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0" r:id="rId1"/>
  </p:sldMasterIdLst>
  <p:notesMasterIdLst>
    <p:notesMasterId r:id="rId160"/>
  </p:notesMasterIdLst>
  <p:sldIdLst>
    <p:sldId id="256" r:id="rId2"/>
    <p:sldId id="403" r:id="rId3"/>
    <p:sldId id="40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405" r:id="rId34"/>
    <p:sldId id="40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407" r:id="rId47"/>
    <p:sldId id="408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409" r:id="rId68"/>
    <p:sldId id="410" r:id="rId69"/>
    <p:sldId id="411" r:id="rId70"/>
    <p:sldId id="317" r:id="rId71"/>
    <p:sldId id="412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413" r:id="rId83"/>
    <p:sldId id="414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415" r:id="rId92"/>
    <p:sldId id="416" r:id="rId93"/>
    <p:sldId id="417" r:id="rId94"/>
    <p:sldId id="418" r:id="rId95"/>
    <p:sldId id="419" r:id="rId96"/>
    <p:sldId id="335" r:id="rId97"/>
    <p:sldId id="336" r:id="rId98"/>
    <p:sldId id="337" r:id="rId99"/>
    <p:sldId id="420" r:id="rId100"/>
    <p:sldId id="421" r:id="rId101"/>
    <p:sldId id="338" r:id="rId102"/>
    <p:sldId id="339" r:id="rId103"/>
    <p:sldId id="340" r:id="rId104"/>
    <p:sldId id="341" r:id="rId105"/>
    <p:sldId id="342" r:id="rId106"/>
    <p:sldId id="422" r:id="rId107"/>
    <p:sldId id="343" r:id="rId108"/>
    <p:sldId id="344" r:id="rId109"/>
    <p:sldId id="345" r:id="rId110"/>
    <p:sldId id="346" r:id="rId111"/>
    <p:sldId id="347" r:id="rId112"/>
    <p:sldId id="348" r:id="rId113"/>
    <p:sldId id="349" r:id="rId114"/>
    <p:sldId id="350" r:id="rId115"/>
    <p:sldId id="351" r:id="rId116"/>
    <p:sldId id="352" r:id="rId117"/>
    <p:sldId id="353" r:id="rId118"/>
    <p:sldId id="354" r:id="rId119"/>
    <p:sldId id="355" r:id="rId120"/>
    <p:sldId id="356" r:id="rId121"/>
    <p:sldId id="423" r:id="rId122"/>
    <p:sldId id="424" r:id="rId123"/>
    <p:sldId id="425" r:id="rId124"/>
    <p:sldId id="426" r:id="rId125"/>
    <p:sldId id="427" r:id="rId126"/>
    <p:sldId id="357" r:id="rId127"/>
    <p:sldId id="358" r:id="rId128"/>
    <p:sldId id="359" r:id="rId129"/>
    <p:sldId id="360" r:id="rId130"/>
    <p:sldId id="361" r:id="rId131"/>
    <p:sldId id="362" r:id="rId132"/>
    <p:sldId id="428" r:id="rId133"/>
    <p:sldId id="363" r:id="rId134"/>
    <p:sldId id="429" r:id="rId135"/>
    <p:sldId id="430" r:id="rId136"/>
    <p:sldId id="431" r:id="rId137"/>
    <p:sldId id="364" r:id="rId138"/>
    <p:sldId id="432" r:id="rId139"/>
    <p:sldId id="433" r:id="rId140"/>
    <p:sldId id="365" r:id="rId141"/>
    <p:sldId id="366" r:id="rId142"/>
    <p:sldId id="367" r:id="rId143"/>
    <p:sldId id="368" r:id="rId144"/>
    <p:sldId id="369" r:id="rId145"/>
    <p:sldId id="370" r:id="rId146"/>
    <p:sldId id="371" r:id="rId147"/>
    <p:sldId id="372" r:id="rId148"/>
    <p:sldId id="373" r:id="rId149"/>
    <p:sldId id="374" r:id="rId150"/>
    <p:sldId id="375" r:id="rId151"/>
    <p:sldId id="376" r:id="rId152"/>
    <p:sldId id="377" r:id="rId153"/>
    <p:sldId id="378" r:id="rId154"/>
    <p:sldId id="434" r:id="rId155"/>
    <p:sldId id="435" r:id="rId156"/>
    <p:sldId id="436" r:id="rId157"/>
    <p:sldId id="437" r:id="rId158"/>
    <p:sldId id="379" r:id="rId159"/>
  </p:sldIdLst>
  <p:sldSz cx="12192000" cy="6858000"/>
  <p:notesSz cx="9928225" cy="6797675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361" autoAdjust="0"/>
  </p:normalViewPr>
  <p:slideViewPr>
    <p:cSldViewPr snapToGrid="0">
      <p:cViewPr varScale="1">
        <p:scale>
          <a:sx n="69" d="100"/>
          <a:sy n="69" d="100"/>
        </p:scale>
        <p:origin x="115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C862F-386F-45B1-A520-D73D66BA78DA}" type="datetimeFigureOut">
              <a:rPr lang="en-PK" smtClean="0"/>
              <a:t>01/03/2023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E2947-0130-47C3-9E08-854F4E89170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15549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E2947-0130-47C3-9E08-854F4E891705}" type="slidenum">
              <a:rPr lang="en-PK" smtClean="0"/>
              <a:t>1</a:t>
            </a:fld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469874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PK" dirty="0"/>
              <a:t>The const property of an object goes into effect </a:t>
            </a:r>
            <a:r>
              <a:rPr lang="en-US" altLang="en-PK" b="1" u="sng" dirty="0"/>
              <a:t>after</a:t>
            </a:r>
            <a:r>
              <a:rPr lang="en-US" altLang="en-PK" b="1" dirty="0"/>
              <a:t> the constructor finishes executing a</a:t>
            </a:r>
            <a:r>
              <a:rPr lang="en-US" altLang="en-PK" dirty="0"/>
              <a:t>nd ends </a:t>
            </a:r>
            <a:r>
              <a:rPr lang="en-US" altLang="en-PK" u="sng" dirty="0"/>
              <a:t>before</a:t>
            </a:r>
            <a:r>
              <a:rPr lang="en-US" altLang="en-PK" dirty="0"/>
              <a:t> the class's destructor executes. So the constructor and destructor can modify the object, but other methods of the class can't.</a:t>
            </a:r>
          </a:p>
          <a:p>
            <a:pPr eaLnBrk="1" hangingPunct="1"/>
            <a:endParaRPr lang="en-US" altLang="en-PK" dirty="0"/>
          </a:p>
          <a:p>
            <a:pPr eaLnBrk="1" hangingPunct="1"/>
            <a:r>
              <a:rPr lang="en-US" altLang="en-PK" dirty="0"/>
              <a:t>The reason for this is that the compiler cannot decide whether a method performs write operations or only read operations with data members unless additional information is supplied.</a:t>
            </a:r>
            <a:br>
              <a:rPr lang="en-US" altLang="en-PK" dirty="0"/>
            </a:br>
            <a:endParaRPr lang="fr-FR" altLang="en-PK" dirty="0">
              <a:ea typeface="MS PGothic" panose="020B0600070205080204" pitchFamily="34" charset="-128"/>
            </a:endParaRPr>
          </a:p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E2947-0130-47C3-9E08-854F4E891705}" type="slidenum">
              <a:rPr lang="en-PK" smtClean="0"/>
              <a:t>149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80954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5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F464-D472-44DC-A61F-D9B48FF0B641}" type="datetime1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57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6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EFBE-909E-473A-864E-7635F0DF122E}" type="datetime1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74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7AE6F-9094-42EA-9F95-1D2A76C8CF75}" type="datetime1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20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D190D-42E3-4058-B172-9D795F14C9FF}" type="datetime1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0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2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00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A6253-FED2-46AB-BDF4-9C1D61BCB158}" type="datetime1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732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279394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0311-E381-4052-86EE-795E087A4249}" type="datetime1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90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2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F32AE-DED2-4EF6-BF5E-740E4948F641}" type="datetime1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20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2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1D752-0E16-424D-A250-D5D13F547A1C}" type="datetime1">
              <a:rPr lang="en-US" smtClean="0"/>
              <a:t>3/1/2023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7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3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7F82-2D9A-4E47-B030-42335484ADA6}" type="datetime1">
              <a:rPr lang="en-US" smtClean="0"/>
              <a:t>3/1/2023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27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4860E-D768-4809-9E17-24CD70938EE7}" type="datetime1">
              <a:rPr lang="en-US" smtClean="0"/>
              <a:t>3/1/2023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92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1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E520-C4DC-4BF3-8297-1142CE969434}" type="datetime1">
              <a:rPr lang="en-US" smtClean="0"/>
              <a:t>3/1/2023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857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EC3B5-92AE-4D89-A036-A7308C1C4A8E}" type="datetime1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Object Oriented Programming-Spring 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97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D7168-5FF0-4529-9719-054C18BC65F1}" type="datetime1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Object Oriented Programming-Spring 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84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693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4" r:id="rId12"/>
  </p:sldLayoutIdLst>
  <p:hf hdr="0" dt="0"/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44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93D702E-F4E0-47FC-A74C-ECD9647A8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96C19-CDA4-1AC4-C793-877B0AFBB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51975"/>
            <a:ext cx="9144000" cy="11526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Object Oriented Programming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E1E1B-2DD4-928E-2179-3D87C4264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71720"/>
            <a:ext cx="9144000" cy="64678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Lec # 5 :  classes</a:t>
            </a:r>
            <a:endParaRPr lang="en-PK" dirty="0"/>
          </a:p>
        </p:txBody>
      </p:sp>
      <p:pic>
        <p:nvPicPr>
          <p:cNvPr id="4" name="Picture 3" descr="A colorful light bulb with business icons">
            <a:extLst>
              <a:ext uri="{FF2B5EF4-FFF2-40B4-BE49-F238E27FC236}">
                <a16:creationId xmlns:a16="http://schemas.microsoft.com/office/drawing/2014/main" id="{9F108EC2-65CE-5A9B-D15A-80B599688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77" b="22390"/>
          <a:stretch/>
        </p:blipFill>
        <p:spPr>
          <a:xfrm>
            <a:off x="838202" y="9"/>
            <a:ext cx="10484412" cy="3811395"/>
          </a:xfrm>
          <a:custGeom>
            <a:avLst/>
            <a:gdLst/>
            <a:ahLst/>
            <a:cxnLst/>
            <a:rect l="l" t="t" r="r" b="b"/>
            <a:pathLst>
              <a:path w="10484412" h="3811404">
                <a:moveTo>
                  <a:pt x="0" y="3811403"/>
                </a:moveTo>
                <a:lnTo>
                  <a:pt x="10484412" y="3811403"/>
                </a:lnTo>
                <a:lnTo>
                  <a:pt x="10484412" y="3811404"/>
                </a:lnTo>
                <a:lnTo>
                  <a:pt x="0" y="3811404"/>
                </a:lnTo>
                <a:close/>
                <a:moveTo>
                  <a:pt x="181717" y="0"/>
                </a:moveTo>
                <a:lnTo>
                  <a:pt x="10224015" y="0"/>
                </a:lnTo>
                <a:cubicBezTo>
                  <a:pt x="10261561" y="45054"/>
                  <a:pt x="10301611" y="85103"/>
                  <a:pt x="10369193" y="110134"/>
                </a:cubicBezTo>
                <a:cubicBezTo>
                  <a:pt x="10321635" y="167704"/>
                  <a:pt x="10236530" y="182722"/>
                  <a:pt x="10173954" y="222771"/>
                </a:cubicBezTo>
                <a:cubicBezTo>
                  <a:pt x="10168948" y="255310"/>
                  <a:pt x="10269071" y="245298"/>
                  <a:pt x="10241537" y="317887"/>
                </a:cubicBezTo>
                <a:cubicBezTo>
                  <a:pt x="10206494" y="418008"/>
                  <a:pt x="10241537" y="528142"/>
                  <a:pt x="10071328" y="573196"/>
                </a:cubicBezTo>
                <a:cubicBezTo>
                  <a:pt x="10023770" y="668312"/>
                  <a:pt x="10008751" y="820997"/>
                  <a:pt x="10113880" y="913610"/>
                </a:cubicBezTo>
                <a:cubicBezTo>
                  <a:pt x="10271573" y="1048774"/>
                  <a:pt x="10244040" y="1138885"/>
                  <a:pt x="10036285" y="1216478"/>
                </a:cubicBezTo>
                <a:cubicBezTo>
                  <a:pt x="10011255" y="1226491"/>
                  <a:pt x="9978715" y="1231497"/>
                  <a:pt x="9966200" y="1256528"/>
                </a:cubicBezTo>
                <a:cubicBezTo>
                  <a:pt x="9986224" y="1289067"/>
                  <a:pt x="10031280" y="1281557"/>
                  <a:pt x="10063819" y="1289067"/>
                </a:cubicBezTo>
                <a:cubicBezTo>
                  <a:pt x="10211500" y="1324110"/>
                  <a:pt x="10214003" y="1324110"/>
                  <a:pt x="10176457" y="1441752"/>
                </a:cubicBezTo>
                <a:cubicBezTo>
                  <a:pt x="10163942" y="1476795"/>
                  <a:pt x="10188972" y="1491813"/>
                  <a:pt x="10211500" y="1511838"/>
                </a:cubicBezTo>
                <a:cubicBezTo>
                  <a:pt x="10296604" y="1591936"/>
                  <a:pt x="10296604" y="1594439"/>
                  <a:pt x="10206494" y="1664523"/>
                </a:cubicBezTo>
                <a:cubicBezTo>
                  <a:pt x="10181463" y="1684547"/>
                  <a:pt x="10163942" y="1704572"/>
                  <a:pt x="10151426" y="1732106"/>
                </a:cubicBezTo>
                <a:cubicBezTo>
                  <a:pt x="10128899" y="1782166"/>
                  <a:pt x="10128899" y="1822216"/>
                  <a:pt x="10208996" y="1847246"/>
                </a:cubicBezTo>
                <a:cubicBezTo>
                  <a:pt x="10266568" y="1864767"/>
                  <a:pt x="10296604" y="1884791"/>
                  <a:pt x="10299107" y="1939858"/>
                </a:cubicBezTo>
                <a:cubicBezTo>
                  <a:pt x="10299107" y="1987416"/>
                  <a:pt x="10306617" y="2017452"/>
                  <a:pt x="10244040" y="2037477"/>
                </a:cubicBezTo>
                <a:cubicBezTo>
                  <a:pt x="10193979" y="2054998"/>
                  <a:pt x="10178960" y="2090041"/>
                  <a:pt x="10183966" y="2130089"/>
                </a:cubicBezTo>
                <a:cubicBezTo>
                  <a:pt x="10193979" y="2230211"/>
                  <a:pt x="10126396" y="2287781"/>
                  <a:pt x="10013758" y="2335339"/>
                </a:cubicBezTo>
                <a:cubicBezTo>
                  <a:pt x="9908629" y="2377890"/>
                  <a:pt x="9813513" y="2437963"/>
                  <a:pt x="9715893" y="2493030"/>
                </a:cubicBezTo>
                <a:cubicBezTo>
                  <a:pt x="9605758" y="2553103"/>
                  <a:pt x="9480605" y="2590649"/>
                  <a:pt x="9347942" y="2623189"/>
                </a:cubicBezTo>
                <a:cubicBezTo>
                  <a:pt x="9370469" y="2665740"/>
                  <a:pt x="9453071" y="2640710"/>
                  <a:pt x="9460580" y="2700783"/>
                </a:cubicBezTo>
                <a:cubicBezTo>
                  <a:pt x="9255329" y="2753346"/>
                  <a:pt x="9060089" y="2833444"/>
                  <a:pt x="8827305" y="2855971"/>
                </a:cubicBezTo>
                <a:cubicBezTo>
                  <a:pt x="9015035" y="2843456"/>
                  <a:pt x="9182740" y="2908535"/>
                  <a:pt x="9360458" y="2926056"/>
                </a:cubicBezTo>
                <a:cubicBezTo>
                  <a:pt x="9377980" y="2961099"/>
                  <a:pt x="9337930" y="2951087"/>
                  <a:pt x="9322912" y="2958595"/>
                </a:cubicBezTo>
                <a:cubicBezTo>
                  <a:pt x="9307893" y="2963602"/>
                  <a:pt x="9287869" y="2966105"/>
                  <a:pt x="9285366" y="2991135"/>
                </a:cubicBezTo>
                <a:cubicBezTo>
                  <a:pt x="9370469" y="3023675"/>
                  <a:pt x="9478102" y="2998644"/>
                  <a:pt x="9565709" y="3033687"/>
                </a:cubicBezTo>
                <a:cubicBezTo>
                  <a:pt x="9543182" y="3083748"/>
                  <a:pt x="9468090" y="3056214"/>
                  <a:pt x="9435550" y="3096263"/>
                </a:cubicBezTo>
                <a:cubicBezTo>
                  <a:pt x="9518151" y="3101269"/>
                  <a:pt x="9593243" y="3103772"/>
                  <a:pt x="9668335" y="3113784"/>
                </a:cubicBezTo>
                <a:cubicBezTo>
                  <a:pt x="9725905" y="3121294"/>
                  <a:pt x="9740924" y="3163845"/>
                  <a:pt x="9700875" y="3193882"/>
                </a:cubicBezTo>
                <a:cubicBezTo>
                  <a:pt x="9665832" y="3221415"/>
                  <a:pt x="9613268" y="3223918"/>
                  <a:pt x="9565709" y="3236434"/>
                </a:cubicBezTo>
                <a:cubicBezTo>
                  <a:pt x="9232801" y="3319034"/>
                  <a:pt x="8882372" y="3351573"/>
                  <a:pt x="8529440" y="3364088"/>
                </a:cubicBezTo>
                <a:cubicBezTo>
                  <a:pt x="7961245" y="3386616"/>
                  <a:pt x="7393049" y="3394125"/>
                  <a:pt x="6827357" y="3419155"/>
                </a:cubicBezTo>
                <a:cubicBezTo>
                  <a:pt x="6481933" y="3434173"/>
                  <a:pt x="6136510" y="3456701"/>
                  <a:pt x="5788584" y="3456701"/>
                </a:cubicBezTo>
                <a:cubicBezTo>
                  <a:pt x="5415628" y="3456701"/>
                  <a:pt x="5042671" y="3464210"/>
                  <a:pt x="4669714" y="3411646"/>
                </a:cubicBezTo>
                <a:cubicBezTo>
                  <a:pt x="4479481" y="3384113"/>
                  <a:pt x="4279236" y="3396628"/>
                  <a:pt x="4086500" y="3376603"/>
                </a:cubicBezTo>
                <a:cubicBezTo>
                  <a:pt x="3793641" y="3346568"/>
                  <a:pt x="3500782" y="3306518"/>
                  <a:pt x="3210426" y="3256458"/>
                </a:cubicBezTo>
                <a:cubicBezTo>
                  <a:pt x="3117813" y="3241439"/>
                  <a:pt x="3007678" y="3231428"/>
                  <a:pt x="2937592" y="3166348"/>
                </a:cubicBezTo>
                <a:cubicBezTo>
                  <a:pt x="2824954" y="3211403"/>
                  <a:pt x="2757372" y="3131305"/>
                  <a:pt x="2669765" y="3106275"/>
                </a:cubicBezTo>
                <a:cubicBezTo>
                  <a:pt x="2634722" y="3096263"/>
                  <a:pt x="2592169" y="3081245"/>
                  <a:pt x="2597176" y="3048705"/>
                </a:cubicBezTo>
                <a:cubicBezTo>
                  <a:pt x="2604685" y="3006154"/>
                  <a:pt x="2654746" y="2978620"/>
                  <a:pt x="2702304" y="2986130"/>
                </a:cubicBezTo>
                <a:cubicBezTo>
                  <a:pt x="2849986" y="3011160"/>
                  <a:pt x="2985150" y="2948584"/>
                  <a:pt x="3137838" y="2956093"/>
                </a:cubicBezTo>
                <a:cubicBezTo>
                  <a:pt x="3005175" y="2933565"/>
                  <a:pt x="2872513" y="2908535"/>
                  <a:pt x="2739850" y="2886007"/>
                </a:cubicBezTo>
                <a:cubicBezTo>
                  <a:pt x="2940095" y="2863480"/>
                  <a:pt x="3132831" y="2896020"/>
                  <a:pt x="3328071" y="2913541"/>
                </a:cubicBezTo>
                <a:cubicBezTo>
                  <a:pt x="3390647" y="2921050"/>
                  <a:pt x="3485763" y="2968608"/>
                  <a:pt x="3503285" y="2898523"/>
                </a:cubicBezTo>
                <a:cubicBezTo>
                  <a:pt x="3513297" y="2850965"/>
                  <a:pt x="3410671" y="2850965"/>
                  <a:pt x="3350598" y="2838450"/>
                </a:cubicBezTo>
                <a:cubicBezTo>
                  <a:pt x="3090279" y="2785886"/>
                  <a:pt x="2824954" y="2758353"/>
                  <a:pt x="2562133" y="2725813"/>
                </a:cubicBezTo>
                <a:cubicBezTo>
                  <a:pt x="2537102" y="2723310"/>
                  <a:pt x="2504562" y="2725813"/>
                  <a:pt x="2487041" y="2715801"/>
                </a:cubicBezTo>
                <a:cubicBezTo>
                  <a:pt x="2354378" y="2633200"/>
                  <a:pt x="2184170" y="2608170"/>
                  <a:pt x="1998943" y="2548097"/>
                </a:cubicBezTo>
                <a:cubicBezTo>
                  <a:pt x="2116587" y="2515558"/>
                  <a:pt x="2196685" y="2575630"/>
                  <a:pt x="2294304" y="2560612"/>
                </a:cubicBezTo>
                <a:cubicBezTo>
                  <a:pt x="2196685" y="2498036"/>
                  <a:pt x="2079041" y="2488024"/>
                  <a:pt x="1978918" y="2455485"/>
                </a:cubicBezTo>
                <a:cubicBezTo>
                  <a:pt x="1906330" y="2430454"/>
                  <a:pt x="1635999" y="2357866"/>
                  <a:pt x="1595950" y="2335339"/>
                </a:cubicBezTo>
                <a:cubicBezTo>
                  <a:pt x="1473299" y="2267756"/>
                  <a:pt x="1315606" y="2237720"/>
                  <a:pt x="1215483" y="2145108"/>
                </a:cubicBezTo>
                <a:cubicBezTo>
                  <a:pt x="1145398" y="2080028"/>
                  <a:pt x="1025251" y="2095047"/>
                  <a:pt x="942649" y="2049992"/>
                </a:cubicBezTo>
                <a:cubicBezTo>
                  <a:pt x="912613" y="2004937"/>
                  <a:pt x="972686" y="1994925"/>
                  <a:pt x="992711" y="1969894"/>
                </a:cubicBezTo>
                <a:cubicBezTo>
                  <a:pt x="1020244" y="1939858"/>
                  <a:pt x="972686" y="1922337"/>
                  <a:pt x="960170" y="1884791"/>
                </a:cubicBezTo>
                <a:cubicBezTo>
                  <a:pt x="1117863" y="1922337"/>
                  <a:pt x="1268048" y="1944864"/>
                  <a:pt x="1448268" y="1957380"/>
                </a:cubicBezTo>
                <a:cubicBezTo>
                  <a:pt x="1390698" y="1897306"/>
                  <a:pt x="1318109" y="1927343"/>
                  <a:pt x="1270551" y="1904815"/>
                </a:cubicBezTo>
                <a:cubicBezTo>
                  <a:pt x="1238011" y="1889797"/>
                  <a:pt x="1190453" y="1884791"/>
                  <a:pt x="1200466" y="1849749"/>
                </a:cubicBezTo>
                <a:cubicBezTo>
                  <a:pt x="1207974" y="1822216"/>
                  <a:pt x="1248023" y="1824718"/>
                  <a:pt x="1278060" y="1827221"/>
                </a:cubicBezTo>
                <a:cubicBezTo>
                  <a:pt x="1393201" y="1834730"/>
                  <a:pt x="1503336" y="1834730"/>
                  <a:pt x="1615974" y="1764645"/>
                </a:cubicBezTo>
                <a:cubicBezTo>
                  <a:pt x="1338134" y="1669530"/>
                  <a:pt x="1015238" y="1717087"/>
                  <a:pt x="767434" y="1576917"/>
                </a:cubicBezTo>
                <a:cubicBezTo>
                  <a:pt x="802477" y="1531862"/>
                  <a:pt x="852539" y="1554390"/>
                  <a:pt x="890085" y="1559396"/>
                </a:cubicBezTo>
                <a:cubicBezTo>
                  <a:pt x="1132882" y="1591936"/>
                  <a:pt x="2003949" y="1514341"/>
                  <a:pt x="2129102" y="1556893"/>
                </a:cubicBezTo>
                <a:cubicBezTo>
                  <a:pt x="2204195" y="1584426"/>
                  <a:pt x="2286796" y="1594439"/>
                  <a:pt x="2369396" y="1576917"/>
                </a:cubicBezTo>
                <a:cubicBezTo>
                  <a:pt x="2469519" y="1554390"/>
                  <a:pt x="1881298" y="1519347"/>
                  <a:pt x="1746133" y="1421728"/>
                </a:cubicBezTo>
                <a:cubicBezTo>
                  <a:pt x="1678551" y="1374170"/>
                  <a:pt x="1082821" y="1146394"/>
                  <a:pt x="819999" y="1083817"/>
                </a:cubicBezTo>
                <a:cubicBezTo>
                  <a:pt x="857545" y="1041266"/>
                  <a:pt x="952662" y="1066296"/>
                  <a:pt x="940146" y="993707"/>
                </a:cubicBezTo>
                <a:cubicBezTo>
                  <a:pt x="794969" y="956162"/>
                  <a:pt x="627263" y="961168"/>
                  <a:pt x="459558" y="903598"/>
                </a:cubicBezTo>
                <a:cubicBezTo>
                  <a:pt x="537153" y="858543"/>
                  <a:pt x="622257" y="883573"/>
                  <a:pt x="699852" y="868556"/>
                </a:cubicBezTo>
                <a:cubicBezTo>
                  <a:pt x="657300" y="813489"/>
                  <a:pt x="582208" y="823500"/>
                  <a:pt x="522134" y="813489"/>
                </a:cubicBezTo>
                <a:cubicBezTo>
                  <a:pt x="464564" y="803476"/>
                  <a:pt x="349423" y="708360"/>
                  <a:pt x="374453" y="713367"/>
                </a:cubicBezTo>
                <a:cubicBezTo>
                  <a:pt x="607238" y="750912"/>
                  <a:pt x="842526" y="735895"/>
                  <a:pt x="1075312" y="773440"/>
                </a:cubicBezTo>
                <a:cubicBezTo>
                  <a:pt x="1152907" y="785955"/>
                  <a:pt x="1238011" y="810986"/>
                  <a:pt x="1275557" y="728385"/>
                </a:cubicBezTo>
                <a:cubicBezTo>
                  <a:pt x="1285569" y="703355"/>
                  <a:pt x="1278060" y="695846"/>
                  <a:pt x="1385692" y="725882"/>
                </a:cubicBezTo>
                <a:cubicBezTo>
                  <a:pt x="1425741" y="738397"/>
                  <a:pt x="1483311" y="750912"/>
                  <a:pt x="1525863" y="718373"/>
                </a:cubicBezTo>
                <a:cubicBezTo>
                  <a:pt x="1498330" y="678325"/>
                  <a:pt x="1445765" y="690839"/>
                  <a:pt x="1408219" y="680828"/>
                </a:cubicBezTo>
                <a:cubicBezTo>
                  <a:pt x="1305594" y="653294"/>
                  <a:pt x="922624" y="548166"/>
                  <a:pt x="825005" y="518129"/>
                </a:cubicBezTo>
                <a:cubicBezTo>
                  <a:pt x="619754" y="453051"/>
                  <a:pt x="492098" y="475578"/>
                  <a:pt x="286846" y="405492"/>
                </a:cubicBezTo>
                <a:cubicBezTo>
                  <a:pt x="356932" y="407995"/>
                  <a:pt x="336907" y="380462"/>
                  <a:pt x="406993" y="380462"/>
                </a:cubicBezTo>
                <a:cubicBezTo>
                  <a:pt x="437030" y="380462"/>
                  <a:pt x="472073" y="372954"/>
                  <a:pt x="472073" y="342917"/>
                </a:cubicBezTo>
                <a:cubicBezTo>
                  <a:pt x="472073" y="315384"/>
                  <a:pt x="104123" y="170207"/>
                  <a:pt x="156686" y="155188"/>
                </a:cubicBezTo>
                <a:cubicBezTo>
                  <a:pt x="301865" y="115140"/>
                  <a:pt x="667312" y="227777"/>
                  <a:pt x="579705" y="175213"/>
                </a:cubicBezTo>
                <a:cubicBezTo>
                  <a:pt x="447042" y="92613"/>
                  <a:pt x="427018" y="77594"/>
                  <a:pt x="326895" y="67583"/>
                </a:cubicBezTo>
                <a:cubicBezTo>
                  <a:pt x="296858" y="62576"/>
                  <a:pt x="244294" y="35043"/>
                  <a:pt x="18171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55618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FE672-1506-74C2-4947-3C7EDD2A5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Object-Oriented Programming</a:t>
            </a:r>
            <a:br>
              <a:rPr lang="en-US" altLang="en-US" dirty="0"/>
            </a:br>
            <a:r>
              <a:rPr lang="en-US" altLang="en-US" dirty="0"/>
              <a:t>Terminology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4C612-9337-FBD3-9ECC-32014BFAF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ct val="60000"/>
              </a:spcBef>
              <a:defRPr/>
            </a:pPr>
            <a:r>
              <a:rPr lang="en-US" altLang="en-US" sz="2400" b="1" u="sng" dirty="0"/>
              <a:t>Class</a:t>
            </a:r>
            <a:r>
              <a:rPr lang="en-US" altLang="en-US" sz="2400" dirty="0"/>
              <a:t>: </a:t>
            </a:r>
            <a:r>
              <a:rPr lang="en-US" sz="2400" dirty="0">
                <a:solidFill>
                  <a:srgbClr val="0070C0"/>
                </a:solidFill>
              </a:rPr>
              <a:t>an abstract data-type </a:t>
            </a:r>
            <a:r>
              <a:rPr lang="en-US" sz="2400" dirty="0"/>
              <a:t>or a </a:t>
            </a:r>
            <a:r>
              <a:rPr lang="en-US" sz="2400" dirty="0">
                <a:solidFill>
                  <a:srgbClr val="0070C0"/>
                </a:solidFill>
              </a:rPr>
              <a:t>user-defined data type, </a:t>
            </a:r>
            <a:r>
              <a:rPr lang="en-US" altLang="en-US" sz="2400" dirty="0"/>
              <a:t>similar to a </a:t>
            </a:r>
            <a:r>
              <a:rPr lang="en-US" altLang="en-US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struct</a:t>
            </a:r>
            <a:r>
              <a:rPr lang="en-US" altLang="en-US" sz="2400" dirty="0"/>
              <a:t> (allows bundling of related variables) </a:t>
            </a:r>
          </a:p>
          <a:p>
            <a:pPr marL="0" indent="0" algn="just">
              <a:spcBef>
                <a:spcPct val="60000"/>
              </a:spcBef>
              <a:buFont typeface="Arial" panose="020B0604020202020204" pitchFamily="34" charset="0"/>
              <a:buNone/>
              <a:defRPr/>
            </a:pPr>
            <a:endParaRPr lang="en-US" altLang="en-US" sz="2400" b="1" dirty="0">
              <a:solidFill>
                <a:srgbClr val="FF0000"/>
              </a:solidFill>
            </a:endParaRPr>
          </a:p>
          <a:p>
            <a:pPr algn="just">
              <a:spcBef>
                <a:spcPct val="60000"/>
              </a:spcBef>
              <a:defRPr/>
            </a:pPr>
            <a:r>
              <a:rPr lang="en-US" altLang="en-US" sz="2400" b="1" u="sng" dirty="0"/>
              <a:t>Object</a:t>
            </a:r>
            <a:r>
              <a:rPr lang="en-US" altLang="en-US" sz="2400" dirty="0"/>
              <a:t>: an </a:t>
            </a:r>
            <a:r>
              <a:rPr lang="en-US" altLang="en-US" sz="2400" dirty="0">
                <a:solidFill>
                  <a:srgbClr val="FF0000"/>
                </a:solidFill>
              </a:rPr>
              <a:t>instance of a </a:t>
            </a:r>
            <a:r>
              <a:rPr lang="en-US" altLang="en-US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class</a:t>
            </a:r>
            <a:r>
              <a:rPr lang="en-US" altLang="en-US" sz="2400" dirty="0"/>
              <a:t>, in the same way that a variable can be an instance of a </a:t>
            </a:r>
            <a:r>
              <a:rPr lang="en-US" altLang="en-US" sz="2400" b="1" dirty="0">
                <a:solidFill>
                  <a:srgbClr val="0070C0"/>
                </a:solidFill>
                <a:latin typeface="Courier New" panose="02070309020205020404" pitchFamily="49" charset="0"/>
              </a:rPr>
              <a:t>struct</a:t>
            </a:r>
            <a:endParaRPr lang="en-US" altLang="en-US" sz="2400" b="1" dirty="0">
              <a:solidFill>
                <a:srgbClr val="0070C0"/>
              </a:solidFill>
            </a:endParaRPr>
          </a:p>
          <a:p>
            <a:pPr algn="just"/>
            <a:endParaRPr lang="en-PK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31A1EC-787C-42F1-1D0C-1B343873A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4C015-C316-0A24-4DA8-2E51A471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0996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34E59A-5553-0152-B4A5-DEB9707C6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C1F9E-956A-9806-0958-D80D399AD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100</a:t>
            </a:fld>
            <a:endParaRPr lang="en-US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CEF3C4EF-5EB9-9924-5113-8D2F2DDD92F4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28600"/>
            <a:ext cx="8229600" cy="5897563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int main(){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Student s1;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char name1[]="Bruce Wayne";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s1.setName(name1);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&lt;&lt;s1.getName()&lt;&lt;</a:t>
            </a:r>
            <a:r>
              <a:rPr lang="en-US" altLang="en-PK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endl</a:t>
            </a: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;     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endParaRPr lang="en-US" altLang="en-PK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Student s2 </a:t>
            </a:r>
            <a:r>
              <a:rPr lang="en-US" altLang="en-PK" sz="2000" b="1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</a:t>
            </a:r>
            <a:r>
              <a:rPr lang="en-US" altLang="en-PK" sz="20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s1;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&lt;&lt;s2.getName()&lt;&lt;</a:t>
            </a:r>
            <a:r>
              <a:rPr lang="en-US" altLang="en-PK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endl</a:t>
            </a: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;    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endParaRPr lang="en-US" altLang="en-PK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char name2[]="Clark </a:t>
            </a:r>
            <a:r>
              <a:rPr lang="en-US" altLang="en-PK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Kennt</a:t>
            </a: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";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s2.setName(name2);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&lt;&lt;s2.getName()&lt;&lt;</a:t>
            </a:r>
            <a:r>
              <a:rPr lang="en-US" altLang="en-PK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endl</a:t>
            </a: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;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&lt;&lt;s1.getName()&lt;&lt;</a:t>
            </a:r>
            <a:r>
              <a:rPr lang="en-US" altLang="en-PK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endl</a:t>
            </a: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return 0; 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7E6012-8B6D-632A-1AB2-B14AF6755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PK" altLang="en-PK" sz="1800">
              <a:ea typeface="SimSun" panose="02010600030101010101" pitchFamily="2" charset="-122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3C098A-A7E6-5055-C5A8-C3C82EAE1CDC}"/>
              </a:ext>
            </a:extLst>
          </p:cNvPr>
          <p:cNvSpPr/>
          <p:nvPr/>
        </p:nvSpPr>
        <p:spPr>
          <a:xfrm>
            <a:off x="7505700" y="653258"/>
            <a:ext cx="1295400" cy="1219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name</a:t>
            </a:r>
            <a:endParaRPr lang="en-PK" b="1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467EEDFC-CE44-CD27-5917-537ACD07C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486520"/>
              </p:ext>
            </p:extLst>
          </p:nvPr>
        </p:nvGraphicFramePr>
        <p:xfrm>
          <a:off x="7048500" y="2247108"/>
          <a:ext cx="3810000" cy="4699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627284317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u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W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n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3">
            <a:extLst>
              <a:ext uri="{FF2B5EF4-FFF2-40B4-BE49-F238E27FC236}">
                <a16:creationId xmlns:a16="http://schemas.microsoft.com/office/drawing/2014/main" id="{462FCB87-86E4-CABD-B3AE-7DC35B30E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9875" y="113508"/>
            <a:ext cx="527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PK" sz="2400" b="1">
                <a:solidFill>
                  <a:srgbClr val="FF0000"/>
                </a:solidFill>
              </a:rPr>
              <a:t>s1</a:t>
            </a:r>
            <a:endParaRPr lang="en-PK" altLang="en-PK" b="1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4C6AA2-F357-855F-0FFB-535C5E8CB8A3}"/>
              </a:ext>
            </a:extLst>
          </p:cNvPr>
          <p:cNvCxnSpPr>
            <a:cxnSpLocks/>
          </p:cNvCxnSpPr>
          <p:nvPr/>
        </p:nvCxnSpPr>
        <p:spPr>
          <a:xfrm flipH="1">
            <a:off x="7277100" y="1362871"/>
            <a:ext cx="876300" cy="88423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D3254C7-833C-24E7-2B61-BE2CB7287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461" y="4648200"/>
            <a:ext cx="2209800" cy="17541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PK"/>
              <a:t>Output</a:t>
            </a:r>
          </a:p>
          <a:p>
            <a:endParaRPr lang="en-US" altLang="en-PK"/>
          </a:p>
          <a:p>
            <a:r>
              <a:rPr lang="en-US" altLang="en-PK"/>
              <a:t>Bruce Wayne</a:t>
            </a:r>
          </a:p>
          <a:p>
            <a:r>
              <a:rPr lang="en-US" altLang="en-PK"/>
              <a:t>Bruce Wayne</a:t>
            </a:r>
          </a:p>
          <a:p>
            <a:r>
              <a:rPr lang="en-US" altLang="en-PK"/>
              <a:t>Clark Kennt</a:t>
            </a:r>
          </a:p>
          <a:p>
            <a:r>
              <a:rPr lang="en-US" altLang="en-PK"/>
              <a:t>Bruce Wayne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538891-6576-3702-7647-2C7A9C01DA5D}"/>
              </a:ext>
            </a:extLst>
          </p:cNvPr>
          <p:cNvSpPr/>
          <p:nvPr/>
        </p:nvSpPr>
        <p:spPr>
          <a:xfrm>
            <a:off x="7505700" y="4006058"/>
            <a:ext cx="1295400" cy="1219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name</a:t>
            </a:r>
            <a:endParaRPr lang="en-PK" b="1" dirty="0">
              <a:solidFill>
                <a:schemeClr val="tx1"/>
              </a:solidFill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DA0CF415-2AF1-B5CF-0EF5-1BB40B3DC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9550" y="5223669"/>
            <a:ext cx="527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PK" sz="2400" b="1">
                <a:solidFill>
                  <a:srgbClr val="FF0000"/>
                </a:solidFill>
              </a:rPr>
              <a:t>s2</a:t>
            </a:r>
            <a:endParaRPr lang="en-PK" altLang="en-PK" b="1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18935C-681C-4F27-B9BC-08E200569811}"/>
              </a:ext>
            </a:extLst>
          </p:cNvPr>
          <p:cNvCxnSpPr>
            <a:cxnSpLocks/>
          </p:cNvCxnSpPr>
          <p:nvPr/>
        </p:nvCxnSpPr>
        <p:spPr>
          <a:xfrm flipH="1" flipV="1">
            <a:off x="7200900" y="3655221"/>
            <a:ext cx="892175" cy="88423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1">
            <a:extLst>
              <a:ext uri="{FF2B5EF4-FFF2-40B4-BE49-F238E27FC236}">
                <a16:creationId xmlns:a16="http://schemas.microsoft.com/office/drawing/2014/main" id="{CABFC276-22E0-028E-E0A7-4516B1BA4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9700" y="1424783"/>
            <a:ext cx="1866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PK" sz="2000"/>
              <a:t>Dynamically </a:t>
            </a:r>
          </a:p>
          <a:p>
            <a:pPr algn="ctr"/>
            <a:r>
              <a:rPr lang="en-US" altLang="en-PK" sz="2000"/>
              <a:t>allocated array</a:t>
            </a:r>
            <a:endParaRPr lang="en-PK" altLang="en-PK" sz="1600"/>
          </a:p>
        </p:txBody>
      </p:sp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9EECC2B8-5D93-2F6A-0341-D74A2B830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102689"/>
              </p:ext>
            </p:extLst>
          </p:nvPr>
        </p:nvGraphicFramePr>
        <p:xfrm>
          <a:off x="7048500" y="3147221"/>
          <a:ext cx="3810000" cy="4714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410259005"/>
                    </a:ext>
                  </a:extLst>
                </a:gridCol>
              </a:tblGrid>
              <a:tr h="47148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63" marB="457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l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63" marB="457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63" marB="457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63" marB="457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k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63" marB="45763"/>
                </a:tc>
                <a:tc>
                  <a:txBody>
                    <a:bodyPr/>
                    <a:lstStyle/>
                    <a:p>
                      <a:pPr algn="ctr"/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63" marB="457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K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63" marB="457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63" marB="457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n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63" marB="457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n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63" marB="457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t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63" marB="45763"/>
                </a:tc>
                <a:tc>
                  <a:txBody>
                    <a:bodyPr/>
                    <a:lstStyle/>
                    <a:p>
                      <a:pPr algn="ctr"/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63" marB="4576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117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10633-263F-E8B5-6669-2B4FB492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Shallow Copy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BA86F-16BB-4007-D3A4-405FAC8BE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DFA3C-DDBC-9D6E-3CF4-727CA0994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101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D4074-7290-F421-A777-984D8E79173B}"/>
              </a:ext>
            </a:extLst>
          </p:cNvPr>
          <p:cNvSpPr txBox="1"/>
          <p:nvPr/>
        </p:nvSpPr>
        <p:spPr>
          <a:xfrm>
            <a:off x="1415761" y="1673941"/>
            <a:ext cx="6094268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006699"/>
                </a:solidFill>
                <a:effectLst/>
                <a:latin typeface="verdana" panose="020B0604030504040204" pitchFamily="34" charset="0"/>
              </a:rPr>
              <a:t>class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Demo  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{  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</a:t>
            </a:r>
            <a:r>
              <a:rPr lang="en-US" sz="1400" b="1" i="0" dirty="0">
                <a:solidFill>
                  <a:srgbClr val="2E8B57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a;  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</a:t>
            </a:r>
            <a:r>
              <a:rPr lang="en-US" sz="1400" b="1" i="0" dirty="0">
                <a:solidFill>
                  <a:srgbClr val="2E8B57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b;  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</a:t>
            </a:r>
            <a:r>
              <a:rPr lang="en-US" sz="1400" b="1" i="0" dirty="0">
                <a:solidFill>
                  <a:srgbClr val="2E8B57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*p;  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</a:t>
            </a:r>
            <a:r>
              <a:rPr lang="en-US" sz="1400" b="1" i="0" dirty="0">
                <a:solidFill>
                  <a:srgbClr val="006699"/>
                </a:solidFill>
                <a:effectLst/>
                <a:latin typeface="verdana" panose="020B0604030504040204" pitchFamily="34" charset="0"/>
              </a:rPr>
              <a:t>public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  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Demo()  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{  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    p=</a:t>
            </a:r>
            <a:r>
              <a:rPr lang="en-US" sz="1400" b="1" i="0" dirty="0">
                <a:solidFill>
                  <a:srgbClr val="006699"/>
                </a:solidFill>
                <a:effectLst/>
                <a:latin typeface="verdana" panose="020B0604030504040204" pitchFamily="34" charset="0"/>
              </a:rPr>
              <a:t>new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en-US" sz="1400" b="1" i="0" dirty="0">
                <a:solidFill>
                  <a:srgbClr val="2E8B57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;  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}  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</a:t>
            </a:r>
            <a:r>
              <a:rPr lang="en-US" sz="1400" b="1" i="0" dirty="0">
                <a:solidFill>
                  <a:srgbClr val="006699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setdata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en-US" sz="1400" b="1" i="0" dirty="0">
                <a:solidFill>
                  <a:srgbClr val="2E8B57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x,</a:t>
            </a:r>
            <a:r>
              <a:rPr lang="en-US" sz="1400" b="1" i="0" dirty="0" err="1">
                <a:solidFill>
                  <a:srgbClr val="2E8B57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y,</a:t>
            </a:r>
            <a:r>
              <a:rPr lang="en-US" sz="1400" b="1" i="0" dirty="0" err="1">
                <a:solidFill>
                  <a:srgbClr val="2E8B57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z)  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{  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    a=x;  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    b=y;  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    *p=z;  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}  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</a:t>
            </a:r>
            <a:r>
              <a:rPr lang="en-US" sz="1400" b="1" i="0" dirty="0">
                <a:solidFill>
                  <a:srgbClr val="006699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showdata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  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{  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    std::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&lt;&lt; </a:t>
            </a:r>
            <a:r>
              <a:rPr lang="en-US" sz="1400" b="0" i="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"value of a is : 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&lt;&lt;a&lt;&lt; std::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endl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;  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    std::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&lt;&lt; </a:t>
            </a:r>
            <a:r>
              <a:rPr lang="en-US" sz="1400" b="0" i="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"value of b is : 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&lt;&lt;b&lt;&lt; std::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endl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;  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    std::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&lt;&lt; </a:t>
            </a:r>
            <a:r>
              <a:rPr lang="en-US" sz="1400" b="0" i="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"value of *p is : "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&lt;&lt;*p&lt;&lt; std::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endl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;  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}  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}; 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DFE697-EBBE-1E42-0E7B-030A9C405081}"/>
              </a:ext>
            </a:extLst>
          </p:cNvPr>
          <p:cNvSpPr txBox="1"/>
          <p:nvPr/>
        </p:nvSpPr>
        <p:spPr>
          <a:xfrm>
            <a:off x="6339754" y="1568256"/>
            <a:ext cx="376021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buFont typeface="+mj-lt"/>
              <a:buAutoNum type="arabicPeriod" startAt="24"/>
            </a:pPr>
            <a:r>
              <a:rPr lang="en-US" sz="1400" b="1" i="0" dirty="0">
                <a:solidFill>
                  <a:srgbClr val="2E8B57"/>
                </a:solidFill>
                <a:effectLst/>
                <a:latin typeface="verdana" panose="020B0604030504040204" pitchFamily="34" charset="0"/>
              </a:rPr>
              <a:t> int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main()  </a:t>
            </a:r>
          </a:p>
          <a:p>
            <a:pPr algn="l">
              <a:buFont typeface="+mj-lt"/>
              <a:buAutoNum type="arabicPeriod" startAt="24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{  </a:t>
            </a:r>
          </a:p>
          <a:p>
            <a:pPr algn="l">
              <a:buFont typeface="+mj-lt"/>
              <a:buAutoNum type="arabicPeriod" startAt="24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  Demo d1;  </a:t>
            </a:r>
          </a:p>
          <a:p>
            <a:pPr algn="l">
              <a:buFont typeface="+mj-lt"/>
              <a:buAutoNum type="arabicPeriod" startAt="24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d1.setdata(4,5,7);  </a:t>
            </a:r>
          </a:p>
          <a:p>
            <a:pPr algn="l">
              <a:buFont typeface="+mj-lt"/>
              <a:buAutoNum type="arabicPeriod" startAt="24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Demo d2 = d1;  </a:t>
            </a:r>
          </a:p>
          <a:p>
            <a:pPr algn="l">
              <a:buFont typeface="+mj-lt"/>
              <a:buAutoNum type="arabicPeriod" startAt="24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d2.showdata();  </a:t>
            </a:r>
          </a:p>
          <a:p>
            <a:pPr algn="l">
              <a:buFont typeface="+mj-lt"/>
              <a:buAutoNum type="arabicPeriod" startAt="24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</a:t>
            </a:r>
            <a:r>
              <a:rPr lang="en-US" sz="1400" b="1" i="0" dirty="0">
                <a:solidFill>
                  <a:srgbClr val="006699"/>
                </a:solidFill>
                <a:effectLst/>
                <a:latin typeface="verdana" panose="020B0604030504040204" pitchFamily="34" charset="0"/>
              </a:rPr>
              <a:t>return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0;  </a:t>
            </a:r>
          </a:p>
          <a:p>
            <a:pPr algn="l">
              <a:buFont typeface="+mj-lt"/>
              <a:buAutoNum type="arabicPeriod" startAt="24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} </a:t>
            </a:r>
            <a:endParaRPr lang="en-PK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6E4A4E-7503-7D7C-7986-5644C2ECA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029" y="3384138"/>
            <a:ext cx="360045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4018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5FBA7-195F-74E6-921E-BEAACB1A9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Copy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DC671-D18C-AD82-C96E-920975B79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8518" y="1538176"/>
            <a:ext cx="9355282" cy="5000738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200" b="1" i="0" dirty="0">
                <a:solidFill>
                  <a:srgbClr val="006699"/>
                </a:solidFill>
                <a:effectLst/>
                <a:latin typeface="verdana" panose="020B0604030504040204" pitchFamily="34" charset="0"/>
              </a:rPr>
              <a:t>class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Demo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{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</a:t>
            </a:r>
            <a:r>
              <a:rPr lang="en-US" sz="1200" b="1" i="0" dirty="0">
                <a:solidFill>
                  <a:srgbClr val="006699"/>
                </a:solidFill>
                <a:effectLst/>
                <a:latin typeface="verdana" panose="020B0604030504040204" pitchFamily="34" charset="0"/>
              </a:rPr>
              <a:t>public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</a:t>
            </a:r>
            <a:r>
              <a:rPr lang="en-US" sz="1200" b="1" i="0" dirty="0">
                <a:solidFill>
                  <a:srgbClr val="2E8B57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a;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</a:t>
            </a:r>
            <a:r>
              <a:rPr lang="en-US" sz="1200" b="1" i="0" dirty="0">
                <a:solidFill>
                  <a:srgbClr val="2E8B57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b;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</a:t>
            </a:r>
            <a:r>
              <a:rPr lang="en-US" sz="1200" b="1" i="0" dirty="0">
                <a:solidFill>
                  <a:srgbClr val="2E8B57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*p;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Demo()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{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    p=</a:t>
            </a:r>
            <a:r>
              <a:rPr lang="en-US" sz="1200" b="1" i="0" dirty="0">
                <a:solidFill>
                  <a:srgbClr val="006699"/>
                </a:solidFill>
                <a:effectLst/>
                <a:latin typeface="verdana" panose="020B0604030504040204" pitchFamily="34" charset="0"/>
              </a:rPr>
              <a:t>new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en-US" sz="1200" b="1" i="0" dirty="0">
                <a:solidFill>
                  <a:srgbClr val="2E8B57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;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}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Demo(Demo &amp;d)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{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    a = 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d.a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;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    b = 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d.b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;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    p = </a:t>
            </a:r>
            <a:r>
              <a:rPr lang="en-US" sz="1200" b="1" i="0" dirty="0">
                <a:solidFill>
                  <a:srgbClr val="006699"/>
                </a:solidFill>
                <a:effectLst/>
                <a:latin typeface="verdana" panose="020B0604030504040204" pitchFamily="34" charset="0"/>
              </a:rPr>
              <a:t>new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en-US" sz="1200" b="1" i="0" dirty="0">
                <a:solidFill>
                  <a:srgbClr val="2E8B57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;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    *p = *(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d.p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);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}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</a:t>
            </a:r>
            <a:r>
              <a:rPr lang="en-US" sz="1200" b="1" i="0" dirty="0">
                <a:solidFill>
                  <a:srgbClr val="006699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setdata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en-US" sz="1200" b="1" i="0" dirty="0">
                <a:solidFill>
                  <a:srgbClr val="2E8B57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x,</a:t>
            </a:r>
            <a:r>
              <a:rPr lang="en-US" sz="1200" b="1" i="0" dirty="0" err="1">
                <a:solidFill>
                  <a:srgbClr val="2E8B57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y,</a:t>
            </a:r>
            <a:r>
              <a:rPr lang="en-US" sz="1200" b="1" i="0" dirty="0" err="1">
                <a:solidFill>
                  <a:srgbClr val="2E8B57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z)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{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    a=x;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    b=y;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    *p=z;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} </a:t>
            </a:r>
            <a:endParaRPr lang="en-PK" sz="12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PK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1F251-2613-88E8-5063-9496BD6D9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403140-8537-ABD5-08DB-DD7A74018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485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85306-C363-6125-CB09-EF255ED2E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Copy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3971D-57BD-5369-A856-4285A395D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</a:t>
            </a:r>
            <a:r>
              <a:rPr lang="en-US" sz="2800" b="1" i="0" dirty="0">
                <a:solidFill>
                  <a:srgbClr val="006699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showdata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{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    std::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cout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&lt;&lt; </a:t>
            </a:r>
            <a:r>
              <a:rPr lang="en-US" sz="2800" b="0" i="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"value of a is : "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&lt;&lt;a&lt;&lt; std::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endl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;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    std::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cout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&lt;&lt; </a:t>
            </a:r>
            <a:r>
              <a:rPr lang="en-US" sz="2800" b="0" i="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"value of b is : "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&lt;&lt;b&lt;&lt; std::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endl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;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    std::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cout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&lt;&lt; </a:t>
            </a:r>
            <a:r>
              <a:rPr lang="en-US" sz="2800" b="0" i="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"value of *p is : "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&lt;&lt;*p&lt;&lt; std::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endl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;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  }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};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b="1" i="0" dirty="0">
                <a:solidFill>
                  <a:srgbClr val="2E8B57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main()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{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Demo d1;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d1.setdata(4,5,7);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Demo d2 = d1;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d2.showdata();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</a:t>
            </a:r>
            <a:r>
              <a:rPr lang="en-US" sz="2800" b="1" i="0" dirty="0">
                <a:solidFill>
                  <a:srgbClr val="006699"/>
                </a:solidFill>
                <a:effectLst/>
                <a:latin typeface="verdana" panose="020B0604030504040204" pitchFamily="34" charset="0"/>
              </a:rPr>
              <a:t>return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0;  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} 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194F9C-049B-312A-BE18-74B3F6901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C799A-E96A-797F-BDB2-EA826F44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103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1BB48-D85F-4750-C61A-B0A4AE838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062" y="3429000"/>
            <a:ext cx="326707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942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C48A6-ED81-AD20-E6BA-2B7F019A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Copy Constructor for Class Date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3AB4F-A5D8-7B9D-6A7B-88DF2757F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 eaLnBrk="1" hangingPunct="1">
              <a:buFontTx/>
              <a:buChar char="•"/>
            </a:pPr>
            <a:r>
              <a:rPr lang="en-US" altLang="en-PK" dirty="0"/>
              <a:t>Copy constructors have to use </a:t>
            </a:r>
            <a:r>
              <a:rPr lang="en-US" altLang="en-PK" dirty="0">
                <a:solidFill>
                  <a:srgbClr val="FF0000"/>
                </a:solidFill>
              </a:rPr>
              <a:t>reference parameters </a:t>
            </a:r>
            <a:r>
              <a:rPr lang="en-US" altLang="en-PK" dirty="0"/>
              <a:t>so they have access to their argument’s data. </a:t>
            </a:r>
          </a:p>
          <a:p>
            <a:pPr algn="just" eaLnBrk="1" hangingPunct="1">
              <a:buFontTx/>
              <a:buChar char="•"/>
            </a:pPr>
            <a:endParaRPr lang="en-US" altLang="en-PK" dirty="0"/>
          </a:p>
          <a:p>
            <a:pPr algn="just" eaLnBrk="1" hangingPunct="1">
              <a:buFontTx/>
              <a:buChar char="•"/>
            </a:pPr>
            <a:r>
              <a:rPr lang="en-US" altLang="en-PK" dirty="0"/>
              <a:t>To </a:t>
            </a:r>
            <a:r>
              <a:rPr lang="en-US" altLang="en-PK" dirty="0">
                <a:solidFill>
                  <a:srgbClr val="0070C0"/>
                </a:solidFill>
              </a:rPr>
              <a:t>prevent the copy constructor from modifying the arguments data</a:t>
            </a:r>
            <a:r>
              <a:rPr lang="en-US" altLang="en-PK" dirty="0"/>
              <a:t>, make the copy constructors’ parameters </a:t>
            </a:r>
            <a:r>
              <a:rPr lang="en-US" altLang="en-PK" b="1" i="1" dirty="0"/>
              <a:t>constant</a:t>
            </a:r>
          </a:p>
          <a:p>
            <a:pPr algn="just" eaLnBrk="1" hangingPunct="1">
              <a:buFontTx/>
              <a:buChar char="•"/>
            </a:pPr>
            <a:endParaRPr lang="en-US" altLang="en-PK" sz="3200" b="1" dirty="0">
              <a:latin typeface="Courier New" panose="02070309020205020404" pitchFamily="49" charset="0"/>
            </a:endParaRPr>
          </a:p>
          <a:p>
            <a:pPr algn="just" eaLnBrk="1" hangingPunct="1">
              <a:buFont typeface="Monotype Sorts"/>
              <a:buNone/>
            </a:pPr>
            <a:r>
              <a:rPr lang="en-US" altLang="en-PK" b="1" dirty="0">
                <a:latin typeface="Courier New" panose="02070309020205020404" pitchFamily="49" charset="0"/>
              </a:rPr>
              <a:t>Date::Date(</a:t>
            </a:r>
            <a:r>
              <a:rPr lang="en-US" altLang="en-PK" b="1" dirty="0">
                <a:solidFill>
                  <a:srgbClr val="FF0000"/>
                </a:solidFill>
                <a:latin typeface="Courier New" panose="02070309020205020404" pitchFamily="49" charset="0"/>
              </a:rPr>
              <a:t>const</a:t>
            </a:r>
            <a:r>
              <a:rPr lang="en-US" altLang="en-PK" b="1" dirty="0">
                <a:latin typeface="Courier New" panose="02070309020205020404" pitchFamily="49" charset="0"/>
              </a:rPr>
              <a:t> Date </a:t>
            </a:r>
            <a:r>
              <a:rPr lang="en-US" altLang="en-PK" b="1" dirty="0">
                <a:solidFill>
                  <a:srgbClr val="FF0000"/>
                </a:solidFill>
                <a:latin typeface="Courier New" panose="02070309020205020404" pitchFamily="49" charset="0"/>
              </a:rPr>
              <a:t>&amp;</a:t>
            </a:r>
            <a:r>
              <a:rPr lang="en-US" altLang="en-PK" b="1" dirty="0">
                <a:latin typeface="Courier New" panose="02070309020205020404" pitchFamily="49" charset="0"/>
              </a:rPr>
              <a:t>date) </a:t>
            </a:r>
          </a:p>
          <a:p>
            <a:pPr algn="just" eaLnBrk="1" hangingPunct="1">
              <a:buFont typeface="Monotype Sorts"/>
              <a:buNone/>
            </a:pPr>
            <a:r>
              <a:rPr lang="en-US" altLang="en-PK" b="1" dirty="0">
                <a:latin typeface="Courier New" panose="02070309020205020404" pitchFamily="49" charset="0"/>
              </a:rPr>
              <a:t>{	month = </a:t>
            </a:r>
            <a:r>
              <a:rPr lang="en-US" altLang="en-PK" b="1" dirty="0" err="1">
                <a:latin typeface="Courier New" panose="02070309020205020404" pitchFamily="49" charset="0"/>
              </a:rPr>
              <a:t>date.month</a:t>
            </a:r>
            <a:r>
              <a:rPr lang="en-US" altLang="en-PK" b="1" dirty="0">
                <a:latin typeface="Courier New" panose="02070309020205020404" pitchFamily="49" charset="0"/>
              </a:rPr>
              <a:t>;</a:t>
            </a:r>
          </a:p>
          <a:p>
            <a:pPr algn="just" eaLnBrk="1" hangingPunct="1">
              <a:buFont typeface="Monotype Sorts"/>
              <a:buNone/>
            </a:pPr>
            <a:r>
              <a:rPr lang="en-US" altLang="en-PK" b="1" dirty="0">
                <a:latin typeface="Courier New" panose="02070309020205020404" pitchFamily="49" charset="0"/>
              </a:rPr>
              <a:t>  day   = </a:t>
            </a:r>
            <a:r>
              <a:rPr lang="en-US" altLang="en-PK" b="1" dirty="0" err="1">
                <a:latin typeface="Courier New" panose="02070309020205020404" pitchFamily="49" charset="0"/>
              </a:rPr>
              <a:t>date.day</a:t>
            </a:r>
            <a:r>
              <a:rPr lang="en-US" altLang="en-PK" b="1" dirty="0">
                <a:latin typeface="Courier New" panose="02070309020205020404" pitchFamily="49" charset="0"/>
              </a:rPr>
              <a:t>;</a:t>
            </a:r>
          </a:p>
          <a:p>
            <a:pPr algn="just" eaLnBrk="1" hangingPunct="1">
              <a:buFont typeface="Monotype Sorts"/>
              <a:buNone/>
            </a:pPr>
            <a:r>
              <a:rPr lang="en-US" altLang="en-PK" b="1" dirty="0">
                <a:latin typeface="Courier New" panose="02070309020205020404" pitchFamily="49" charset="0"/>
              </a:rPr>
              <a:t>  year  = </a:t>
            </a:r>
            <a:r>
              <a:rPr lang="en-US" altLang="en-PK" b="1" dirty="0" err="1">
                <a:latin typeface="Courier New" panose="02070309020205020404" pitchFamily="49" charset="0"/>
              </a:rPr>
              <a:t>date.year</a:t>
            </a:r>
            <a:r>
              <a:rPr lang="en-US" altLang="en-PK" b="1" dirty="0">
                <a:latin typeface="Courier New" panose="02070309020205020404" pitchFamily="49" charset="0"/>
              </a:rPr>
              <a:t>;</a:t>
            </a:r>
          </a:p>
          <a:p>
            <a:pPr algn="just" eaLnBrk="1" hangingPunct="1">
              <a:buFont typeface="Monotype Sorts"/>
              <a:buNone/>
            </a:pPr>
            <a:r>
              <a:rPr lang="en-US" altLang="en-PK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B781F6-2DA9-F6DB-56BB-9C2C34E1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1FFD9-09F7-10C0-5512-1B93A8CB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0836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4A2D9-498C-AA7D-F642-F467BB4C2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Class Instance Variables (Attributes)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41906-645A-96F7-796F-1FE6C7EF0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class </a:t>
            </a:r>
            <a:r>
              <a:rPr lang="en-US" altLang="en-PK" sz="2000" dirty="0">
                <a:solidFill>
                  <a:srgbClr val="0070C0"/>
                </a:solidFill>
                <a:latin typeface="Consolas" panose="020B0609020204030204" pitchFamily="49" charset="0"/>
              </a:rPr>
              <a:t>Car</a:t>
            </a:r>
            <a:r>
              <a:rPr lang="en-US" altLang="en-PK" sz="20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	int fuel;</a:t>
            </a:r>
          </a:p>
          <a:p>
            <a:pPr marL="0" indent="0"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	string model;</a:t>
            </a:r>
          </a:p>
          <a:p>
            <a:pPr marL="0" indent="0"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Car() { </a:t>
            </a:r>
            <a:r>
              <a:rPr lang="en-US" altLang="en-PK" sz="2000" dirty="0">
                <a:solidFill>
                  <a:srgbClr val="00B050"/>
                </a:solidFill>
                <a:latin typeface="Consolas" panose="020B0609020204030204" pitchFamily="49" charset="0"/>
              </a:rPr>
              <a:t>//constructor</a:t>
            </a:r>
            <a:endParaRPr lang="en-US" altLang="en-PK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	fuel = 0;  </a:t>
            </a:r>
          </a:p>
          <a:p>
            <a:pPr marL="0" indent="0"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	model = “”;}  </a:t>
            </a:r>
          </a:p>
          <a:p>
            <a:pPr marL="0" indent="0"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};</a:t>
            </a:r>
          </a:p>
          <a:p>
            <a:endParaRPr lang="en-PK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6CC2B-36A1-2264-211A-F64DB5F7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5D47B-454E-07BF-F10D-A114BEDC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105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F8AFD-6F39-E4E8-434C-DFEC291255A5}"/>
              </a:ext>
            </a:extLst>
          </p:cNvPr>
          <p:cNvSpPr txBox="1"/>
          <p:nvPr/>
        </p:nvSpPr>
        <p:spPr>
          <a:xfrm>
            <a:off x="6386729" y="1827528"/>
            <a:ext cx="44477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PK" sz="2800" dirty="0">
                <a:solidFill>
                  <a:srgbClr val="0070C0"/>
                </a:solidFill>
                <a:latin typeface="Consolas" panose="020B0609020204030204" pitchFamily="49" charset="0"/>
              </a:rPr>
              <a:t>Car</a:t>
            </a:r>
            <a:r>
              <a:rPr lang="en-US" altLang="en-PK" kern="0" dirty="0">
                <a:latin typeface="Consolas" panose="020B0609020204030204" pitchFamily="49" charset="0"/>
              </a:rPr>
              <a:t> </a:t>
            </a:r>
            <a:r>
              <a:rPr lang="en-US" altLang="en-PK" sz="2800" dirty="0">
                <a:latin typeface="Consolas" panose="020B0609020204030204" pitchFamily="49" charset="0"/>
              </a:rPr>
              <a:t>car1, car2, car3;</a:t>
            </a:r>
            <a:endParaRPr lang="en-PK" sz="2800" dirty="0"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54AB4A-7E90-5BD2-8BC2-D667586B7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60" y="4507253"/>
            <a:ext cx="8943607" cy="225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615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4A2D9-498C-AA7D-F642-F467BB4C2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Class Instance Variables (Attributes)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41906-645A-96F7-796F-1FE6C7EF0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class </a:t>
            </a:r>
            <a:r>
              <a:rPr lang="en-US" altLang="en-PK" sz="2000" dirty="0">
                <a:solidFill>
                  <a:srgbClr val="0070C0"/>
                </a:solidFill>
                <a:latin typeface="Consolas" panose="020B0609020204030204" pitchFamily="49" charset="0"/>
              </a:rPr>
              <a:t>Car</a:t>
            </a:r>
            <a:r>
              <a:rPr lang="en-US" altLang="en-PK" sz="20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	int fuel;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	string model;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Car() { </a:t>
            </a:r>
            <a:r>
              <a:rPr lang="en-US" altLang="en-PK" sz="2000" dirty="0">
                <a:solidFill>
                  <a:srgbClr val="00B050"/>
                </a:solidFill>
                <a:latin typeface="Consolas" panose="020B0609020204030204" pitchFamily="49" charset="0"/>
              </a:rPr>
              <a:t>//constructor</a:t>
            </a:r>
            <a:endParaRPr lang="en-US" altLang="en-PK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	fuel = 0;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	model = “”;}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};</a:t>
            </a:r>
          </a:p>
          <a:p>
            <a:endParaRPr lang="en-PK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6CC2B-36A1-2264-211A-F64DB5F7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5D47B-454E-07BF-F10D-A114BEDC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106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F8AFD-6F39-E4E8-434C-DFEC291255A5}"/>
              </a:ext>
            </a:extLst>
          </p:cNvPr>
          <p:cNvSpPr txBox="1"/>
          <p:nvPr/>
        </p:nvSpPr>
        <p:spPr>
          <a:xfrm>
            <a:off x="4038600" y="1874842"/>
            <a:ext cx="444774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PK" sz="2000" dirty="0">
                <a:solidFill>
                  <a:srgbClr val="0070C0"/>
                </a:solidFill>
                <a:latin typeface="Consolas" panose="020B0609020204030204" pitchFamily="49" charset="0"/>
              </a:rPr>
              <a:t>Car</a:t>
            </a:r>
            <a:r>
              <a:rPr lang="en-US" altLang="en-PK" sz="1400" kern="0" dirty="0">
                <a:latin typeface="Consolas" panose="020B0609020204030204" pitchFamily="49" charset="0"/>
              </a:rPr>
              <a:t> </a:t>
            </a:r>
            <a:r>
              <a:rPr lang="en-US" altLang="en-PK" sz="2000" dirty="0">
                <a:latin typeface="Consolas" panose="020B0609020204030204" pitchFamily="49" charset="0"/>
              </a:rPr>
              <a:t>car1, car2, car3;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PK" sz="2000" kern="0" dirty="0">
                <a:solidFill>
                  <a:srgbClr val="00B050"/>
                </a:solidFill>
                <a:latin typeface="Consolas" panose="020B0609020204030204" pitchFamily="49" charset="0"/>
              </a:rPr>
              <a:t>//assume class has a setter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PK" sz="2000" b="1" i="1" kern="0" dirty="0">
                <a:solidFill>
                  <a:srgbClr val="0070C0"/>
                </a:solidFill>
                <a:latin typeface="Consolas" panose="020B0609020204030204" pitchFamily="49" charset="0"/>
              </a:rPr>
              <a:t>car1</a:t>
            </a:r>
            <a:r>
              <a:rPr lang="en-US" altLang="en-PK" sz="2000" kern="0" dirty="0">
                <a:latin typeface="Consolas" panose="020B0609020204030204" pitchFamily="49" charset="0"/>
              </a:rPr>
              <a:t>.setFuel(50);</a:t>
            </a:r>
          </a:p>
          <a:p>
            <a:pPr marL="0" indent="0">
              <a:buNone/>
            </a:pPr>
            <a:r>
              <a:rPr lang="en-US" altLang="en-PK" sz="2000" b="1" i="1" kern="0" dirty="0">
                <a:solidFill>
                  <a:srgbClr val="0070C0"/>
                </a:solidFill>
                <a:latin typeface="Consolas" panose="020B0609020204030204" pitchFamily="49" charset="0"/>
              </a:rPr>
              <a:t>car2</a:t>
            </a:r>
            <a:r>
              <a:rPr lang="en-US" altLang="en-PK" sz="2000" kern="0" dirty="0">
                <a:latin typeface="Consolas" panose="020B0609020204030204" pitchFamily="49" charset="0"/>
              </a:rPr>
              <a:t>.setFuel(30);</a:t>
            </a:r>
          </a:p>
          <a:p>
            <a:pPr marL="0" indent="0">
              <a:buNone/>
            </a:pPr>
            <a:r>
              <a:rPr lang="en-US" altLang="en-PK" sz="2000" b="1" i="1" kern="0" dirty="0">
                <a:solidFill>
                  <a:srgbClr val="0070C0"/>
                </a:solidFill>
                <a:latin typeface="Consolas" panose="020B0609020204030204" pitchFamily="49" charset="0"/>
              </a:rPr>
              <a:t>car3</a:t>
            </a:r>
            <a:r>
              <a:rPr lang="en-US" altLang="en-PK" sz="2000" kern="0" dirty="0">
                <a:latin typeface="Consolas" panose="020B0609020204030204" pitchFamily="49" charset="0"/>
              </a:rPr>
              <a:t>.setFuel(84);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7773A1-A5AC-B904-75A0-CAFE16059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41" y="4283198"/>
            <a:ext cx="8943607" cy="2255716"/>
          </a:xfrm>
          <a:prstGeom prst="rect">
            <a:avLst/>
          </a:prstGeo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F90146D-F8DF-8A5C-9C21-E8262AC4B84D}"/>
              </a:ext>
            </a:extLst>
          </p:cNvPr>
          <p:cNvSpPr/>
          <p:nvPr/>
        </p:nvSpPr>
        <p:spPr>
          <a:xfrm>
            <a:off x="8279110" y="1814150"/>
            <a:ext cx="3552672" cy="1752600"/>
          </a:xfrm>
          <a:prstGeom prst="cloud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Each class object has </a:t>
            </a:r>
            <a:r>
              <a:rPr lang="en-US" b="1" dirty="0">
                <a:solidFill>
                  <a:srgbClr val="FF0000"/>
                </a:solidFill>
              </a:rPr>
              <a:t>its own copy of the class’s member variables. </a:t>
            </a:r>
            <a:endParaRPr lang="en-PK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58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C89C-D8CA-D4CA-062F-60619090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b="1" dirty="0">
                <a:solidFill>
                  <a:srgbClr val="FF0000"/>
                </a:solidFill>
                <a:latin typeface="Courier New" panose="02070309020205020404" pitchFamily="49" charset="0"/>
              </a:rPr>
              <a:t>static</a:t>
            </a:r>
            <a:r>
              <a:rPr lang="en-US" altLang="en-PK" dirty="0">
                <a:solidFill>
                  <a:srgbClr val="B80000"/>
                </a:solidFill>
              </a:rPr>
              <a:t> </a:t>
            </a:r>
            <a:r>
              <a:rPr lang="en-US" altLang="en-PK" dirty="0"/>
              <a:t>Class Members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5CBFF-0C62-FE83-34F0-B39F03E85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buFontTx/>
              <a:buChar char="•"/>
            </a:pPr>
            <a:r>
              <a:rPr lang="en-US" altLang="en-PK" dirty="0"/>
              <a:t>Class members include </a:t>
            </a:r>
            <a:r>
              <a:rPr lang="en-US" altLang="en-PK" dirty="0">
                <a:solidFill>
                  <a:srgbClr val="0070C0"/>
                </a:solidFill>
              </a:rPr>
              <a:t>instance variables </a:t>
            </a:r>
            <a:r>
              <a:rPr lang="en-US" altLang="en-PK" dirty="0"/>
              <a:t>and </a:t>
            </a:r>
            <a:r>
              <a:rPr lang="en-US" altLang="en-PK" dirty="0">
                <a:solidFill>
                  <a:srgbClr val="0070C0"/>
                </a:solidFill>
              </a:rPr>
              <a:t>functions</a:t>
            </a:r>
          </a:p>
          <a:p>
            <a:pPr algn="just">
              <a:buFontTx/>
              <a:buChar char="•"/>
            </a:pPr>
            <a:endParaRPr lang="en-US" dirty="0"/>
          </a:p>
          <a:p>
            <a:pPr algn="just">
              <a:buFontTx/>
              <a:buChar char="•"/>
            </a:pPr>
            <a:r>
              <a:rPr lang="en-US" dirty="0"/>
              <a:t>It is possible to create a member variable or member function that does </a:t>
            </a:r>
            <a:r>
              <a:rPr lang="en-US" b="1" i="1" u="sng" dirty="0"/>
              <a:t>not belong to any instance of a class</a:t>
            </a:r>
            <a:r>
              <a:rPr lang="en-US" dirty="0"/>
              <a:t>. </a:t>
            </a:r>
          </a:p>
          <a:p>
            <a:pPr algn="just">
              <a:buFontTx/>
              <a:buChar char="•"/>
            </a:pPr>
            <a:endParaRPr lang="en-US" dirty="0"/>
          </a:p>
          <a:p>
            <a:pPr algn="just">
              <a:buFontTx/>
              <a:buChar char="•"/>
            </a:pPr>
            <a:r>
              <a:rPr lang="en-US" dirty="0"/>
              <a:t>Such members are known as a </a:t>
            </a:r>
            <a:r>
              <a:rPr lang="en-US" dirty="0">
                <a:solidFill>
                  <a:srgbClr val="FF0000"/>
                </a:solidFill>
              </a:rPr>
              <a:t>static member variables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static member functions</a:t>
            </a:r>
            <a:r>
              <a:rPr lang="en-US" dirty="0"/>
              <a:t>. </a:t>
            </a:r>
          </a:p>
          <a:p>
            <a:pPr algn="just">
              <a:buFontTx/>
              <a:buChar char="•"/>
            </a:pPr>
            <a:endParaRPr lang="en-US" dirty="0"/>
          </a:p>
          <a:p>
            <a:pPr algn="just">
              <a:buFontTx/>
              <a:buChar char="•"/>
            </a:pPr>
            <a:r>
              <a:rPr lang="en-US" dirty="0"/>
              <a:t>You can think of </a:t>
            </a:r>
            <a:r>
              <a:rPr lang="en-US" dirty="0">
                <a:solidFill>
                  <a:srgbClr val="0070C0"/>
                </a:solidFill>
              </a:rPr>
              <a:t>static class members </a:t>
            </a:r>
            <a:r>
              <a:rPr lang="en-US" dirty="0"/>
              <a:t>as </a:t>
            </a:r>
            <a:r>
              <a:rPr lang="en-US" dirty="0">
                <a:solidFill>
                  <a:srgbClr val="0070C0"/>
                </a:solidFill>
              </a:rPr>
              <a:t>belonging to the class</a:t>
            </a:r>
            <a:r>
              <a:rPr lang="en-US" dirty="0"/>
              <a:t> instead of to an instance of the class</a:t>
            </a:r>
            <a:endParaRPr lang="en-US" altLang="en-PK" dirty="0">
              <a:solidFill>
                <a:srgbClr val="0070C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0CF64-BBCC-713A-82CB-9A6B44004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00426-25CB-9E34-89A5-8BCEFAA0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6147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82CB-6684-37D8-59F3-12D9BC5ED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b="1" dirty="0">
                <a:solidFill>
                  <a:srgbClr val="FF0000"/>
                </a:solidFill>
                <a:latin typeface="Courier New" panose="02070309020205020404" pitchFamily="49" charset="0"/>
              </a:rPr>
              <a:t>static</a:t>
            </a:r>
            <a:r>
              <a:rPr lang="en-US" altLang="en-PK" dirty="0">
                <a:solidFill>
                  <a:srgbClr val="B80000"/>
                </a:solidFill>
              </a:rPr>
              <a:t> </a:t>
            </a:r>
            <a:r>
              <a:rPr lang="en-US" altLang="en-PK" dirty="0"/>
              <a:t>Member Variables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11D8D-D681-FDE1-CAA9-A2573D284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Tx/>
              <a:buChar char="•"/>
            </a:pPr>
            <a:r>
              <a:rPr lang="en-US" dirty="0"/>
              <a:t>When a member variable is </a:t>
            </a:r>
            <a:r>
              <a:rPr lang="en-US" b="1" i="1" dirty="0"/>
              <a:t>static</a:t>
            </a:r>
            <a:r>
              <a:rPr lang="en-US" dirty="0"/>
              <a:t>, there will be </a:t>
            </a:r>
            <a:r>
              <a:rPr lang="en-US" dirty="0">
                <a:solidFill>
                  <a:srgbClr val="FF0000"/>
                </a:solidFill>
              </a:rPr>
              <a:t>only one copy</a:t>
            </a:r>
            <a:r>
              <a:rPr lang="en-US" dirty="0"/>
              <a:t> of it in memory, regardless of the </a:t>
            </a:r>
            <a:r>
              <a:rPr lang="en-US" dirty="0">
                <a:solidFill>
                  <a:srgbClr val="0070C0"/>
                </a:solidFill>
              </a:rPr>
              <a:t>number of instances of the class that might exist</a:t>
            </a:r>
            <a:r>
              <a:rPr lang="en-US" dirty="0"/>
              <a:t>. </a:t>
            </a:r>
          </a:p>
          <a:p>
            <a:pPr algn="just">
              <a:buFontTx/>
              <a:buChar char="•"/>
            </a:pPr>
            <a:endParaRPr lang="en-US" dirty="0"/>
          </a:p>
          <a:p>
            <a:pPr algn="just">
              <a:buFontTx/>
              <a:buChar char="•"/>
            </a:pPr>
            <a:r>
              <a:rPr lang="en-US" dirty="0"/>
              <a:t>A single copy of a class’s static member variable is </a:t>
            </a:r>
            <a:r>
              <a:rPr lang="en-US" dirty="0">
                <a:solidFill>
                  <a:srgbClr val="0070C0"/>
                </a:solidFill>
              </a:rPr>
              <a:t>shared by all objects of the class</a:t>
            </a:r>
            <a:endParaRPr lang="en-US" altLang="en-PK" dirty="0">
              <a:solidFill>
                <a:srgbClr val="0070C0"/>
              </a:solidFill>
            </a:endParaRPr>
          </a:p>
          <a:p>
            <a:pPr algn="just">
              <a:buFontTx/>
              <a:buChar char="•"/>
            </a:pPr>
            <a:endParaRPr lang="en-US" dirty="0"/>
          </a:p>
          <a:p>
            <a:pPr algn="just">
              <a:buFontTx/>
              <a:buChar char="•"/>
            </a:pPr>
            <a:r>
              <a:rPr lang="en-US" altLang="en-PK" dirty="0"/>
              <a:t>Static member variables exist even if </a:t>
            </a:r>
            <a:r>
              <a:rPr lang="en-US" altLang="en-PK" dirty="0">
                <a:solidFill>
                  <a:srgbClr val="0070C0"/>
                </a:solidFill>
              </a:rPr>
              <a:t>no instances (objects) of the class exist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A65B1-2CFA-E8A9-5FE2-2353CFB18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86F1C-8616-981A-267E-80941E8E6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6899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C1C0C-80DA-60DF-726A-AE2D9432D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5379" y="828117"/>
            <a:ext cx="10318421" cy="2248593"/>
          </a:xfrm>
        </p:spPr>
        <p:txBody>
          <a:bodyPr numCol="2"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class </a:t>
            </a:r>
            <a:r>
              <a:rPr lang="en-US" altLang="en-PK" sz="2000" dirty="0">
                <a:solidFill>
                  <a:srgbClr val="0070C0"/>
                </a:solidFill>
                <a:latin typeface="Consolas" panose="020B0609020204030204" pitchFamily="49" charset="0"/>
              </a:rPr>
              <a:t>Car</a:t>
            </a:r>
            <a:r>
              <a:rPr lang="en-US" altLang="en-PK" sz="20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	int fuel;</a:t>
            </a:r>
          </a:p>
          <a:p>
            <a:pPr marL="0" indent="0"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	string model;</a:t>
            </a:r>
          </a:p>
          <a:p>
            <a:pPr marL="0" indent="0"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	</a:t>
            </a:r>
            <a:r>
              <a:rPr lang="en-US" altLang="en-PK" sz="2000" b="1" i="1" dirty="0">
                <a:solidFill>
                  <a:srgbClr val="FF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PK" sz="2000" dirty="0">
                <a:latin typeface="Consolas" panose="020B0609020204030204" pitchFamily="49" charset="0"/>
              </a:rPr>
              <a:t> int </a:t>
            </a:r>
            <a:r>
              <a:rPr lang="en-US" altLang="en-PK" sz="2000" dirty="0" err="1">
                <a:latin typeface="Consolas" panose="020B0609020204030204" pitchFamily="49" charset="0"/>
              </a:rPr>
              <a:t>totalCars</a:t>
            </a:r>
            <a:r>
              <a:rPr lang="en-US" altLang="en-PK" sz="20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Car() { </a:t>
            </a:r>
            <a:r>
              <a:rPr lang="en-US" altLang="en-PK" sz="2000" dirty="0">
                <a:solidFill>
                  <a:srgbClr val="00B050"/>
                </a:solidFill>
                <a:latin typeface="Consolas" panose="020B0609020204030204" pitchFamily="49" charset="0"/>
              </a:rPr>
              <a:t>//constructor</a:t>
            </a:r>
            <a:endParaRPr lang="en-US" altLang="en-PK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	fuel = 0;  </a:t>
            </a:r>
          </a:p>
          <a:p>
            <a:pPr marL="0" indent="0"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	model = “”; }  </a:t>
            </a:r>
          </a:p>
          <a:p>
            <a:pPr marL="0" indent="0"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}; </a:t>
            </a:r>
          </a:p>
          <a:p>
            <a:pPr marL="0" indent="0"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int </a:t>
            </a:r>
            <a:r>
              <a:rPr lang="en-US" altLang="en-PK" sz="2000" dirty="0">
                <a:solidFill>
                  <a:srgbClr val="0070C0"/>
                </a:solidFill>
                <a:latin typeface="Consolas" panose="020B0609020204030204" pitchFamily="49" charset="0"/>
              </a:rPr>
              <a:t>Car</a:t>
            </a:r>
            <a:r>
              <a:rPr lang="en-US" altLang="en-PK" sz="2000" dirty="0">
                <a:latin typeface="Consolas" panose="020B0609020204030204" pitchFamily="49" charset="0"/>
              </a:rPr>
              <a:t>::</a:t>
            </a:r>
            <a:r>
              <a:rPr lang="en-US" altLang="en-PK" sz="2000" dirty="0" err="1">
                <a:latin typeface="Consolas" panose="020B0609020204030204" pitchFamily="49" charset="0"/>
              </a:rPr>
              <a:t>totalCars</a:t>
            </a:r>
            <a:r>
              <a:rPr lang="en-US" altLang="en-PK" sz="20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en-PK" sz="2000" kern="0" dirty="0">
                <a:solidFill>
                  <a:srgbClr val="0070C0"/>
                </a:solidFill>
                <a:latin typeface="Consolas" panose="020B0609020204030204" pitchFamily="49" charset="0"/>
              </a:rPr>
              <a:t>Car</a:t>
            </a:r>
            <a:r>
              <a:rPr lang="en-US" altLang="en-PK" sz="2000" kern="0" dirty="0">
                <a:latin typeface="Consolas" panose="020B0609020204030204" pitchFamily="49" charset="0"/>
              </a:rPr>
              <a:t> car1,car2,car3;</a:t>
            </a:r>
          </a:p>
          <a:p>
            <a:pPr marL="0" indent="0">
              <a:buNone/>
            </a:pP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9E6F4-6CB1-CA27-DCC9-3872F637A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97AD0-39E0-DD67-9694-D9B698283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109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CA907-CA0E-96A9-A8F6-C46097269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287" y="3153628"/>
            <a:ext cx="8943607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67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94384-301F-63D8-AF65-A2C7C243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Classes and Objects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5AC54-EF2A-73F0-72CE-7CBE546B0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altLang="en-US" sz="2400" dirty="0"/>
              <a:t>A </a:t>
            </a:r>
            <a:r>
              <a:rPr lang="en-US" altLang="en-US" sz="2400" dirty="0">
                <a:solidFill>
                  <a:srgbClr val="0070C0"/>
                </a:solidFill>
              </a:rPr>
              <a:t>class is like a blueprint</a:t>
            </a:r>
            <a:r>
              <a:rPr lang="en-US" altLang="en-US" sz="2400" dirty="0"/>
              <a:t> and </a:t>
            </a:r>
            <a:r>
              <a:rPr lang="en-US" altLang="en-US" sz="2400" dirty="0">
                <a:solidFill>
                  <a:srgbClr val="0070C0"/>
                </a:solidFill>
              </a:rPr>
              <a:t>objects are like houses</a:t>
            </a:r>
            <a:r>
              <a:rPr lang="en-US" altLang="en-US" sz="2400" dirty="0"/>
              <a:t> built from the blueprint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400" dirty="0"/>
              <a:t>An </a:t>
            </a:r>
            <a:r>
              <a:rPr lang="en-US" altLang="en-US" sz="2400" dirty="0">
                <a:solidFill>
                  <a:srgbClr val="0070C0"/>
                </a:solidFill>
              </a:rPr>
              <a:t>object is an instance </a:t>
            </a:r>
            <a:r>
              <a:rPr lang="en-US" altLang="en-US" sz="2400" dirty="0"/>
              <a:t>(realization) of a </a:t>
            </a:r>
            <a:r>
              <a:rPr lang="en-US" altLang="en-US" sz="2400" dirty="0">
                <a:solidFill>
                  <a:srgbClr val="0070C0"/>
                </a:solidFill>
              </a:rPr>
              <a:t>class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400" dirty="0"/>
              <a:t>A single class can have </a:t>
            </a:r>
            <a:r>
              <a:rPr lang="en-US" altLang="en-US" sz="2400" dirty="0">
                <a:solidFill>
                  <a:srgbClr val="0070C0"/>
                </a:solidFill>
              </a:rPr>
              <a:t>multiple instances</a:t>
            </a:r>
          </a:p>
          <a:p>
            <a:pPr marL="0" indent="0" algn="just">
              <a:buNone/>
            </a:pPr>
            <a:endParaRPr lang="en-US" altLang="en-US" sz="2400" dirty="0"/>
          </a:p>
          <a:p>
            <a:pPr marL="0" indent="0" algn="just">
              <a:buNone/>
            </a:pPr>
            <a:endParaRPr lang="en-PK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8AD476-47C4-9D2E-AE6B-F869BA49C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38DAA-FFC9-1AF1-4032-4D84F658E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172B947-94A5-40B6-E8EC-84EC3A027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5" t="14427" r="35834" b="17703"/>
          <a:stretch>
            <a:fillRect/>
          </a:stretch>
        </p:blipFill>
        <p:spPr bwMode="auto">
          <a:xfrm>
            <a:off x="3221184" y="3788064"/>
            <a:ext cx="2421080" cy="2363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3C7390-6B3A-745B-E329-FC69F1A16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3811192"/>
            <a:ext cx="3120736" cy="2340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230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38DCF-ED64-F072-066A-56E75EEF3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4882" y="441212"/>
            <a:ext cx="8617527" cy="2799312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class </a:t>
            </a:r>
            <a:r>
              <a:rPr lang="en-US" altLang="en-PK" sz="2000" dirty="0">
                <a:solidFill>
                  <a:srgbClr val="0070C0"/>
                </a:solidFill>
                <a:latin typeface="Consolas" panose="020B0609020204030204" pitchFamily="49" charset="0"/>
              </a:rPr>
              <a:t>Car</a:t>
            </a:r>
            <a:r>
              <a:rPr lang="en-US" altLang="en-PK" sz="20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	int fuel;</a:t>
            </a:r>
          </a:p>
          <a:p>
            <a:pPr marL="0" indent="0"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	string model;</a:t>
            </a:r>
          </a:p>
          <a:p>
            <a:pPr marL="0" indent="0"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	</a:t>
            </a:r>
            <a:r>
              <a:rPr lang="en-US" altLang="en-PK" sz="2000" b="1" i="1" dirty="0">
                <a:solidFill>
                  <a:srgbClr val="FF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PK" sz="2000" dirty="0">
                <a:latin typeface="Consolas" panose="020B0609020204030204" pitchFamily="49" charset="0"/>
              </a:rPr>
              <a:t> int </a:t>
            </a:r>
            <a:r>
              <a:rPr lang="en-US" altLang="en-PK" sz="2000" dirty="0" err="1">
                <a:latin typeface="Consolas" panose="020B0609020204030204" pitchFamily="49" charset="0"/>
              </a:rPr>
              <a:t>totalCars</a:t>
            </a:r>
            <a:r>
              <a:rPr lang="en-US" altLang="en-PK" sz="20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Car() { </a:t>
            </a:r>
            <a:r>
              <a:rPr lang="en-US" altLang="en-PK" sz="2000" dirty="0">
                <a:solidFill>
                  <a:srgbClr val="00B050"/>
                </a:solidFill>
                <a:latin typeface="Consolas" panose="020B0609020204030204" pitchFamily="49" charset="0"/>
              </a:rPr>
              <a:t>//constructor</a:t>
            </a:r>
            <a:endParaRPr lang="en-US" altLang="en-PK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	fuel = 0;  </a:t>
            </a:r>
          </a:p>
          <a:p>
            <a:pPr marL="0" indent="0"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	model = “”; </a:t>
            </a:r>
          </a:p>
          <a:p>
            <a:pPr marL="0" indent="0"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	</a:t>
            </a:r>
            <a:r>
              <a:rPr lang="en-US" altLang="en-PK" sz="2000" b="1" i="1" dirty="0" err="1">
                <a:solidFill>
                  <a:srgbClr val="FF0000"/>
                </a:solidFill>
                <a:latin typeface="Consolas" panose="020B0609020204030204" pitchFamily="49" charset="0"/>
              </a:rPr>
              <a:t>totalCars</a:t>
            </a:r>
            <a:r>
              <a:rPr lang="en-US" altLang="en-PK" sz="2000" b="1" i="1" dirty="0">
                <a:solidFill>
                  <a:srgbClr val="FF0000"/>
                </a:solidFill>
                <a:latin typeface="Consolas" panose="020B0609020204030204" pitchFamily="49" charset="0"/>
              </a:rPr>
              <a:t>++;  </a:t>
            </a:r>
            <a:r>
              <a:rPr lang="en-US" altLang="en-PK" sz="2000" dirty="0">
                <a:latin typeface="Consolas" panose="020B0609020204030204" pitchFamily="49" charset="0"/>
              </a:rPr>
              <a:t>}  </a:t>
            </a:r>
          </a:p>
          <a:p>
            <a:pPr marL="0" indent="0"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}; </a:t>
            </a:r>
          </a:p>
          <a:p>
            <a:pPr marL="0" indent="0"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int </a:t>
            </a:r>
            <a:r>
              <a:rPr lang="en-US" altLang="en-PK" sz="2000" dirty="0">
                <a:solidFill>
                  <a:srgbClr val="0070C0"/>
                </a:solidFill>
                <a:latin typeface="Consolas" panose="020B0609020204030204" pitchFamily="49" charset="0"/>
              </a:rPr>
              <a:t>Car</a:t>
            </a:r>
            <a:r>
              <a:rPr lang="en-US" altLang="en-PK" sz="2000" dirty="0">
                <a:latin typeface="Consolas" panose="020B0609020204030204" pitchFamily="49" charset="0"/>
              </a:rPr>
              <a:t>::</a:t>
            </a:r>
            <a:r>
              <a:rPr lang="en-US" altLang="en-PK" sz="2000" dirty="0" err="1">
                <a:latin typeface="Consolas" panose="020B0609020204030204" pitchFamily="49" charset="0"/>
              </a:rPr>
              <a:t>totalCars</a:t>
            </a:r>
            <a:r>
              <a:rPr lang="en-US" altLang="en-PK" sz="2000" dirty="0">
                <a:latin typeface="Consolas" panose="020B0609020204030204" pitchFamily="49" charset="0"/>
              </a:rPr>
              <a:t>; </a:t>
            </a:r>
          </a:p>
          <a:p>
            <a:pPr marL="0" indent="0">
              <a:buNone/>
            </a:pPr>
            <a:r>
              <a:rPr lang="en-US" altLang="en-PK" sz="2000" kern="0" dirty="0">
                <a:solidFill>
                  <a:srgbClr val="0070C0"/>
                </a:solidFill>
                <a:latin typeface="Consolas" panose="020B0609020204030204" pitchFamily="49" charset="0"/>
              </a:rPr>
              <a:t>Car</a:t>
            </a:r>
            <a:r>
              <a:rPr lang="en-US" altLang="en-PK" sz="2000" kern="0" dirty="0">
                <a:latin typeface="Consolas" panose="020B0609020204030204" pitchFamily="49" charset="0"/>
              </a:rPr>
              <a:t> car1,car2,car3;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66754-9D09-33E2-B649-2B573F2F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C9425-9BDF-A2F2-402E-7678D89DB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110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A9FC73-8760-EA23-6431-F389E0BB1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623" y="3141366"/>
            <a:ext cx="8943607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685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A6E79-003A-C3E2-BD9A-27FE56387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>
                <a:solidFill>
                  <a:srgbClr val="FF0000"/>
                </a:solidFill>
                <a:latin typeface="Courier New" panose="02070309020205020404" pitchFamily="49" charset="0"/>
              </a:rPr>
              <a:t>static</a:t>
            </a:r>
            <a:r>
              <a:rPr lang="en-US" altLang="en-PK" dirty="0">
                <a:solidFill>
                  <a:srgbClr val="B80000"/>
                </a:solidFill>
              </a:rPr>
              <a:t> </a:t>
            </a:r>
            <a:r>
              <a:rPr lang="en-US" altLang="en-PK" dirty="0"/>
              <a:t>Member Variables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85AE0-9EED-258B-3F52-1AC0A3DB1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buFontTx/>
              <a:buChar char="•"/>
            </a:pPr>
            <a:r>
              <a:rPr lang="en-US" altLang="en-PK" dirty="0">
                <a:solidFill>
                  <a:srgbClr val="0070C0"/>
                </a:solidFill>
              </a:rPr>
              <a:t>Shared by all objects of a class</a:t>
            </a:r>
          </a:p>
          <a:p>
            <a:pPr algn="just">
              <a:buFontTx/>
              <a:buChar char="•"/>
            </a:pPr>
            <a:endParaRPr lang="en-US" altLang="en-PK" dirty="0">
              <a:solidFill>
                <a:srgbClr val="0070C0"/>
              </a:solidFill>
            </a:endParaRPr>
          </a:p>
          <a:p>
            <a:pPr algn="just">
              <a:buFontTx/>
              <a:buChar char="•"/>
            </a:pPr>
            <a:r>
              <a:rPr lang="en-US" altLang="en-PK" dirty="0"/>
              <a:t>Efficient, when a </a:t>
            </a:r>
            <a:r>
              <a:rPr lang="en-US" altLang="en-PK" dirty="0">
                <a:solidFill>
                  <a:srgbClr val="FF0000"/>
                </a:solidFill>
              </a:rPr>
              <a:t>single copy of data is enough </a:t>
            </a:r>
          </a:p>
          <a:p>
            <a:pPr lvl="1" algn="just"/>
            <a:r>
              <a:rPr lang="en-US" altLang="en-PK" dirty="0"/>
              <a:t>Only the static variable has to be updated</a:t>
            </a:r>
          </a:p>
          <a:p>
            <a:pPr lvl="1" algn="just"/>
            <a:endParaRPr lang="en-US" altLang="en-PK" dirty="0"/>
          </a:p>
          <a:p>
            <a:pPr algn="just">
              <a:buFontTx/>
              <a:buChar char="•"/>
            </a:pPr>
            <a:r>
              <a:rPr lang="en-US" altLang="en-PK" dirty="0"/>
              <a:t>May seems like global variables, but </a:t>
            </a:r>
            <a:r>
              <a:rPr lang="en-US" altLang="en-PK" dirty="0">
                <a:solidFill>
                  <a:srgbClr val="0070C0"/>
                </a:solidFill>
              </a:rPr>
              <a:t>have class scope</a:t>
            </a:r>
          </a:p>
          <a:p>
            <a:pPr lvl="1" algn="just"/>
            <a:r>
              <a:rPr lang="en-US" altLang="en-PK" dirty="0"/>
              <a:t>only </a:t>
            </a:r>
            <a:r>
              <a:rPr lang="en-US" altLang="en-PK" dirty="0">
                <a:solidFill>
                  <a:srgbClr val="FF0000"/>
                </a:solidFill>
              </a:rPr>
              <a:t>accessible to objects of same class</a:t>
            </a:r>
          </a:p>
          <a:p>
            <a:pPr lvl="1" algn="just"/>
            <a:endParaRPr lang="en-US" altLang="en-PK" dirty="0">
              <a:solidFill>
                <a:srgbClr val="FF0000"/>
              </a:solidFill>
            </a:endParaRPr>
          </a:p>
          <a:p>
            <a:pPr algn="just">
              <a:buFontTx/>
              <a:buChar char="•"/>
            </a:pPr>
            <a:r>
              <a:rPr lang="en-US" altLang="en-PK" dirty="0"/>
              <a:t>Exist even if </a:t>
            </a:r>
            <a:r>
              <a:rPr lang="en-US" altLang="en-PK" dirty="0">
                <a:solidFill>
                  <a:srgbClr val="0070C0"/>
                </a:solidFill>
              </a:rPr>
              <a:t>no instances (objects) of the class exist</a:t>
            </a:r>
          </a:p>
          <a:p>
            <a:pPr algn="just">
              <a:buFontTx/>
              <a:buChar char="•"/>
            </a:pPr>
            <a:endParaRPr lang="en-US" altLang="en-PK" dirty="0">
              <a:solidFill>
                <a:srgbClr val="0070C0"/>
              </a:solidFill>
            </a:endParaRPr>
          </a:p>
          <a:p>
            <a:pPr algn="just">
              <a:buFontTx/>
              <a:buChar char="•"/>
            </a:pPr>
            <a:r>
              <a:rPr lang="en-US" altLang="en-PK" dirty="0"/>
              <a:t>Can be </a:t>
            </a:r>
            <a:r>
              <a:rPr lang="en-US" altLang="en-PK" dirty="0">
                <a:solidFill>
                  <a:srgbClr val="0070C0"/>
                </a:solidFill>
              </a:rPr>
              <a:t>public</a:t>
            </a:r>
            <a:r>
              <a:rPr lang="en-US" altLang="en-PK" dirty="0"/>
              <a:t> or </a:t>
            </a:r>
            <a:r>
              <a:rPr lang="en-US" altLang="en-PK" dirty="0">
                <a:solidFill>
                  <a:srgbClr val="0070C0"/>
                </a:solidFill>
              </a:rPr>
              <a:t>private</a:t>
            </a:r>
            <a:r>
              <a:rPr lang="en-US" altLang="en-PK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904F9-F803-97CA-DD22-EF49C96B4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622FA-6ABB-A314-4DF2-53995C0B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9704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57263-AA6C-E9BB-2AA0-1E682CF79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b="1" dirty="0">
                <a:solidFill>
                  <a:srgbClr val="FF0000"/>
                </a:solidFill>
                <a:latin typeface="Courier New" panose="02070309020205020404" pitchFamily="49" charset="0"/>
              </a:rPr>
              <a:t>static</a:t>
            </a:r>
            <a:r>
              <a:rPr lang="en-US" altLang="en-PK" dirty="0">
                <a:solidFill>
                  <a:srgbClr val="FF0000"/>
                </a:solidFill>
              </a:rPr>
              <a:t> </a:t>
            </a:r>
            <a:r>
              <a:rPr lang="en-US" altLang="en-PK" dirty="0"/>
              <a:t>Member Variables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0F89-4D81-A6FC-F900-DBAE6C8B5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PK" b="1" dirty="0"/>
              <a:t>Two-Step Procedure:</a:t>
            </a:r>
          </a:p>
          <a:p>
            <a:pPr marL="971550" lvl="1" indent="-514350">
              <a:buFontTx/>
              <a:buAutoNum type="arabicPeriod"/>
            </a:pPr>
            <a:r>
              <a:rPr lang="en-US" altLang="en-PK" dirty="0">
                <a:solidFill>
                  <a:srgbClr val="0070C0"/>
                </a:solidFill>
              </a:rPr>
              <a:t>Declare (Inside Class):     </a:t>
            </a:r>
            <a:r>
              <a:rPr lang="en-US" altLang="en-PK" b="1" dirty="0">
                <a:latin typeface="Consolas" panose="020B0609020204030204" pitchFamily="49" charset="0"/>
              </a:rPr>
              <a:t>static int radius;</a:t>
            </a:r>
          </a:p>
          <a:p>
            <a:pPr marL="971550" lvl="1" indent="-514350">
              <a:buFontTx/>
              <a:buAutoNum type="arabicPeriod"/>
            </a:pPr>
            <a:r>
              <a:rPr lang="en-US" altLang="en-PK" dirty="0">
                <a:solidFill>
                  <a:srgbClr val="0070C0"/>
                </a:solidFill>
              </a:rPr>
              <a:t>Define (Outside Class):    </a:t>
            </a:r>
            <a:r>
              <a:rPr lang="en-US" altLang="en-PK" b="1" dirty="0">
                <a:latin typeface="Consolas" panose="020B0609020204030204" pitchFamily="49" charset="0"/>
              </a:rPr>
              <a:t>int Circle::radius;</a:t>
            </a:r>
          </a:p>
          <a:p>
            <a:pPr marL="971550" lvl="1" indent="-514350">
              <a:buFontTx/>
              <a:buAutoNum type="arabicPeriod"/>
            </a:pPr>
            <a:endParaRPr lang="en-US" altLang="en-PK" dirty="0"/>
          </a:p>
          <a:p>
            <a:pPr>
              <a:buFontTx/>
              <a:buChar char="•"/>
            </a:pPr>
            <a:r>
              <a:rPr lang="en-US" altLang="en-PK" dirty="0"/>
              <a:t>Static Variables</a:t>
            </a:r>
          </a:p>
          <a:p>
            <a:pPr marL="971550" lvl="1" indent="-514350" algn="just"/>
            <a:r>
              <a:rPr lang="en-US" altLang="en-PK" dirty="0"/>
              <a:t>Default Initialization: 0 or Null (for pointers)</a:t>
            </a:r>
          </a:p>
          <a:p>
            <a:pPr marL="971550" lvl="1" indent="-514350" algn="just"/>
            <a:r>
              <a:rPr lang="en-US" altLang="en-PK" dirty="0"/>
              <a:t>Initialization: user defined value</a:t>
            </a:r>
          </a:p>
          <a:p>
            <a:pPr marL="971550" lvl="1" indent="-514350" algn="just"/>
            <a:r>
              <a:rPr lang="en-US" altLang="en-PK" dirty="0"/>
              <a:t>Initialization is made just once, at compile time.</a:t>
            </a:r>
          </a:p>
          <a:p>
            <a:pPr marL="971550" lvl="1" indent="-514350" algn="just"/>
            <a:r>
              <a:rPr lang="en-US" altLang="en-PK" dirty="0"/>
              <a:t>Accessibility: Private or Public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A05CD-334B-908F-8898-6A42ED5B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8C6DCF-E776-B3E1-CBF1-8B084CFD2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112</a:t>
            </a:fld>
            <a:endParaRPr lang="en-US" dirty="0"/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4F5F6083-1FF7-032E-DE27-3A8FA3D35FFA}"/>
              </a:ext>
            </a:extLst>
          </p:cNvPr>
          <p:cNvSpPr/>
          <p:nvPr/>
        </p:nvSpPr>
        <p:spPr>
          <a:xfrm>
            <a:off x="8153400" y="2973705"/>
            <a:ext cx="3979718" cy="2236470"/>
          </a:xfrm>
          <a:prstGeom prst="cloud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This external definition statement </a:t>
            </a:r>
            <a:r>
              <a:rPr lang="en-US" b="1" dirty="0">
                <a:solidFill>
                  <a:srgbClr val="FF0000"/>
                </a:solidFill>
              </a:rPr>
              <a:t>causes the variable to be created in memory </a:t>
            </a:r>
            <a:r>
              <a:rPr lang="en-US" dirty="0">
                <a:solidFill>
                  <a:schemeClr val="tx1"/>
                </a:solidFill>
              </a:rPr>
              <a:t>and is required.</a:t>
            </a:r>
            <a:endParaRPr lang="en-P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36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B65A5-85F3-26F4-91EE-4FEEAB64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b="1" dirty="0">
                <a:solidFill>
                  <a:srgbClr val="FF0000"/>
                </a:solidFill>
                <a:latin typeface="Courier"/>
              </a:rPr>
              <a:t>Public</a:t>
            </a:r>
            <a:r>
              <a:rPr lang="en-US" altLang="en-PK" dirty="0"/>
              <a:t> </a:t>
            </a:r>
            <a:r>
              <a:rPr lang="en-US" altLang="en-PK" b="1" dirty="0">
                <a:solidFill>
                  <a:srgbClr val="FF0000"/>
                </a:solidFill>
                <a:latin typeface="Courier"/>
              </a:rPr>
              <a:t>static</a:t>
            </a:r>
            <a:r>
              <a:rPr lang="en-US" altLang="en-PK" dirty="0"/>
              <a:t> Member Variables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6EBFE-7A33-156F-7932-6681B54A1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41338" lvl="1" indent="-457200">
              <a:defRPr/>
            </a:pPr>
            <a:r>
              <a:rPr lang="en-US" dirty="0"/>
              <a:t>Can be accessed using </a:t>
            </a:r>
            <a:r>
              <a:rPr lang="en-US" dirty="0">
                <a:solidFill>
                  <a:srgbClr val="0070C0"/>
                </a:solidFill>
              </a:rPr>
              <a:t>class name</a:t>
            </a:r>
            <a:r>
              <a:rPr lang="en-US" dirty="0"/>
              <a:t>:</a:t>
            </a:r>
          </a:p>
          <a:p>
            <a:pPr marL="84138" lvl="1" indent="0">
              <a:buFont typeface="Arial" panose="020B0604020202020204" pitchFamily="34" charset="0"/>
              <a:buNone/>
              <a:defRPr/>
            </a:pPr>
            <a:r>
              <a:rPr lang="en-US" dirty="0"/>
              <a:t>	</a:t>
            </a:r>
            <a:r>
              <a:rPr lang="en-US" dirty="0">
                <a:latin typeface="Consolas" panose="020B0609020204030204" pitchFamily="49" charset="0"/>
              </a:rPr>
              <a:t>    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Car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totalCars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lvl="4">
              <a:buFontTx/>
              <a:buNone/>
              <a:defRPr/>
            </a:pPr>
            <a:endParaRPr lang="en-US" sz="2400" dirty="0"/>
          </a:p>
          <a:p>
            <a:pPr marL="541338" lvl="1" indent="-457200">
              <a:defRPr/>
            </a:pPr>
            <a:r>
              <a:rPr lang="en-US" dirty="0"/>
              <a:t>Can be accessed via any </a:t>
            </a:r>
            <a:r>
              <a:rPr lang="en-US" dirty="0" err="1">
                <a:solidFill>
                  <a:srgbClr val="0070C0"/>
                </a:solidFill>
              </a:rPr>
              <a:t>class’</a:t>
            </a:r>
            <a:r>
              <a:rPr lang="en-US" dirty="0">
                <a:solidFill>
                  <a:srgbClr val="0070C0"/>
                </a:solidFill>
              </a:rPr>
              <a:t> object</a:t>
            </a:r>
            <a:r>
              <a:rPr lang="en-US" dirty="0"/>
              <a:t>:</a:t>
            </a:r>
          </a:p>
          <a:p>
            <a:pPr marL="84138" lvl="1" indent="0">
              <a:buFont typeface="Arial" panose="020B0604020202020204" pitchFamily="34" charset="0"/>
              <a:buNone/>
              <a:defRPr/>
            </a:pPr>
            <a:r>
              <a:rPr lang="en-US" dirty="0"/>
              <a:t> 	</a:t>
            </a:r>
            <a:r>
              <a:rPr lang="en-US" dirty="0">
                <a:latin typeface="Consolas" panose="020B0609020204030204" pitchFamily="49" charset="0"/>
              </a:rPr>
              <a:t>    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car1</a:t>
            </a:r>
            <a:r>
              <a:rPr lang="en-US" dirty="0">
                <a:latin typeface="Consolas" panose="020B0609020204030204" pitchFamily="49" charset="0"/>
              </a:rPr>
              <a:t>.totalCars;</a:t>
            </a:r>
          </a:p>
          <a:p>
            <a:pPr marL="84138" lvl="1" indent="0"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541338" lvl="1" indent="-457200">
              <a:defRPr/>
            </a:pPr>
            <a:r>
              <a:rPr lang="en-US" dirty="0"/>
              <a:t>Can be accessed via </a:t>
            </a:r>
            <a:r>
              <a:rPr lang="en-US" dirty="0">
                <a:solidFill>
                  <a:srgbClr val="0070C0"/>
                </a:solidFill>
              </a:rPr>
              <a:t>Non-Static member functions</a:t>
            </a:r>
            <a:r>
              <a:rPr lang="en-US" dirty="0"/>
              <a:t>:</a:t>
            </a:r>
          </a:p>
          <a:p>
            <a:pPr marL="541338" lvl="1" indent="-457200">
              <a:defRPr/>
            </a:pPr>
            <a:r>
              <a:rPr lang="en-US" dirty="0"/>
              <a:t>Must create object first</a:t>
            </a:r>
          </a:p>
          <a:p>
            <a:pPr marL="84138" lvl="1" indent="0">
              <a:buFont typeface="Arial" panose="020B0604020202020204" pitchFamily="34" charset="0"/>
              <a:buNone/>
              <a:defRPr/>
            </a:pPr>
            <a:r>
              <a:rPr lang="en-US" dirty="0"/>
              <a:t>       		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car1</a:t>
            </a:r>
            <a:r>
              <a:rPr lang="en-US" dirty="0">
                <a:latin typeface="Consolas" panose="020B0609020204030204" pitchFamily="49" charset="0"/>
              </a:rPr>
              <a:t>.getCars();</a:t>
            </a:r>
            <a:br>
              <a:rPr lang="en-US" dirty="0"/>
            </a:br>
            <a:endParaRPr lang="en-US" dirty="0"/>
          </a:p>
          <a:p>
            <a:pPr marL="541338" lvl="1" indent="-457200">
              <a:defRPr/>
            </a:pPr>
            <a:r>
              <a:rPr lang="en-US" dirty="0"/>
              <a:t>Can be accessed via </a:t>
            </a:r>
            <a:r>
              <a:rPr lang="en-US" dirty="0">
                <a:solidFill>
                  <a:srgbClr val="0070C0"/>
                </a:solidFill>
              </a:rPr>
              <a:t>Static member functions</a:t>
            </a:r>
            <a:r>
              <a:rPr lang="en-US" dirty="0"/>
              <a:t>:</a:t>
            </a:r>
          </a:p>
          <a:p>
            <a:pPr marL="84138" lvl="1" indent="0">
              <a:buFont typeface="Arial" panose="020B0604020202020204" pitchFamily="34" charset="0"/>
              <a:buNone/>
              <a:defRPr/>
            </a:pPr>
            <a:r>
              <a:rPr lang="en-US" dirty="0"/>
              <a:t>	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Car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getTotalCars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car1</a:t>
            </a:r>
            <a:r>
              <a:rPr lang="en-US" dirty="0">
                <a:latin typeface="Consolas" panose="020B0609020204030204" pitchFamily="49" charset="0"/>
              </a:rPr>
              <a:t>.getTotalCars(); //public static</a:t>
            </a:r>
            <a:endParaRPr lang="en-US" sz="2000" b="1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DB50CC-1716-3E49-58A3-1294460B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A4882-9562-C522-9C23-662D4D65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307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89FC3-647E-2B2C-1254-9F4C6A7EB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b="1" dirty="0">
                <a:solidFill>
                  <a:srgbClr val="FF0000"/>
                </a:solidFill>
                <a:latin typeface="Courier"/>
              </a:rPr>
              <a:t>Private</a:t>
            </a:r>
            <a:r>
              <a:rPr lang="en-US" altLang="en-PK" dirty="0">
                <a:solidFill>
                  <a:srgbClr val="FF0000"/>
                </a:solidFill>
                <a:latin typeface="Courier"/>
              </a:rPr>
              <a:t> </a:t>
            </a:r>
            <a:r>
              <a:rPr lang="en-US" altLang="en-PK" b="1" dirty="0">
                <a:solidFill>
                  <a:srgbClr val="FF0000"/>
                </a:solidFill>
                <a:latin typeface="Courier"/>
              </a:rPr>
              <a:t>static</a:t>
            </a:r>
            <a:r>
              <a:rPr lang="en-US" altLang="en-PK" dirty="0">
                <a:solidFill>
                  <a:srgbClr val="FF0000"/>
                </a:solidFill>
                <a:latin typeface="Courier"/>
              </a:rPr>
              <a:t> </a:t>
            </a:r>
            <a:r>
              <a:rPr lang="en-US" altLang="en-PK" dirty="0"/>
              <a:t>Member Variables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7C371-FED8-B38C-1610-A3D721D69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41338" lvl="1" indent="-457200">
              <a:defRPr/>
            </a:pPr>
            <a:r>
              <a:rPr lang="en-US" sz="2600" dirty="0"/>
              <a:t>Cannot be accessed using </a:t>
            </a:r>
            <a:r>
              <a:rPr lang="en-US" sz="2600" dirty="0">
                <a:solidFill>
                  <a:srgbClr val="0070C0"/>
                </a:solidFill>
              </a:rPr>
              <a:t>class name</a:t>
            </a:r>
            <a:r>
              <a:rPr lang="en-US" sz="2600" dirty="0"/>
              <a:t>:</a:t>
            </a:r>
          </a:p>
          <a:p>
            <a:pPr marL="84138" lvl="1" indent="0">
              <a:buFont typeface="Arial" panose="020B0604020202020204" pitchFamily="34" charset="0"/>
              <a:buNone/>
              <a:defRPr/>
            </a:pPr>
            <a:r>
              <a:rPr lang="en-US" sz="2600" dirty="0">
                <a:solidFill>
                  <a:srgbClr val="FF0000"/>
                </a:solidFill>
              </a:rPr>
              <a:t>       </a:t>
            </a:r>
            <a:r>
              <a:rPr lang="en-US" sz="2600" dirty="0">
                <a:solidFill>
                  <a:srgbClr val="FF0000"/>
                </a:solidFill>
                <a:latin typeface="Consolas" panose="020B0609020204030204" pitchFamily="49" charset="0"/>
              </a:rPr>
              <a:t>// ERROR </a:t>
            </a:r>
            <a:r>
              <a:rPr lang="en-US" sz="2600" dirty="0"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lang="en-US" sz="2600" dirty="0" err="1">
                <a:latin typeface="Consolas" panose="020B0609020204030204" pitchFamily="49" charset="0"/>
              </a:rPr>
              <a:t>cout</a:t>
            </a:r>
            <a:r>
              <a:rPr lang="en-US" sz="2600" dirty="0">
                <a:latin typeface="Consolas" panose="020B0609020204030204" pitchFamily="49" charset="0"/>
              </a:rPr>
              <a:t> &lt;&lt; </a:t>
            </a:r>
            <a:r>
              <a:rPr lang="en-US" sz="2600" dirty="0">
                <a:solidFill>
                  <a:srgbClr val="0070C0"/>
                </a:solidFill>
                <a:latin typeface="Consolas" panose="020B0609020204030204" pitchFamily="49" charset="0"/>
              </a:rPr>
              <a:t>Car</a:t>
            </a:r>
            <a:r>
              <a:rPr lang="en-US" sz="2600" dirty="0">
                <a:latin typeface="Consolas" panose="020B0609020204030204" pitchFamily="49" charset="0"/>
              </a:rPr>
              <a:t>::</a:t>
            </a:r>
            <a:r>
              <a:rPr lang="en-US" sz="2600" dirty="0" err="1">
                <a:latin typeface="Consolas" panose="020B0609020204030204" pitchFamily="49" charset="0"/>
              </a:rPr>
              <a:t>totalCars</a:t>
            </a:r>
            <a:r>
              <a:rPr lang="en-US" sz="2600" dirty="0">
                <a:latin typeface="Consolas" panose="020B0609020204030204" pitchFamily="49" charset="0"/>
              </a:rPr>
              <a:t>;</a:t>
            </a:r>
          </a:p>
          <a:p>
            <a:pPr lvl="4">
              <a:buFontTx/>
              <a:buNone/>
              <a:defRPr/>
            </a:pPr>
            <a:endParaRPr lang="en-US" sz="2600" dirty="0"/>
          </a:p>
          <a:p>
            <a:pPr marL="541338" lvl="1" indent="-457200">
              <a:defRPr/>
            </a:pPr>
            <a:r>
              <a:rPr lang="en-US" sz="2600" dirty="0"/>
              <a:t>Cannot be accessed via </a:t>
            </a:r>
            <a:r>
              <a:rPr lang="en-US" sz="2600" dirty="0" err="1"/>
              <a:t>class'</a:t>
            </a:r>
            <a:r>
              <a:rPr lang="en-US" sz="2600" dirty="0"/>
              <a:t> object:</a:t>
            </a:r>
          </a:p>
          <a:p>
            <a:pPr marL="484188" lvl="2" indent="0">
              <a:buFont typeface="Arial" panose="020B0604020202020204" pitchFamily="34" charset="0"/>
              <a:buNone/>
              <a:defRPr/>
            </a:pPr>
            <a:r>
              <a:rPr lang="en-US" sz="2600" dirty="0"/>
              <a:t>   </a:t>
            </a:r>
            <a:r>
              <a:rPr lang="en-US" sz="2600" dirty="0">
                <a:solidFill>
                  <a:srgbClr val="FF0000"/>
                </a:solidFill>
                <a:latin typeface="Consolas" panose="020B0609020204030204" pitchFamily="49" charset="0"/>
              </a:rPr>
              <a:t>// ERROR </a:t>
            </a:r>
            <a:r>
              <a:rPr lang="en-US" sz="2600" dirty="0"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sz="2600" dirty="0" err="1">
                <a:latin typeface="Consolas" panose="020B0609020204030204" pitchFamily="49" charset="0"/>
              </a:rPr>
              <a:t>cout</a:t>
            </a:r>
            <a:r>
              <a:rPr lang="en-US" sz="2600" dirty="0">
                <a:latin typeface="Consolas" panose="020B0609020204030204" pitchFamily="49" charset="0"/>
              </a:rPr>
              <a:t> &lt;&lt; </a:t>
            </a:r>
            <a:r>
              <a:rPr lang="en-US" sz="2600" dirty="0">
                <a:solidFill>
                  <a:srgbClr val="0070C0"/>
                </a:solidFill>
                <a:latin typeface="Consolas" panose="020B0609020204030204" pitchFamily="49" charset="0"/>
              </a:rPr>
              <a:t>car1</a:t>
            </a:r>
            <a:r>
              <a:rPr lang="en-US" sz="2600" dirty="0">
                <a:latin typeface="Consolas" panose="020B0609020204030204" pitchFamily="49" charset="0"/>
              </a:rPr>
              <a:t>.totalCars;</a:t>
            </a:r>
          </a:p>
          <a:p>
            <a:pPr marL="84138" lvl="1" indent="0">
              <a:buFont typeface="Arial" panose="020B0604020202020204" pitchFamily="34" charset="0"/>
              <a:buNone/>
              <a:defRPr/>
            </a:pPr>
            <a:endParaRPr lang="en-US" sz="2600" dirty="0"/>
          </a:p>
          <a:p>
            <a:pPr marL="541338" lvl="1" indent="-457200">
              <a:defRPr/>
            </a:pPr>
            <a:r>
              <a:rPr lang="en-US" sz="2600" dirty="0"/>
              <a:t>Can be accessed via </a:t>
            </a:r>
            <a:r>
              <a:rPr lang="en-US" sz="2600" dirty="0">
                <a:solidFill>
                  <a:srgbClr val="0070C0"/>
                </a:solidFill>
              </a:rPr>
              <a:t>Non-Static member functions</a:t>
            </a:r>
            <a:r>
              <a:rPr lang="en-US" sz="2600" dirty="0"/>
              <a:t>:</a:t>
            </a:r>
          </a:p>
          <a:p>
            <a:pPr marL="84138" lvl="1" indent="0">
              <a:buFont typeface="Arial" panose="020B0604020202020204" pitchFamily="34" charset="0"/>
              <a:buNone/>
              <a:defRPr/>
            </a:pPr>
            <a:r>
              <a:rPr lang="en-US" sz="2600" dirty="0"/>
              <a:t>	Must create object first      </a:t>
            </a:r>
          </a:p>
          <a:p>
            <a:pPr marL="84138" lvl="1" indent="0">
              <a:buFont typeface="Arial" panose="020B0604020202020204" pitchFamily="34" charset="0"/>
              <a:buNone/>
              <a:defRPr/>
            </a:pPr>
            <a:r>
              <a:rPr lang="en-US" sz="2600" dirty="0">
                <a:latin typeface="Consolas" panose="020B0609020204030204" pitchFamily="49" charset="0"/>
              </a:rPr>
              <a:t>	</a:t>
            </a:r>
            <a:r>
              <a:rPr lang="en-US" sz="2600" dirty="0" err="1">
                <a:latin typeface="Consolas" panose="020B0609020204030204" pitchFamily="49" charset="0"/>
              </a:rPr>
              <a:t>cout</a:t>
            </a:r>
            <a:r>
              <a:rPr lang="en-US" sz="2600" dirty="0">
                <a:latin typeface="Consolas" panose="020B0609020204030204" pitchFamily="49" charset="0"/>
              </a:rPr>
              <a:t> &lt;&lt; </a:t>
            </a:r>
            <a:r>
              <a:rPr lang="en-US" sz="2600" dirty="0">
                <a:solidFill>
                  <a:srgbClr val="0070C0"/>
                </a:solidFill>
                <a:latin typeface="Consolas" panose="020B0609020204030204" pitchFamily="49" charset="0"/>
              </a:rPr>
              <a:t>car1</a:t>
            </a:r>
            <a:r>
              <a:rPr lang="en-US" sz="2600" dirty="0">
                <a:latin typeface="Consolas" panose="020B0609020204030204" pitchFamily="49" charset="0"/>
              </a:rPr>
              <a:t>.getCars();</a:t>
            </a:r>
            <a:br>
              <a:rPr lang="en-US" sz="2600" dirty="0"/>
            </a:br>
            <a:endParaRPr lang="en-US" sz="2600" dirty="0"/>
          </a:p>
          <a:p>
            <a:pPr marL="541338" lvl="1" indent="-457200">
              <a:defRPr/>
            </a:pPr>
            <a:r>
              <a:rPr lang="en-US" sz="2600" dirty="0"/>
              <a:t>Can be accessed via </a:t>
            </a:r>
            <a:r>
              <a:rPr lang="en-US" sz="2600" dirty="0">
                <a:solidFill>
                  <a:srgbClr val="0070C0"/>
                </a:solidFill>
              </a:rPr>
              <a:t>Static member functions</a:t>
            </a:r>
            <a:r>
              <a:rPr lang="en-US" sz="2600" dirty="0"/>
              <a:t>:</a:t>
            </a:r>
          </a:p>
          <a:p>
            <a:pPr marL="84138" lvl="1" indent="0">
              <a:buFont typeface="Arial" panose="020B0604020202020204" pitchFamily="34" charset="0"/>
              <a:buNone/>
              <a:defRPr/>
            </a:pPr>
            <a:r>
              <a:rPr lang="en-US" sz="2600" dirty="0"/>
              <a:t>      </a:t>
            </a:r>
            <a:r>
              <a:rPr lang="en-US" sz="2600" dirty="0" err="1">
                <a:latin typeface="Consolas" panose="020B0609020204030204" pitchFamily="49" charset="0"/>
              </a:rPr>
              <a:t>cout</a:t>
            </a:r>
            <a:r>
              <a:rPr lang="en-US" sz="2600" dirty="0">
                <a:latin typeface="Consolas" panose="020B0609020204030204" pitchFamily="49" charset="0"/>
              </a:rPr>
              <a:t> &lt;&lt; </a:t>
            </a:r>
            <a:r>
              <a:rPr lang="en-US" sz="2600" dirty="0">
                <a:solidFill>
                  <a:srgbClr val="0070C0"/>
                </a:solidFill>
                <a:latin typeface="Consolas" panose="020B0609020204030204" pitchFamily="49" charset="0"/>
              </a:rPr>
              <a:t>Car</a:t>
            </a:r>
            <a:r>
              <a:rPr lang="en-US" sz="2600" dirty="0">
                <a:latin typeface="Consolas" panose="020B0609020204030204" pitchFamily="49" charset="0"/>
              </a:rPr>
              <a:t>::</a:t>
            </a:r>
            <a:r>
              <a:rPr lang="en-US" sz="2600" dirty="0" err="1">
                <a:latin typeface="Consolas" panose="020B0609020204030204" pitchFamily="49" charset="0"/>
              </a:rPr>
              <a:t>getTotalCars</a:t>
            </a:r>
            <a:r>
              <a:rPr lang="en-US" sz="2600" dirty="0">
                <a:latin typeface="Consolas" panose="020B0609020204030204" pitchFamily="49" charset="0"/>
              </a:rPr>
              <a:t>();</a:t>
            </a:r>
          </a:p>
          <a:p>
            <a:pPr marL="84138" lvl="1" indent="0">
              <a:buFont typeface="Arial" panose="020B0604020202020204" pitchFamily="34" charset="0"/>
              <a:buNone/>
              <a:defRPr/>
            </a:pPr>
            <a:r>
              <a:rPr lang="en-US" sz="2600" dirty="0">
                <a:latin typeface="Consolas" panose="020B0609020204030204" pitchFamily="49" charset="0"/>
              </a:rPr>
              <a:t>   </a:t>
            </a:r>
            <a:r>
              <a:rPr lang="en-US" sz="2600" dirty="0" err="1">
                <a:latin typeface="Consolas" panose="020B0609020204030204" pitchFamily="49" charset="0"/>
              </a:rPr>
              <a:t>cout</a:t>
            </a:r>
            <a:r>
              <a:rPr lang="en-US" sz="2600" dirty="0">
                <a:latin typeface="Consolas" panose="020B0609020204030204" pitchFamily="49" charset="0"/>
              </a:rPr>
              <a:t> &lt;&lt; </a:t>
            </a:r>
            <a:r>
              <a:rPr lang="en-US" sz="2600" dirty="0">
                <a:solidFill>
                  <a:srgbClr val="0070C0"/>
                </a:solidFill>
                <a:latin typeface="Consolas" panose="020B0609020204030204" pitchFamily="49" charset="0"/>
              </a:rPr>
              <a:t>car1</a:t>
            </a:r>
            <a:r>
              <a:rPr lang="en-US" sz="2600" dirty="0">
                <a:latin typeface="Consolas" panose="020B0609020204030204" pitchFamily="49" charset="0"/>
              </a:rPr>
              <a:t>.getTotalCars(); //public static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4ECEB7-50CF-BFD0-425E-9F758C3BC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B805A-3873-09A5-1868-AF45C0BB0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6714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4646-7739-355B-E878-840183B72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b="1" dirty="0">
                <a:solidFill>
                  <a:srgbClr val="FF0000"/>
                </a:solidFill>
                <a:latin typeface="Courier New" panose="02070309020205020404" pitchFamily="49" charset="0"/>
              </a:rPr>
              <a:t>static</a:t>
            </a:r>
            <a:r>
              <a:rPr lang="en-US" altLang="en-PK" dirty="0">
                <a:solidFill>
                  <a:srgbClr val="FF0000"/>
                </a:solidFill>
              </a:rPr>
              <a:t> </a:t>
            </a:r>
            <a:r>
              <a:rPr lang="en-US" altLang="en-PK" dirty="0"/>
              <a:t>Member Variables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F8BFE-0956-884C-B2F7-190C83BEA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Tx/>
              <a:buChar char="•"/>
            </a:pPr>
            <a:r>
              <a:rPr lang="en-US" dirty="0"/>
              <a:t>The lifetime of a class’s static member variable is the </a:t>
            </a:r>
            <a:r>
              <a:rPr lang="en-US" dirty="0">
                <a:solidFill>
                  <a:srgbClr val="0070C0"/>
                </a:solidFill>
              </a:rPr>
              <a:t>lifetime of the program</a:t>
            </a:r>
            <a:endParaRPr lang="en-US" dirty="0"/>
          </a:p>
          <a:p>
            <a:pPr algn="just">
              <a:buFontTx/>
              <a:buChar char="•"/>
            </a:pPr>
            <a:endParaRPr lang="en-US" dirty="0"/>
          </a:p>
          <a:p>
            <a:pPr algn="just">
              <a:buFontTx/>
              <a:buChar char="•"/>
            </a:pPr>
            <a:r>
              <a:rPr lang="en-US" dirty="0"/>
              <a:t>This means that a class’s static member variables come into existence </a:t>
            </a:r>
            <a:r>
              <a:rPr lang="en-US" dirty="0">
                <a:solidFill>
                  <a:srgbClr val="0070C0"/>
                </a:solidFill>
              </a:rPr>
              <a:t>before any instances of the class </a:t>
            </a:r>
            <a:r>
              <a:rPr lang="en-US" dirty="0"/>
              <a:t>are created </a:t>
            </a:r>
            <a:endParaRPr lang="en-US" altLang="en-PK" sz="3600" b="1" dirty="0"/>
          </a:p>
          <a:p>
            <a:pPr algn="just"/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86719-D865-1C64-FD4C-7C7BD1AA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1639E-235A-D7EA-FCF5-26B7AC81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0787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D22A1-2AAA-2E2D-595F-D505F202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b="1" dirty="0">
                <a:solidFill>
                  <a:srgbClr val="FF0000"/>
                </a:solidFill>
                <a:latin typeface="Courier New" panose="02070309020205020404" pitchFamily="49" charset="0"/>
              </a:rPr>
              <a:t>static</a:t>
            </a:r>
            <a:r>
              <a:rPr lang="en-US" altLang="en-PK" dirty="0">
                <a:solidFill>
                  <a:srgbClr val="FF0000"/>
                </a:solidFill>
              </a:rPr>
              <a:t> </a:t>
            </a:r>
            <a:r>
              <a:rPr lang="en-US" altLang="en-PK" dirty="0"/>
              <a:t>Member Functions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7FE8C-ABD9-2636-67A6-E507E6AC3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algn="just">
              <a:defRPr/>
            </a:pPr>
            <a:r>
              <a:rPr lang="en-US" dirty="0"/>
              <a:t>Static member functions can operate only on </a:t>
            </a:r>
            <a:r>
              <a:rPr lang="en-US" dirty="0">
                <a:solidFill>
                  <a:srgbClr val="0070C0"/>
                </a:solidFill>
              </a:rPr>
              <a:t>static member variables</a:t>
            </a:r>
            <a:r>
              <a:rPr lang="en-US" dirty="0"/>
              <a:t>. </a:t>
            </a:r>
          </a:p>
          <a:p>
            <a:pPr marL="400050" algn="just">
              <a:defRPr/>
            </a:pPr>
            <a:endParaRPr lang="en-US" dirty="0"/>
          </a:p>
          <a:p>
            <a:pPr marL="400050" algn="just">
              <a:defRPr/>
            </a:pPr>
            <a:r>
              <a:rPr lang="en-US" dirty="0"/>
              <a:t>You can think of static member functions as </a:t>
            </a:r>
            <a:r>
              <a:rPr lang="en-US" dirty="0">
                <a:solidFill>
                  <a:srgbClr val="0070C0"/>
                </a:solidFill>
              </a:rPr>
              <a:t>belonging to the class</a:t>
            </a:r>
            <a:r>
              <a:rPr lang="en-US" dirty="0"/>
              <a:t> instead of to an instance of the class.</a:t>
            </a:r>
          </a:p>
          <a:p>
            <a:pPr marL="400050" algn="just">
              <a:defRPr/>
            </a:pPr>
            <a:endParaRPr lang="en-US" b="1" dirty="0">
              <a:solidFill>
                <a:srgbClr val="2C14DE"/>
              </a:solidFill>
            </a:endParaRPr>
          </a:p>
          <a:p>
            <a:pPr marL="400050" algn="just">
              <a:defRPr/>
            </a:pPr>
            <a:r>
              <a:rPr lang="en-US" dirty="0"/>
              <a:t>Static member functions can be called </a:t>
            </a:r>
            <a:r>
              <a:rPr lang="en-US" dirty="0">
                <a:solidFill>
                  <a:srgbClr val="0070C0"/>
                </a:solidFill>
              </a:rPr>
              <a:t>without creating any class objects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AA92D6-0AAE-DED9-CF8B-77893A5A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27E016-9D22-A176-C464-2A10DA234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41821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21D2E-B043-8166-40EE-1A36D7AF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b="1" dirty="0">
                <a:solidFill>
                  <a:srgbClr val="FF0000"/>
                </a:solidFill>
                <a:latin typeface="Courier New" panose="02070309020205020404" pitchFamily="49" charset="0"/>
              </a:rPr>
              <a:t>static</a:t>
            </a:r>
            <a:r>
              <a:rPr lang="en-US" altLang="en-PK" dirty="0">
                <a:solidFill>
                  <a:srgbClr val="FF0000"/>
                </a:solidFill>
              </a:rPr>
              <a:t> </a:t>
            </a:r>
            <a:r>
              <a:rPr lang="en-US" altLang="en-PK" dirty="0"/>
              <a:t>Member Functions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8DA60-FDF1-C3CE-F403-CF4EDACBA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en-PK" dirty="0">
                <a:latin typeface="Consolas" panose="020B0609020204030204" pitchFamily="49" charset="0"/>
              </a:rPr>
              <a:t>class </a:t>
            </a:r>
            <a:r>
              <a:rPr lang="en-US" altLang="en-PK" dirty="0">
                <a:solidFill>
                  <a:srgbClr val="0070C0"/>
                </a:solidFill>
                <a:latin typeface="Consolas" panose="020B0609020204030204" pitchFamily="49" charset="0"/>
              </a:rPr>
              <a:t>Car</a:t>
            </a:r>
            <a:r>
              <a:rPr lang="en-US" altLang="en-PK" dirty="0"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en-PK" dirty="0">
                <a:latin typeface="Consolas" panose="020B0609020204030204" pitchFamily="49" charset="0"/>
              </a:rPr>
              <a:t>	int fuel;</a:t>
            </a:r>
          </a:p>
          <a:p>
            <a:pPr marL="0" indent="0">
              <a:buNone/>
            </a:pPr>
            <a:r>
              <a:rPr lang="en-US" altLang="en-PK" dirty="0">
                <a:latin typeface="Consolas" panose="020B0609020204030204" pitchFamily="49" charset="0"/>
              </a:rPr>
              <a:t>	string model;</a:t>
            </a:r>
          </a:p>
          <a:p>
            <a:pPr marL="0" indent="0">
              <a:buNone/>
            </a:pPr>
            <a:r>
              <a:rPr lang="en-US" altLang="en-PK" dirty="0">
                <a:latin typeface="Consolas" panose="020B0609020204030204" pitchFamily="49" charset="0"/>
              </a:rPr>
              <a:t>	</a:t>
            </a:r>
            <a:r>
              <a:rPr lang="en-US" altLang="en-PK" b="1" i="1" dirty="0">
                <a:solidFill>
                  <a:srgbClr val="FF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PK" dirty="0">
                <a:latin typeface="Consolas" panose="020B0609020204030204" pitchFamily="49" charset="0"/>
              </a:rPr>
              <a:t> int </a:t>
            </a:r>
            <a:r>
              <a:rPr lang="en-US" altLang="en-PK" dirty="0" err="1">
                <a:latin typeface="Consolas" panose="020B0609020204030204" pitchFamily="49" charset="0"/>
              </a:rPr>
              <a:t>totalCars</a:t>
            </a:r>
            <a:r>
              <a:rPr lang="en-US" altLang="en-PK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en-PK" dirty="0">
                <a:latin typeface="Consolas" panose="020B0609020204030204" pitchFamily="49" charset="0"/>
              </a:rPr>
              <a:t>Car() { </a:t>
            </a:r>
            <a:r>
              <a:rPr lang="en-US" altLang="en-PK" dirty="0">
                <a:solidFill>
                  <a:srgbClr val="00B050"/>
                </a:solidFill>
                <a:latin typeface="Consolas" panose="020B0609020204030204" pitchFamily="49" charset="0"/>
              </a:rPr>
              <a:t>//constructor</a:t>
            </a:r>
            <a:endParaRPr lang="en-US" altLang="en-PK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en-PK" dirty="0">
                <a:latin typeface="Consolas" panose="020B0609020204030204" pitchFamily="49" charset="0"/>
              </a:rPr>
              <a:t>	fuel = 0;  </a:t>
            </a:r>
          </a:p>
          <a:p>
            <a:pPr marL="0" indent="0">
              <a:buNone/>
            </a:pPr>
            <a:r>
              <a:rPr lang="en-US" altLang="en-PK" dirty="0">
                <a:latin typeface="Consolas" panose="020B0609020204030204" pitchFamily="49" charset="0"/>
              </a:rPr>
              <a:t>	model = “”; </a:t>
            </a:r>
          </a:p>
          <a:p>
            <a:pPr marL="0" indent="0">
              <a:buNone/>
            </a:pPr>
            <a:r>
              <a:rPr lang="en-US" altLang="en-PK" dirty="0">
                <a:latin typeface="Consolas" panose="020B0609020204030204" pitchFamily="49" charset="0"/>
              </a:rPr>
              <a:t>	</a:t>
            </a:r>
            <a:r>
              <a:rPr lang="en-US" altLang="en-PK" dirty="0" err="1">
                <a:latin typeface="Consolas" panose="020B0609020204030204" pitchFamily="49" charset="0"/>
              </a:rPr>
              <a:t>totalCars</a:t>
            </a:r>
            <a:r>
              <a:rPr lang="en-US" altLang="en-PK" dirty="0">
                <a:latin typeface="Consolas" panose="020B0609020204030204" pitchFamily="49" charset="0"/>
              </a:rPr>
              <a:t>++;  } </a:t>
            </a:r>
          </a:p>
          <a:p>
            <a:pPr marL="0" indent="0">
              <a:buNone/>
            </a:pPr>
            <a:r>
              <a:rPr lang="en-US" altLang="en-PK" b="1" i="1" dirty="0">
                <a:solidFill>
                  <a:srgbClr val="FF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PK" dirty="0">
                <a:latin typeface="Consolas" panose="020B0609020204030204" pitchFamily="49" charset="0"/>
              </a:rPr>
              <a:t> int </a:t>
            </a:r>
            <a:r>
              <a:rPr lang="en-US" altLang="en-PK" dirty="0" err="1">
                <a:latin typeface="Consolas" panose="020B0609020204030204" pitchFamily="49" charset="0"/>
              </a:rPr>
              <a:t>getTotalCars</a:t>
            </a:r>
            <a:r>
              <a:rPr lang="en-US" altLang="en-PK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altLang="en-PK" dirty="0">
                <a:latin typeface="Consolas" panose="020B0609020204030204" pitchFamily="49" charset="0"/>
              </a:rPr>
              <a:t>	return </a:t>
            </a:r>
            <a:r>
              <a:rPr lang="en-US" altLang="en-PK" dirty="0" err="1">
                <a:latin typeface="Consolas" panose="020B0609020204030204" pitchFamily="49" charset="0"/>
              </a:rPr>
              <a:t>totalCars</a:t>
            </a:r>
            <a:r>
              <a:rPr lang="en-US" altLang="en-PK" dirty="0">
                <a:latin typeface="Consolas" panose="020B0609020204030204" pitchFamily="49" charset="0"/>
              </a:rPr>
              <a:t>; </a:t>
            </a:r>
            <a:r>
              <a:rPr lang="en-US" altLang="en-PK" dirty="0">
                <a:solidFill>
                  <a:srgbClr val="00B050"/>
                </a:solidFill>
                <a:latin typeface="Consolas" panose="020B0609020204030204" pitchFamily="49" charset="0"/>
              </a:rPr>
              <a:t>//only access static members </a:t>
            </a:r>
            <a:r>
              <a:rPr lang="en-US" altLang="en-PK" dirty="0">
                <a:latin typeface="Consolas" panose="020B0609020204030204" pitchFamily="49" charset="0"/>
              </a:rPr>
              <a:t>	} </a:t>
            </a:r>
          </a:p>
          <a:p>
            <a:pPr marL="0" indent="0">
              <a:buNone/>
            </a:pPr>
            <a:r>
              <a:rPr lang="en-US" altLang="en-PK" dirty="0">
                <a:latin typeface="Consolas" panose="020B0609020204030204" pitchFamily="49" charset="0"/>
              </a:rPr>
              <a:t>}; </a:t>
            </a:r>
          </a:p>
          <a:p>
            <a:pPr marL="0" indent="0">
              <a:buNone/>
            </a:pPr>
            <a:r>
              <a:rPr lang="en-US" altLang="en-PK" dirty="0">
                <a:latin typeface="Consolas" panose="020B0609020204030204" pitchFamily="49" charset="0"/>
              </a:rPr>
              <a:t>int </a:t>
            </a:r>
            <a:r>
              <a:rPr lang="en-US" altLang="en-PK" dirty="0">
                <a:solidFill>
                  <a:srgbClr val="0070C0"/>
                </a:solidFill>
                <a:latin typeface="Consolas" panose="020B0609020204030204" pitchFamily="49" charset="0"/>
              </a:rPr>
              <a:t>Car</a:t>
            </a:r>
            <a:r>
              <a:rPr lang="en-US" altLang="en-PK" dirty="0">
                <a:latin typeface="Consolas" panose="020B0609020204030204" pitchFamily="49" charset="0"/>
              </a:rPr>
              <a:t>::</a:t>
            </a:r>
            <a:r>
              <a:rPr lang="en-US" altLang="en-PK" dirty="0" err="1">
                <a:latin typeface="Consolas" panose="020B0609020204030204" pitchFamily="49" charset="0"/>
              </a:rPr>
              <a:t>totalCars</a:t>
            </a:r>
            <a:r>
              <a:rPr lang="en-US" altLang="en-PK" dirty="0">
                <a:latin typeface="Consolas" panose="020B0609020204030204" pitchFamily="49" charset="0"/>
              </a:rPr>
              <a:t>;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956DCF-4DFD-8079-F412-F9BEA54D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20B6D3-60DE-B0E6-9FC0-0B489C12F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3258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8270-FC28-8BC6-2540-0D962B20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b="1" dirty="0">
                <a:solidFill>
                  <a:srgbClr val="FF0000"/>
                </a:solidFill>
                <a:latin typeface="Courier New" panose="02070309020205020404" pitchFamily="49" charset="0"/>
              </a:rPr>
              <a:t>static</a:t>
            </a:r>
            <a:r>
              <a:rPr lang="en-US" altLang="en-PK" dirty="0">
                <a:solidFill>
                  <a:srgbClr val="FF0000"/>
                </a:solidFill>
              </a:rPr>
              <a:t> </a:t>
            </a:r>
            <a:r>
              <a:rPr lang="en-US" altLang="en-PK" dirty="0"/>
              <a:t>Member Functions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5D848-3AF6-FA50-E5E6-4F0F584CF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defRPr/>
            </a:pPr>
            <a:r>
              <a:rPr lang="en-US" b="1" u="sng" dirty="0"/>
              <a:t>Non-static function</a:t>
            </a:r>
            <a:r>
              <a:rPr lang="en-US" dirty="0"/>
              <a:t>:</a:t>
            </a:r>
          </a:p>
          <a:p>
            <a:pPr marL="442913" lvl="1" indent="-263525" algn="just">
              <a:defRPr/>
            </a:pPr>
            <a:r>
              <a:rPr lang="en-US" dirty="0"/>
              <a:t>Can access: all class members</a:t>
            </a:r>
          </a:p>
          <a:p>
            <a:pPr lvl="1" algn="just">
              <a:defRPr/>
            </a:pPr>
            <a:endParaRPr lang="en-US" dirty="0"/>
          </a:p>
          <a:p>
            <a:pPr algn="just">
              <a:defRPr/>
            </a:pPr>
            <a:r>
              <a:rPr lang="en-US" b="1" u="sng" dirty="0"/>
              <a:t>Static functions:</a:t>
            </a:r>
          </a:p>
          <a:p>
            <a:pPr marL="442913" lvl="1" indent="-263525" algn="just">
              <a:defRPr/>
            </a:pPr>
            <a:r>
              <a:rPr lang="en-US" dirty="0"/>
              <a:t>Can access: </a:t>
            </a:r>
            <a:r>
              <a:rPr lang="en-US" dirty="0">
                <a:solidFill>
                  <a:srgbClr val="0070C0"/>
                </a:solidFill>
              </a:rPr>
              <a:t>static data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static functions</a:t>
            </a:r>
          </a:p>
          <a:p>
            <a:pPr marL="442913" lvl="1" indent="-263525" algn="just">
              <a:defRPr/>
            </a:pPr>
            <a:r>
              <a:rPr lang="en-US" dirty="0"/>
              <a:t>Cannot access:  </a:t>
            </a:r>
            <a:r>
              <a:rPr lang="en-US" dirty="0">
                <a:solidFill>
                  <a:srgbClr val="0070C0"/>
                </a:solidFill>
              </a:rPr>
              <a:t>non-static data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non-static functions</a:t>
            </a:r>
            <a:r>
              <a:rPr lang="en-US" dirty="0"/>
              <a:t>, and </a:t>
            </a:r>
            <a:r>
              <a:rPr lang="en-US" i="1" dirty="0">
                <a:solidFill>
                  <a:srgbClr val="FF0000"/>
                </a:solidFill>
              </a:rPr>
              <a:t>this</a:t>
            </a:r>
            <a:r>
              <a:rPr lang="en-US" dirty="0">
                <a:solidFill>
                  <a:srgbClr val="0070C0"/>
                </a:solidFill>
              </a:rPr>
              <a:t> pointer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CC3B06-F302-FA63-6D26-CEC36D98B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6F42D-8DBD-3554-05E2-B03ED663F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5248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FBDB4-5552-C923-B4A1-339469218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b="1" dirty="0">
                <a:solidFill>
                  <a:srgbClr val="FF0000"/>
                </a:solidFill>
                <a:latin typeface="Courier"/>
              </a:rPr>
              <a:t>Public</a:t>
            </a:r>
            <a:r>
              <a:rPr lang="en-US" altLang="en-PK" dirty="0"/>
              <a:t> </a:t>
            </a:r>
            <a:r>
              <a:rPr lang="en-US" altLang="en-PK" b="1" dirty="0">
                <a:solidFill>
                  <a:srgbClr val="FF0000"/>
                </a:solidFill>
                <a:latin typeface="Courier"/>
              </a:rPr>
              <a:t>static</a:t>
            </a:r>
            <a:r>
              <a:rPr lang="en-US" altLang="en-PK" dirty="0"/>
              <a:t> Member Functions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696DA-2DA0-5CE8-16BC-1D6D8A0C0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defRPr/>
            </a:pPr>
            <a:r>
              <a:rPr lang="en-US" dirty="0"/>
              <a:t>Can be invoked using </a:t>
            </a:r>
            <a:r>
              <a:rPr lang="en-US" dirty="0">
                <a:solidFill>
                  <a:srgbClr val="0070C0"/>
                </a:solidFill>
              </a:rPr>
              <a:t>any class object</a:t>
            </a:r>
            <a:r>
              <a:rPr lang="en-US" dirty="0"/>
              <a:t>:</a:t>
            </a:r>
          </a:p>
          <a:p>
            <a:pPr marL="457200" lvl="3" indent="0">
              <a:buFont typeface="Arial" panose="020B0604020202020204" pitchFamily="34" charset="0"/>
              <a:buNone/>
              <a:defRPr/>
            </a:pPr>
            <a:r>
              <a:rPr lang="en-US" dirty="0"/>
              <a:t>      </a:t>
            </a:r>
            <a:r>
              <a:rPr lang="en-US" sz="2400" dirty="0" err="1">
                <a:latin typeface="Consolas" panose="020B0609020204030204" pitchFamily="49" charset="0"/>
              </a:rPr>
              <a:t>cout</a:t>
            </a:r>
            <a:r>
              <a:rPr lang="en-US" sz="2400" dirty="0">
                <a:latin typeface="Consolas" panose="020B0609020204030204" pitchFamily="49" charset="0"/>
              </a:rPr>
              <a:t> &lt;&lt;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car1</a:t>
            </a:r>
            <a:r>
              <a:rPr lang="en-US" sz="2400" dirty="0">
                <a:latin typeface="Consolas" panose="020B0609020204030204" pitchFamily="49" charset="0"/>
              </a:rPr>
              <a:t>.getTotalCars();</a:t>
            </a:r>
          </a:p>
          <a:p>
            <a:pPr marL="0" lvl="2" indent="0"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342900" lvl="1" indent="-342900">
              <a:defRPr/>
            </a:pPr>
            <a:r>
              <a:rPr lang="en-US" dirty="0"/>
              <a:t>Can be invoked using </a:t>
            </a:r>
            <a:r>
              <a:rPr lang="en-US" dirty="0">
                <a:solidFill>
                  <a:srgbClr val="0070C0"/>
                </a:solidFill>
              </a:rPr>
              <a:t>class name</a:t>
            </a:r>
            <a:r>
              <a:rPr lang="en-US" dirty="0"/>
              <a:t>:</a:t>
            </a:r>
          </a:p>
          <a:p>
            <a:pPr marL="0" lvl="2" indent="0">
              <a:buNone/>
              <a:defRPr/>
            </a:pPr>
            <a:r>
              <a:rPr lang="en-US" dirty="0"/>
              <a:t>     	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Car</a:t>
            </a:r>
            <a:r>
              <a:rPr lang="en-US" dirty="0">
                <a:latin typeface="Consolas" panose="020B0609020204030204" pitchFamily="49" charset="0"/>
              </a:rPr>
              <a:t>:: </a:t>
            </a:r>
            <a:r>
              <a:rPr lang="en-US" dirty="0" err="1">
                <a:latin typeface="Consolas" panose="020B0609020204030204" pitchFamily="49" charset="0"/>
              </a:rPr>
              <a:t>getTotalCars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E5E4AD-387B-432D-558E-1A4A09BD5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B250DB-6715-5763-DA36-C51D864AF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440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E4012-248B-2607-2022-86F1C1BD1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Classes in OOP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8FBBF-DE84-D1DC-EEEF-2E4640D2F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eaLnBrk="1" hangingPunct="1">
              <a:lnSpc>
                <a:spcPct val="90000"/>
              </a:lnSpc>
              <a:spcBef>
                <a:spcPct val="20000"/>
              </a:spcBef>
              <a:buClr>
                <a:srgbClr val="00007D"/>
              </a:buClr>
              <a:buSzPct val="75000"/>
              <a:buNone/>
            </a:pPr>
            <a:r>
              <a:rPr lang="en-US" sz="2400" b="1" dirty="0">
                <a:solidFill>
                  <a:srgbClr val="B80000"/>
                </a:solidFill>
                <a:latin typeface="Calibri" pitchFamily="34" charset="0"/>
                <a:cs typeface="Times New Roman" pitchFamily="18" charset="0"/>
              </a:rPr>
              <a:t>Classes are </a:t>
            </a:r>
            <a:r>
              <a:rPr lang="en-US" sz="2400" b="1" u="sng" dirty="0">
                <a:solidFill>
                  <a:srgbClr val="B80000"/>
                </a:solidFill>
                <a:latin typeface="Calibri" pitchFamily="34" charset="0"/>
                <a:cs typeface="Times New Roman" pitchFamily="18" charset="0"/>
              </a:rPr>
              <a:t>constructs/templates</a:t>
            </a:r>
            <a:r>
              <a:rPr lang="en-US" sz="2400" b="1" dirty="0">
                <a:solidFill>
                  <a:srgbClr val="B80000"/>
                </a:solidFill>
                <a:latin typeface="Calibri" pitchFamily="34" charset="0"/>
                <a:cs typeface="Times New Roman" pitchFamily="18" charset="0"/>
              </a:rPr>
              <a:t> that define objects of the same type. </a:t>
            </a:r>
          </a:p>
          <a:p>
            <a:pPr marL="0" indent="0" algn="just" eaLnBrk="1" hangingPunct="1">
              <a:lnSpc>
                <a:spcPct val="90000"/>
              </a:lnSpc>
              <a:spcBef>
                <a:spcPct val="20000"/>
              </a:spcBef>
              <a:buClr>
                <a:srgbClr val="00007D"/>
              </a:buClr>
              <a:buSzPct val="75000"/>
              <a:buNone/>
            </a:pPr>
            <a:endParaRPr lang="en-US" sz="2400" dirty="0">
              <a:latin typeface="Calibri" pitchFamily="34" charset="0"/>
              <a:cs typeface="Times New Roman" pitchFamily="18" charset="0"/>
            </a:endParaRPr>
          </a:p>
          <a:p>
            <a:pPr marL="0" indent="0" algn="just" eaLnBrk="1" hangingPunct="1">
              <a:lnSpc>
                <a:spcPct val="90000"/>
              </a:lnSpc>
              <a:spcBef>
                <a:spcPct val="20000"/>
              </a:spcBef>
              <a:buClr>
                <a:srgbClr val="00007D"/>
              </a:buClr>
              <a:buSzPct val="75000"/>
              <a:buNone/>
            </a:pPr>
            <a:r>
              <a:rPr lang="en-US" sz="2400" dirty="0">
                <a:latin typeface="Calibri" pitchFamily="34" charset="0"/>
                <a:cs typeface="Times New Roman" pitchFamily="18" charset="0"/>
              </a:rPr>
              <a:t>A </a:t>
            </a:r>
            <a:r>
              <a:rPr lang="en-US" sz="2400" b="1" dirty="0">
                <a:solidFill>
                  <a:srgbClr val="2C14DE"/>
                </a:solidFill>
                <a:latin typeface="Calibri" pitchFamily="34" charset="0"/>
                <a:cs typeface="Times New Roman" pitchFamily="18" charset="0"/>
              </a:rPr>
              <a:t>class</a:t>
            </a:r>
            <a:r>
              <a:rPr lang="en-US" sz="2400" dirty="0">
                <a:solidFill>
                  <a:srgbClr val="2C14DE"/>
                </a:solidFill>
                <a:latin typeface="Calibri" pitchFamily="34" charset="0"/>
                <a:cs typeface="Times New Roman" pitchFamily="18" charset="0"/>
              </a:rPr>
              <a:t> </a:t>
            </a:r>
            <a:r>
              <a:rPr lang="en-US" sz="2400" dirty="0">
                <a:latin typeface="Calibri" pitchFamily="34" charset="0"/>
                <a:cs typeface="Times New Roman" pitchFamily="18" charset="0"/>
              </a:rPr>
              <a:t>uses </a:t>
            </a:r>
            <a:r>
              <a:rPr lang="en-US" sz="2400" b="1" dirty="0">
                <a:solidFill>
                  <a:srgbClr val="B80000"/>
                </a:solidFill>
                <a:latin typeface="Calibri" pitchFamily="34" charset="0"/>
                <a:cs typeface="Times New Roman" pitchFamily="18" charset="0"/>
              </a:rPr>
              <a:t>Variables </a:t>
            </a:r>
            <a:r>
              <a:rPr lang="en-US" sz="2400" b="1" dirty="0">
                <a:latin typeface="Calibri" pitchFamily="34" charset="0"/>
                <a:cs typeface="Times New Roman" pitchFamily="18" charset="0"/>
              </a:rPr>
              <a:t>(data fields) to define </a:t>
            </a:r>
            <a:r>
              <a:rPr lang="en-US" sz="2400" b="1" u="sng" dirty="0">
                <a:solidFill>
                  <a:srgbClr val="008000"/>
                </a:solidFill>
                <a:latin typeface="Calibri" pitchFamily="34" charset="0"/>
                <a:cs typeface="Times New Roman" pitchFamily="18" charset="0"/>
              </a:rPr>
              <a:t>state</a:t>
            </a:r>
          </a:p>
          <a:p>
            <a:pPr marL="0" indent="0" algn="just" eaLnBrk="1" hangingPunct="1">
              <a:lnSpc>
                <a:spcPct val="90000"/>
              </a:lnSpc>
              <a:spcBef>
                <a:spcPct val="20000"/>
              </a:spcBef>
              <a:buClr>
                <a:srgbClr val="00007D"/>
              </a:buClr>
              <a:buSzPct val="75000"/>
              <a:buNone/>
            </a:pPr>
            <a:endParaRPr lang="en-US" sz="2400" b="1" dirty="0">
              <a:solidFill>
                <a:srgbClr val="B80000"/>
              </a:solidFill>
              <a:latin typeface="Calibri" pitchFamily="34" charset="0"/>
              <a:cs typeface="Times New Roman" pitchFamily="18" charset="0"/>
            </a:endParaRPr>
          </a:p>
          <a:p>
            <a:pPr marL="0" indent="0" algn="just" eaLnBrk="1" hangingPunct="1">
              <a:lnSpc>
                <a:spcPct val="90000"/>
              </a:lnSpc>
              <a:spcBef>
                <a:spcPct val="20000"/>
              </a:spcBef>
              <a:buClr>
                <a:srgbClr val="00007D"/>
              </a:buClr>
              <a:buSzPct val="75000"/>
              <a:buNone/>
            </a:pPr>
            <a:r>
              <a:rPr lang="en-US" sz="2400" dirty="0">
                <a:latin typeface="Calibri" pitchFamily="34" charset="0"/>
                <a:cs typeface="Times New Roman" pitchFamily="18" charset="0"/>
              </a:rPr>
              <a:t>A </a:t>
            </a:r>
            <a:r>
              <a:rPr lang="en-US" sz="2400" b="1" dirty="0">
                <a:solidFill>
                  <a:srgbClr val="2C14DE"/>
                </a:solidFill>
                <a:latin typeface="Calibri" pitchFamily="34" charset="0"/>
                <a:cs typeface="Times New Roman" pitchFamily="18" charset="0"/>
              </a:rPr>
              <a:t>class</a:t>
            </a:r>
            <a:r>
              <a:rPr lang="en-US" sz="2400" dirty="0">
                <a:solidFill>
                  <a:srgbClr val="2C14DE"/>
                </a:solidFill>
                <a:latin typeface="Calibri" pitchFamily="34" charset="0"/>
                <a:cs typeface="Times New Roman" pitchFamily="18" charset="0"/>
              </a:rPr>
              <a:t> </a:t>
            </a:r>
            <a:r>
              <a:rPr lang="en-US" sz="2400" dirty="0">
                <a:latin typeface="Calibri" pitchFamily="34" charset="0"/>
                <a:cs typeface="Times New Roman" pitchFamily="18" charset="0"/>
              </a:rPr>
              <a:t>uses </a:t>
            </a:r>
            <a:r>
              <a:rPr lang="en-US" sz="2400" b="1" dirty="0">
                <a:solidFill>
                  <a:srgbClr val="B80000"/>
                </a:solidFill>
                <a:latin typeface="Calibri" pitchFamily="34" charset="0"/>
                <a:cs typeface="Times New Roman" pitchFamily="18" charset="0"/>
              </a:rPr>
              <a:t>Functions </a:t>
            </a:r>
            <a:r>
              <a:rPr lang="en-US" sz="2400" b="1" dirty="0">
                <a:latin typeface="Calibri" pitchFamily="34" charset="0"/>
                <a:cs typeface="Times New Roman" pitchFamily="18" charset="0"/>
              </a:rPr>
              <a:t>to define</a:t>
            </a:r>
            <a:r>
              <a:rPr lang="en-US" sz="2400" b="1" dirty="0">
                <a:solidFill>
                  <a:srgbClr val="008000"/>
                </a:solidFill>
                <a:latin typeface="Calibri" pitchFamily="34" charset="0"/>
                <a:cs typeface="Times New Roman" pitchFamily="18" charset="0"/>
              </a:rPr>
              <a:t> </a:t>
            </a:r>
            <a:r>
              <a:rPr lang="en-US" sz="2400" b="1" u="sng" dirty="0">
                <a:solidFill>
                  <a:srgbClr val="008000"/>
                </a:solidFill>
                <a:latin typeface="Calibri" pitchFamily="34" charset="0"/>
                <a:cs typeface="Times New Roman" pitchFamily="18" charset="0"/>
              </a:rPr>
              <a:t>behaviors</a:t>
            </a:r>
            <a:r>
              <a:rPr lang="en-US" sz="2400" dirty="0">
                <a:latin typeface="Calibri" pitchFamily="34" charset="0"/>
                <a:cs typeface="Times New Roman" pitchFamily="18" charset="0"/>
              </a:rPr>
              <a:t>. </a:t>
            </a:r>
          </a:p>
          <a:p>
            <a:pPr marL="0" indent="0" algn="just" eaLnBrk="1" hangingPunct="1">
              <a:lnSpc>
                <a:spcPct val="90000"/>
              </a:lnSpc>
              <a:spcBef>
                <a:spcPct val="20000"/>
              </a:spcBef>
              <a:buClr>
                <a:srgbClr val="00007D"/>
              </a:buClr>
              <a:buSzPct val="75000"/>
              <a:buNone/>
            </a:pPr>
            <a:endParaRPr lang="en-US" sz="2400" dirty="0">
              <a:latin typeface="Calibri" pitchFamily="34" charset="0"/>
              <a:cs typeface="Times New Roman" pitchFamily="18" charset="0"/>
            </a:endParaRPr>
          </a:p>
          <a:p>
            <a:pPr marL="0" indent="0" algn="just" eaLnBrk="1" hangingPunct="1">
              <a:lnSpc>
                <a:spcPct val="90000"/>
              </a:lnSpc>
              <a:spcBef>
                <a:spcPct val="20000"/>
              </a:spcBef>
              <a:buClr>
                <a:srgbClr val="00007D"/>
              </a:buClr>
              <a:buSzPct val="75000"/>
              <a:buNone/>
            </a:pPr>
            <a:r>
              <a:rPr lang="en-US" sz="2400" dirty="0">
                <a:latin typeface="Calibri" pitchFamily="34" charset="0"/>
                <a:cs typeface="Times New Roman" pitchFamily="18" charset="0"/>
              </a:rPr>
              <a:t>Additionally, </a:t>
            </a:r>
            <a:r>
              <a:rPr lang="en-US" sz="2400" b="1" i="1" dirty="0">
                <a:latin typeface="Calibri" pitchFamily="34" charset="0"/>
                <a:cs typeface="Times New Roman" pitchFamily="18" charset="0"/>
              </a:rPr>
              <a:t>a class provides a </a:t>
            </a:r>
            <a:r>
              <a:rPr lang="en-US" sz="2400" b="1" dirty="0">
                <a:solidFill>
                  <a:srgbClr val="B80000"/>
                </a:solidFill>
                <a:latin typeface="Calibri" pitchFamily="34" charset="0"/>
                <a:cs typeface="Times New Roman" pitchFamily="18" charset="0"/>
              </a:rPr>
              <a:t>special type of function</a:t>
            </a:r>
            <a:r>
              <a:rPr lang="en-US" sz="2400" b="1" i="1" dirty="0">
                <a:latin typeface="Calibri" pitchFamily="34" charset="0"/>
                <a:cs typeface="Times New Roman" pitchFamily="18" charset="0"/>
              </a:rPr>
              <a:t>, </a:t>
            </a:r>
            <a:r>
              <a:rPr lang="en-US" sz="2400" b="1" dirty="0">
                <a:latin typeface="Calibri" pitchFamily="34" charset="0"/>
                <a:cs typeface="Times New Roman" pitchFamily="18" charset="0"/>
              </a:rPr>
              <a:t>known as </a:t>
            </a:r>
            <a:r>
              <a:rPr lang="en-US" sz="2400" b="1" u="sng" dirty="0">
                <a:solidFill>
                  <a:srgbClr val="008000"/>
                </a:solidFill>
                <a:latin typeface="Calibri" pitchFamily="34" charset="0"/>
                <a:cs typeface="Times New Roman" pitchFamily="18" charset="0"/>
              </a:rPr>
              <a:t>constructors</a:t>
            </a:r>
            <a:r>
              <a:rPr lang="en-US" sz="2400" dirty="0">
                <a:latin typeface="Calibri" pitchFamily="34" charset="0"/>
                <a:cs typeface="Times New Roman" pitchFamily="18" charset="0"/>
              </a:rPr>
              <a:t>: </a:t>
            </a:r>
          </a:p>
          <a:p>
            <a:pPr marL="457189" lvl="1" indent="0" algn="just" eaLnBrk="1" hangingPunct="1">
              <a:lnSpc>
                <a:spcPct val="90000"/>
              </a:lnSpc>
              <a:spcBef>
                <a:spcPct val="20000"/>
              </a:spcBef>
              <a:buClr>
                <a:srgbClr val="00007D"/>
              </a:buClr>
              <a:buSzPct val="75000"/>
              <a:buNone/>
            </a:pPr>
            <a:r>
              <a:rPr lang="en-US" b="1" dirty="0">
                <a:latin typeface="Calibri" pitchFamily="34" charset="0"/>
                <a:cs typeface="Times New Roman" pitchFamily="18" charset="0"/>
              </a:rPr>
              <a:t>Invoked</a:t>
            </a:r>
            <a:r>
              <a:rPr lang="en-US" dirty="0">
                <a:latin typeface="Calibri" pitchFamily="34" charset="0"/>
                <a:cs typeface="Times New Roman" pitchFamily="18" charset="0"/>
              </a:rPr>
              <a:t> to </a:t>
            </a:r>
            <a:r>
              <a:rPr lang="en-US" b="1" dirty="0">
                <a:solidFill>
                  <a:srgbClr val="2C14DE"/>
                </a:solidFill>
                <a:latin typeface="Calibri" pitchFamily="34" charset="0"/>
                <a:cs typeface="Times New Roman" pitchFamily="18" charset="0"/>
              </a:rPr>
              <a:t>construct objects </a:t>
            </a:r>
            <a:r>
              <a:rPr lang="en-US" dirty="0">
                <a:latin typeface="Calibri" pitchFamily="34" charset="0"/>
                <a:cs typeface="Times New Roman" pitchFamily="18" charset="0"/>
              </a:rPr>
              <a:t>from the </a:t>
            </a:r>
            <a:r>
              <a:rPr lang="en-US" b="1" dirty="0">
                <a:latin typeface="Calibri" pitchFamily="34" charset="0"/>
                <a:cs typeface="Times New Roman" pitchFamily="18" charset="0"/>
              </a:rPr>
              <a:t>class</a:t>
            </a:r>
            <a:r>
              <a:rPr lang="en-US" dirty="0">
                <a:latin typeface="Calibri" pitchFamily="34" charset="0"/>
                <a:cs typeface="Times New Roman" pitchFamily="18" charset="0"/>
              </a:rPr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1882B6-31D9-F73D-32C2-7AB58C266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F718A6-2784-6F3D-AA13-EEEE26F03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79546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C235-1777-F33E-CFF6-EF6F2BB0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Courier"/>
              </a:rPr>
              <a:t>Private</a:t>
            </a:r>
            <a:r>
              <a:rPr lang="en-US" dirty="0">
                <a:solidFill>
                  <a:srgbClr val="FF0000"/>
                </a:solidFill>
                <a:latin typeface="Courier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urier"/>
              </a:rPr>
              <a:t>static</a:t>
            </a:r>
            <a:r>
              <a:rPr lang="en-US" dirty="0">
                <a:solidFill>
                  <a:srgbClr val="FF0000"/>
                </a:solidFill>
                <a:latin typeface="Courier"/>
              </a:rPr>
              <a:t> </a:t>
            </a:r>
            <a:r>
              <a:rPr lang="en-US" dirty="0"/>
              <a:t>Member Functions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AE9C5-E513-2239-76DE-C35FEFC9E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defRPr/>
            </a:pPr>
            <a:r>
              <a:rPr lang="en-US" dirty="0"/>
              <a:t>Cannot be invoked using class objects</a:t>
            </a:r>
          </a:p>
          <a:p>
            <a:pPr marL="0" lvl="2" indent="0">
              <a:buNone/>
              <a:defRPr/>
            </a:pPr>
            <a:r>
              <a:rPr lang="en-US" dirty="0"/>
              <a:t>	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//ERROR 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</a:t>
            </a:r>
            <a:r>
              <a:rPr lang="en-US" b="1" dirty="0">
                <a:latin typeface="Consolas" panose="020B0609020204030204" pitchFamily="49" charset="0"/>
              </a:rPr>
              <a:t>e1</a:t>
            </a:r>
            <a:r>
              <a:rPr lang="en-US" dirty="0">
                <a:latin typeface="Consolas" panose="020B0609020204030204" pitchFamily="49" charset="0"/>
              </a:rPr>
              <a:t>.getCount();</a:t>
            </a:r>
          </a:p>
          <a:p>
            <a:pPr marL="342900" lvl="2" indent="-342900">
              <a:defRPr/>
            </a:pPr>
            <a:endParaRPr lang="en-US" dirty="0"/>
          </a:p>
          <a:p>
            <a:pPr marL="342900" lvl="1" indent="-342900">
              <a:defRPr/>
            </a:pPr>
            <a:r>
              <a:rPr lang="en-US" dirty="0"/>
              <a:t>Cannot be invoked using class name</a:t>
            </a:r>
          </a:p>
          <a:p>
            <a:pPr marL="0" lvl="2" indent="0">
              <a:buNone/>
              <a:defRPr/>
            </a:pPr>
            <a:r>
              <a:rPr lang="en-US" dirty="0"/>
              <a:t>	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//ERROR 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</a:t>
            </a:r>
            <a:r>
              <a:rPr lang="en-US" b="1" dirty="0">
                <a:latin typeface="Consolas" panose="020B0609020204030204" pitchFamily="49" charset="0"/>
              </a:rPr>
              <a:t>Employee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getCount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pPr marL="342900" lvl="2" indent="-342900">
              <a:defRPr/>
            </a:pPr>
            <a:endParaRPr lang="en-US" dirty="0"/>
          </a:p>
          <a:p>
            <a:pPr marL="342900" lvl="1" indent="-342900">
              <a:defRPr/>
            </a:pPr>
            <a:r>
              <a:rPr lang="en-US" dirty="0"/>
              <a:t>Can be invoked </a:t>
            </a:r>
            <a:r>
              <a:rPr lang="en-US" b="1" i="1" dirty="0">
                <a:solidFill>
                  <a:srgbClr val="0070C0"/>
                </a:solidFill>
              </a:rPr>
              <a:t>within class</a:t>
            </a:r>
            <a:r>
              <a:rPr lang="en-US" dirty="0"/>
              <a:t>:</a:t>
            </a:r>
          </a:p>
          <a:p>
            <a:pPr marL="742950" lvl="2" indent="-342900">
              <a:defRPr/>
            </a:pPr>
            <a:r>
              <a:rPr lang="en-US" dirty="0"/>
              <a:t> Static member functions</a:t>
            </a:r>
          </a:p>
          <a:p>
            <a:pPr marL="742950" lvl="2" indent="-342900">
              <a:defRPr/>
            </a:pPr>
            <a:r>
              <a:rPr lang="en-US" dirty="0"/>
              <a:t> Non-static member functions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D167D-2C5F-153B-6AF5-C10B77B26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6C323E-A8A6-3EEC-BABF-FFCE0C7F0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74479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9AA7546-7B94-42A3-B9BE-7C53F1BDF051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0"/>
            <a:ext cx="6705600" cy="6858000"/>
            <a:chOff x="0" y="0"/>
            <a:chExt cx="3072" cy="8976"/>
          </a:xfrm>
          <a:solidFill>
            <a:schemeClr val="bg1"/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8893397-78F5-705D-656A-C56E9D3EB8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072" cy="374"/>
              <a:chOff x="0" y="0"/>
              <a:chExt cx="3072" cy="374"/>
            </a:xfrm>
            <a:grpFill/>
          </p:grpSpPr>
          <p:sp>
            <p:nvSpPr>
              <p:cNvPr id="75" name="Rectangle 5">
                <a:extLst>
                  <a:ext uri="{FF2B5EF4-FFF2-40B4-BE49-F238E27FC236}">
                    <a16:creationId xmlns:a16="http://schemas.microsoft.com/office/drawing/2014/main" id="{1BD17BFF-29F9-FBBC-3BC3-C6100D534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fr-FR" sz="1200"/>
              </a:p>
            </p:txBody>
          </p:sp>
          <p:sp>
            <p:nvSpPr>
              <p:cNvPr id="76" name="Rectangle 6">
                <a:extLst>
                  <a:ext uri="{FF2B5EF4-FFF2-40B4-BE49-F238E27FC236}">
                    <a16:creationId xmlns:a16="http://schemas.microsoft.com/office/drawing/2014/main" id="{7EAC271B-BBD8-E0F0-38FC-CEEFE619D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	</a:t>
                </a:r>
                <a:r>
                  <a:rPr lang="en-US" sz="1200" b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Fig. 7.9: employ1.h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EE116159-9D99-83A0-0F04-7FD2043A6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74"/>
              <a:ext cx="3072" cy="374"/>
              <a:chOff x="0" y="374"/>
              <a:chExt cx="3072" cy="374"/>
            </a:xfrm>
            <a:grpFill/>
          </p:grpSpPr>
          <p:sp>
            <p:nvSpPr>
              <p:cNvPr id="73" name="Rectangle 8">
                <a:extLst>
                  <a:ext uri="{FF2B5EF4-FFF2-40B4-BE49-F238E27FC236}">
                    <a16:creationId xmlns:a16="http://schemas.microsoft.com/office/drawing/2014/main" id="{07BB84E2-483A-9F8A-027E-406FBDA745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fr-FR" sz="1200"/>
              </a:p>
            </p:txBody>
          </p:sp>
          <p:sp>
            <p:nvSpPr>
              <p:cNvPr id="74" name="Rectangle 9">
                <a:extLst>
                  <a:ext uri="{FF2B5EF4-FFF2-40B4-BE49-F238E27FC236}">
                    <a16:creationId xmlns:a16="http://schemas.microsoft.com/office/drawing/2014/main" id="{496DE31D-7C3C-E513-59C5-BF3E917A4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	</a:t>
                </a:r>
                <a:r>
                  <a:rPr lang="en-US" sz="1200" b="1" dirty="0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An employee class</a:t>
                </a:r>
                <a:endParaRPr lang="en-US" sz="1200" b="1" dirty="0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7" name="Group 10">
              <a:extLst>
                <a:ext uri="{FF2B5EF4-FFF2-40B4-BE49-F238E27FC236}">
                  <a16:creationId xmlns:a16="http://schemas.microsoft.com/office/drawing/2014/main" id="{C67BBDAB-FF93-DEA8-85ED-8109AF4104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748"/>
              <a:ext cx="3072" cy="374"/>
              <a:chOff x="0" y="748"/>
              <a:chExt cx="3072" cy="374"/>
            </a:xfrm>
            <a:grpFill/>
          </p:grpSpPr>
          <p:sp>
            <p:nvSpPr>
              <p:cNvPr id="71" name="Rectangle 11">
                <a:extLst>
                  <a:ext uri="{FF2B5EF4-FFF2-40B4-BE49-F238E27FC236}">
                    <a16:creationId xmlns:a16="http://schemas.microsoft.com/office/drawing/2014/main" id="{BE3FAA16-D180-1207-B75D-E8F505864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fr-FR" sz="1200"/>
              </a:p>
            </p:txBody>
          </p:sp>
          <p:sp>
            <p:nvSpPr>
              <p:cNvPr id="72" name="Rectangle 12">
                <a:extLst>
                  <a:ext uri="{FF2B5EF4-FFF2-40B4-BE49-F238E27FC236}">
                    <a16:creationId xmlns:a16="http://schemas.microsoft.com/office/drawing/2014/main" id="{10AC6C2A-6809-DE41-445F-4771EE812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3	</a:t>
                </a:r>
                <a:r>
                  <a:rPr lang="en-US" sz="12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#ifndef</a:t>
                </a:r>
                <a:r>
                  <a:rPr lang="en-US" sz="1200" b="1">
                    <a:latin typeface="Courier New" panose="02070309020205020404" pitchFamily="49" charset="0"/>
                  </a:rPr>
                  <a:t> EMPLOY1_H</a:t>
                </a:r>
              </a:p>
              <a:p>
                <a:pPr eaLnBrk="1" hangingPunct="1"/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2D10C88-15A1-B441-19F1-5746944930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122"/>
              <a:ext cx="3072" cy="374"/>
              <a:chOff x="0" y="1122"/>
              <a:chExt cx="3072" cy="374"/>
            </a:xfrm>
            <a:grpFill/>
          </p:grpSpPr>
          <p:sp>
            <p:nvSpPr>
              <p:cNvPr id="69" name="Rectangle 14">
                <a:extLst>
                  <a:ext uri="{FF2B5EF4-FFF2-40B4-BE49-F238E27FC236}">
                    <a16:creationId xmlns:a16="http://schemas.microsoft.com/office/drawing/2014/main" id="{A851644C-2DD1-A2B2-6C21-F939FDBCF5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fr-FR" sz="1200"/>
              </a:p>
            </p:txBody>
          </p:sp>
          <p:sp>
            <p:nvSpPr>
              <p:cNvPr id="70" name="Rectangle 15">
                <a:extLst>
                  <a:ext uri="{FF2B5EF4-FFF2-40B4-BE49-F238E27FC236}">
                    <a16:creationId xmlns:a16="http://schemas.microsoft.com/office/drawing/2014/main" id="{7132836E-1686-44F5-D5BD-334B65C2B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4	</a:t>
                </a:r>
                <a:r>
                  <a:rPr lang="en-US" sz="12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#define</a:t>
                </a:r>
                <a:r>
                  <a:rPr lang="en-US" sz="1200" b="1">
                    <a:latin typeface="Courier New" panose="02070309020205020404" pitchFamily="49" charset="0"/>
                  </a:rPr>
                  <a:t> EMPLOY1_H</a:t>
                </a:r>
              </a:p>
              <a:p>
                <a:pPr eaLnBrk="1" hangingPunct="1"/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9" name="Group 16">
              <a:extLst>
                <a:ext uri="{FF2B5EF4-FFF2-40B4-BE49-F238E27FC236}">
                  <a16:creationId xmlns:a16="http://schemas.microsoft.com/office/drawing/2014/main" id="{B531B2D1-C298-39B0-8CCA-D6C1E26619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496"/>
              <a:ext cx="3072" cy="374"/>
              <a:chOff x="0" y="1496"/>
              <a:chExt cx="3072" cy="374"/>
            </a:xfrm>
            <a:grpFill/>
          </p:grpSpPr>
          <p:sp>
            <p:nvSpPr>
              <p:cNvPr id="67" name="Rectangle 17">
                <a:extLst>
                  <a:ext uri="{FF2B5EF4-FFF2-40B4-BE49-F238E27FC236}">
                    <a16:creationId xmlns:a16="http://schemas.microsoft.com/office/drawing/2014/main" id="{02181508-D2E8-D5AB-C9B5-199DF8EBE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49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fr-FR" sz="1200"/>
              </a:p>
            </p:txBody>
          </p:sp>
          <p:sp>
            <p:nvSpPr>
              <p:cNvPr id="68" name="Rectangle 18">
                <a:extLst>
                  <a:ext uri="{FF2B5EF4-FFF2-40B4-BE49-F238E27FC236}">
                    <a16:creationId xmlns:a16="http://schemas.microsoft.com/office/drawing/2014/main" id="{9C4AA162-285F-A771-5FF4-4ED5FF1896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49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5	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0" name="Group 19">
              <a:extLst>
                <a:ext uri="{FF2B5EF4-FFF2-40B4-BE49-F238E27FC236}">
                  <a16:creationId xmlns:a16="http://schemas.microsoft.com/office/drawing/2014/main" id="{9A5CA222-9E9A-13D1-58AC-DF9F0775E5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870"/>
              <a:ext cx="3072" cy="374"/>
              <a:chOff x="0" y="1870"/>
              <a:chExt cx="3072" cy="374"/>
            </a:xfrm>
            <a:grpFill/>
          </p:grpSpPr>
          <p:sp>
            <p:nvSpPr>
              <p:cNvPr id="65" name="Rectangle 20">
                <a:extLst>
                  <a:ext uri="{FF2B5EF4-FFF2-40B4-BE49-F238E27FC236}">
                    <a16:creationId xmlns:a16="http://schemas.microsoft.com/office/drawing/2014/main" id="{9D009CE1-8456-9F6A-9594-4DDE2EAC23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87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fr-FR" sz="1200"/>
              </a:p>
            </p:txBody>
          </p:sp>
          <p:sp>
            <p:nvSpPr>
              <p:cNvPr id="66" name="Rectangle 21">
                <a:extLst>
                  <a:ext uri="{FF2B5EF4-FFF2-40B4-BE49-F238E27FC236}">
                    <a16:creationId xmlns:a16="http://schemas.microsoft.com/office/drawing/2014/main" id="{8B228435-A4BC-D7AA-D9ED-F5291E282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87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6	</a:t>
                </a:r>
                <a:r>
                  <a:rPr lang="en-US" sz="12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class</a:t>
                </a:r>
                <a:r>
                  <a:rPr lang="en-US" sz="1200" b="1">
                    <a:latin typeface="Courier New" panose="02070309020205020404" pitchFamily="49" charset="0"/>
                  </a:rPr>
                  <a:t> Employee {</a:t>
                </a:r>
              </a:p>
              <a:p>
                <a:pPr eaLnBrk="1" hangingPunct="1"/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1" name="Group 22">
              <a:extLst>
                <a:ext uri="{FF2B5EF4-FFF2-40B4-BE49-F238E27FC236}">
                  <a16:creationId xmlns:a16="http://schemas.microsoft.com/office/drawing/2014/main" id="{20B7456E-427E-D620-64E2-AD95DBC9ED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244"/>
              <a:ext cx="3072" cy="374"/>
              <a:chOff x="0" y="2244"/>
              <a:chExt cx="3072" cy="374"/>
            </a:xfrm>
            <a:grpFill/>
          </p:grpSpPr>
          <p:sp>
            <p:nvSpPr>
              <p:cNvPr id="63" name="Rectangle 23">
                <a:extLst>
                  <a:ext uri="{FF2B5EF4-FFF2-40B4-BE49-F238E27FC236}">
                    <a16:creationId xmlns:a16="http://schemas.microsoft.com/office/drawing/2014/main" id="{CBFC9194-D938-A0D6-726C-BE0115D7B7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24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fr-FR" sz="1200"/>
              </a:p>
            </p:txBody>
          </p:sp>
          <p:sp>
            <p:nvSpPr>
              <p:cNvPr id="64" name="Rectangle 24">
                <a:extLst>
                  <a:ext uri="{FF2B5EF4-FFF2-40B4-BE49-F238E27FC236}">
                    <a16:creationId xmlns:a16="http://schemas.microsoft.com/office/drawing/2014/main" id="{D08B0F55-D7EE-536B-58EC-0384798E0E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24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7	</a:t>
                </a:r>
                <a:r>
                  <a:rPr lang="en-US" sz="12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public: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2" name="Group 25">
              <a:extLst>
                <a:ext uri="{FF2B5EF4-FFF2-40B4-BE49-F238E27FC236}">
                  <a16:creationId xmlns:a16="http://schemas.microsoft.com/office/drawing/2014/main" id="{9A315516-5945-6AED-5404-5389E84855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618"/>
              <a:ext cx="3072" cy="374"/>
              <a:chOff x="0" y="2618"/>
              <a:chExt cx="3072" cy="374"/>
            </a:xfrm>
            <a:grpFill/>
          </p:grpSpPr>
          <p:sp>
            <p:nvSpPr>
              <p:cNvPr id="61" name="Rectangle 26">
                <a:extLst>
                  <a:ext uri="{FF2B5EF4-FFF2-40B4-BE49-F238E27FC236}">
                    <a16:creationId xmlns:a16="http://schemas.microsoft.com/office/drawing/2014/main" id="{7A8911B5-FB53-787C-FEF9-B8A4A7BB0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1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fr-FR" sz="1200"/>
              </a:p>
            </p:txBody>
          </p:sp>
          <p:sp>
            <p:nvSpPr>
              <p:cNvPr id="62" name="Rectangle 27">
                <a:extLst>
                  <a:ext uri="{FF2B5EF4-FFF2-40B4-BE49-F238E27FC236}">
                    <a16:creationId xmlns:a16="http://schemas.microsoft.com/office/drawing/2014/main" id="{48D767FC-2F71-CD7C-AFF8-6DF5447FE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1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8	</a:t>
                </a:r>
                <a:r>
                  <a:rPr lang="en-US" sz="1200" b="1">
                    <a:latin typeface="Courier New" panose="02070309020205020404" pitchFamily="49" charset="0"/>
                  </a:rPr>
                  <a:t>   Employee( </a:t>
                </a:r>
                <a:r>
                  <a:rPr lang="en-US" sz="12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const char</a:t>
                </a:r>
                <a:r>
                  <a:rPr lang="en-US" sz="1200" b="1">
                    <a:latin typeface="Courier New" panose="02070309020205020404" pitchFamily="49" charset="0"/>
                  </a:rPr>
                  <a:t>*, </a:t>
                </a:r>
                <a:r>
                  <a:rPr lang="en-US" sz="12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const char</a:t>
                </a:r>
                <a:r>
                  <a:rPr lang="en-US" sz="1200" b="1">
                    <a:latin typeface="Courier New" panose="02070309020205020404" pitchFamily="49" charset="0"/>
                  </a:rPr>
                  <a:t>* );  </a:t>
                </a:r>
                <a:r>
                  <a:rPr lang="en-US" sz="1200" b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constructor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993CC876-5987-F9E9-13FC-871E42E065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992"/>
              <a:ext cx="3072" cy="374"/>
              <a:chOff x="0" y="2992"/>
              <a:chExt cx="3072" cy="374"/>
            </a:xfrm>
            <a:grpFill/>
          </p:grpSpPr>
          <p:sp>
            <p:nvSpPr>
              <p:cNvPr id="59" name="Rectangle 29">
                <a:extLst>
                  <a:ext uri="{FF2B5EF4-FFF2-40B4-BE49-F238E27FC236}">
                    <a16:creationId xmlns:a16="http://schemas.microsoft.com/office/drawing/2014/main" id="{3F6651A8-173C-431A-744D-298BFC0524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99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fr-FR" sz="1200"/>
              </a:p>
            </p:txBody>
          </p:sp>
          <p:sp>
            <p:nvSpPr>
              <p:cNvPr id="60" name="Rectangle 30">
                <a:extLst>
                  <a:ext uri="{FF2B5EF4-FFF2-40B4-BE49-F238E27FC236}">
                    <a16:creationId xmlns:a16="http://schemas.microsoft.com/office/drawing/2014/main" id="{3274487A-4C06-29CE-0751-EFB0FC938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99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9	</a:t>
                </a:r>
                <a:r>
                  <a:rPr lang="en-US" sz="1200" b="1">
                    <a:latin typeface="Courier New" panose="02070309020205020404" pitchFamily="49" charset="0"/>
                  </a:rPr>
                  <a:t>   ~Employee();                     </a:t>
                </a:r>
                <a:r>
                  <a:rPr lang="en-US" sz="1200" b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  // destructor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4" name="Group 31">
              <a:extLst>
                <a:ext uri="{FF2B5EF4-FFF2-40B4-BE49-F238E27FC236}">
                  <a16:creationId xmlns:a16="http://schemas.microsoft.com/office/drawing/2014/main" id="{77A96418-339F-EE3F-D887-D9E6EA5EED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366"/>
              <a:ext cx="3072" cy="374"/>
              <a:chOff x="0" y="3366"/>
              <a:chExt cx="3072" cy="374"/>
            </a:xfrm>
            <a:grpFill/>
          </p:grpSpPr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5D447CCD-528B-CA57-1DD6-D45C12F24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36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fr-FR" sz="1200"/>
              </a:p>
            </p:txBody>
          </p:sp>
          <p:sp>
            <p:nvSpPr>
              <p:cNvPr id="58" name="Rectangle 33">
                <a:extLst>
                  <a:ext uri="{FF2B5EF4-FFF2-40B4-BE49-F238E27FC236}">
                    <a16:creationId xmlns:a16="http://schemas.microsoft.com/office/drawing/2014/main" id="{BC1FA741-ECA4-097A-CC85-F03F1E3BD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36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10	</a:t>
                </a:r>
                <a:r>
                  <a:rPr lang="en-US" sz="1200" b="1">
                    <a:latin typeface="Courier New" panose="02070309020205020404" pitchFamily="49" charset="0"/>
                  </a:rPr>
                  <a:t>   </a:t>
                </a:r>
                <a:r>
                  <a:rPr lang="en-US" sz="12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const char</a:t>
                </a:r>
                <a:r>
                  <a:rPr lang="en-US" sz="1200" b="1">
                    <a:latin typeface="Courier New" panose="02070309020205020404" pitchFamily="49" charset="0"/>
                  </a:rPr>
                  <a:t> *getFirstName() </a:t>
                </a:r>
                <a:r>
                  <a:rPr lang="en-US" sz="12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const</a:t>
                </a:r>
                <a:r>
                  <a:rPr lang="en-US" sz="1200" b="1">
                    <a:latin typeface="Courier New" panose="02070309020205020404" pitchFamily="49" charset="0"/>
                  </a:rPr>
                  <a:t>;  </a:t>
                </a:r>
                <a:r>
                  <a:rPr lang="en-US" sz="1200" b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return first name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5" name="Group 34">
              <a:extLst>
                <a:ext uri="{FF2B5EF4-FFF2-40B4-BE49-F238E27FC236}">
                  <a16:creationId xmlns:a16="http://schemas.microsoft.com/office/drawing/2014/main" id="{998E6995-5265-E24F-40A8-874F10D528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740"/>
              <a:ext cx="3072" cy="374"/>
              <a:chOff x="0" y="3740"/>
              <a:chExt cx="3072" cy="374"/>
            </a:xfrm>
            <a:grpFill/>
          </p:grpSpPr>
          <p:sp>
            <p:nvSpPr>
              <p:cNvPr id="55" name="Rectangle 35">
                <a:extLst>
                  <a:ext uri="{FF2B5EF4-FFF2-40B4-BE49-F238E27FC236}">
                    <a16:creationId xmlns:a16="http://schemas.microsoft.com/office/drawing/2014/main" id="{3C3811FB-988A-07BF-66C0-278465958E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fr-FR" sz="1200"/>
              </a:p>
            </p:txBody>
          </p:sp>
          <p:sp>
            <p:nvSpPr>
              <p:cNvPr id="56" name="Rectangle 36">
                <a:extLst>
                  <a:ext uri="{FF2B5EF4-FFF2-40B4-BE49-F238E27FC236}">
                    <a16:creationId xmlns:a16="http://schemas.microsoft.com/office/drawing/2014/main" id="{490CF622-E593-C9F4-2933-E3F61B385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11	</a:t>
                </a:r>
                <a:r>
                  <a:rPr lang="en-US" sz="1200" b="1">
                    <a:latin typeface="Courier New" panose="02070309020205020404" pitchFamily="49" charset="0"/>
                  </a:rPr>
                  <a:t>   </a:t>
                </a:r>
                <a:r>
                  <a:rPr lang="en-US" sz="12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const char</a:t>
                </a:r>
                <a:r>
                  <a:rPr lang="en-US" sz="1200" b="1">
                    <a:latin typeface="Courier New" panose="02070309020205020404" pitchFamily="49" charset="0"/>
                  </a:rPr>
                  <a:t> *getLastName() </a:t>
                </a:r>
                <a:r>
                  <a:rPr lang="en-US" sz="12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const</a:t>
                </a:r>
                <a:r>
                  <a:rPr lang="en-US" sz="1200" b="1">
                    <a:latin typeface="Courier New" panose="02070309020205020404" pitchFamily="49" charset="0"/>
                  </a:rPr>
                  <a:t>;   </a:t>
                </a:r>
                <a:r>
                  <a:rPr lang="en-US" sz="1200" b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return last name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6" name="Group 37">
              <a:extLst>
                <a:ext uri="{FF2B5EF4-FFF2-40B4-BE49-F238E27FC236}">
                  <a16:creationId xmlns:a16="http://schemas.microsoft.com/office/drawing/2014/main" id="{230142CA-80B3-9C7D-A323-8CB99892D6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114"/>
              <a:ext cx="3072" cy="374"/>
              <a:chOff x="0" y="4114"/>
              <a:chExt cx="3072" cy="374"/>
            </a:xfrm>
            <a:grpFill/>
          </p:grpSpPr>
          <p:sp>
            <p:nvSpPr>
              <p:cNvPr id="53" name="Rectangle 38">
                <a:extLst>
                  <a:ext uri="{FF2B5EF4-FFF2-40B4-BE49-F238E27FC236}">
                    <a16:creationId xmlns:a16="http://schemas.microsoft.com/office/drawing/2014/main" id="{4AA7E21E-A9AE-D6D7-3FF0-43CCFCD7A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11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fr-FR" sz="1200"/>
              </a:p>
            </p:txBody>
          </p:sp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903B19BB-9FC6-4789-03A2-BCF93C215D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11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12	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7" name="Group 40">
              <a:extLst>
                <a:ext uri="{FF2B5EF4-FFF2-40B4-BE49-F238E27FC236}">
                  <a16:creationId xmlns:a16="http://schemas.microsoft.com/office/drawing/2014/main" id="{C30EBA92-769F-12DC-9212-ECA9E8DCE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488"/>
              <a:ext cx="3072" cy="374"/>
              <a:chOff x="0" y="4488"/>
              <a:chExt cx="3072" cy="374"/>
            </a:xfrm>
            <a:grpFill/>
          </p:grpSpPr>
          <p:sp>
            <p:nvSpPr>
              <p:cNvPr id="51" name="Rectangle 41">
                <a:extLst>
                  <a:ext uri="{FF2B5EF4-FFF2-40B4-BE49-F238E27FC236}">
                    <a16:creationId xmlns:a16="http://schemas.microsoft.com/office/drawing/2014/main" id="{DBD89724-B296-CA5D-BAD7-C6AA15A52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48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fr-FR" sz="1200"/>
              </a:p>
            </p:txBody>
          </p:sp>
          <p:sp>
            <p:nvSpPr>
              <p:cNvPr id="52" name="Rectangle 42">
                <a:extLst>
                  <a:ext uri="{FF2B5EF4-FFF2-40B4-BE49-F238E27FC236}">
                    <a16:creationId xmlns:a16="http://schemas.microsoft.com/office/drawing/2014/main" id="{66C02F02-65B2-B653-A8A5-7191DA9D1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48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13	</a:t>
                </a:r>
                <a:r>
                  <a:rPr lang="en-US" sz="1200" b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   // static member function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8" name="Group 43">
              <a:extLst>
                <a:ext uri="{FF2B5EF4-FFF2-40B4-BE49-F238E27FC236}">
                  <a16:creationId xmlns:a16="http://schemas.microsoft.com/office/drawing/2014/main" id="{895529E8-7B42-6B2C-77A8-42E610817D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862"/>
              <a:ext cx="3072" cy="374"/>
              <a:chOff x="0" y="4862"/>
              <a:chExt cx="3072" cy="374"/>
            </a:xfrm>
            <a:grpFill/>
          </p:grpSpPr>
          <p:sp>
            <p:nvSpPr>
              <p:cNvPr id="49" name="Rectangle 44">
                <a:extLst>
                  <a:ext uri="{FF2B5EF4-FFF2-40B4-BE49-F238E27FC236}">
                    <a16:creationId xmlns:a16="http://schemas.microsoft.com/office/drawing/2014/main" id="{71B8D475-1F79-0115-C183-794705954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86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fr-FR" sz="1200"/>
              </a:p>
            </p:txBody>
          </p:sp>
          <p:sp>
            <p:nvSpPr>
              <p:cNvPr id="50" name="Rectangle 45">
                <a:extLst>
                  <a:ext uri="{FF2B5EF4-FFF2-40B4-BE49-F238E27FC236}">
                    <a16:creationId xmlns:a16="http://schemas.microsoft.com/office/drawing/2014/main" id="{2875665B-F9FD-7457-96C8-0CDD0E247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86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14	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   </a:t>
                </a:r>
                <a:r>
                  <a:rPr lang="en-US" sz="1200" b="1" dirty="0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static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 </a:t>
                </a:r>
                <a:r>
                  <a:rPr lang="en-US" sz="1200" b="1" dirty="0" err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int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 </a:t>
                </a:r>
                <a:r>
                  <a:rPr lang="en-US" sz="1200" b="1" dirty="0" err="1">
                    <a:latin typeface="Courier New" panose="02070309020205020404" pitchFamily="49" charset="0"/>
                  </a:rPr>
                  <a:t>getCount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();  </a:t>
                </a:r>
                <a:r>
                  <a:rPr lang="en-US" sz="1200" b="1" dirty="0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return # objects instantiated</a:t>
                </a:r>
                <a:endParaRPr lang="en-US" sz="1200" b="1" dirty="0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9" name="Group 46">
              <a:extLst>
                <a:ext uri="{FF2B5EF4-FFF2-40B4-BE49-F238E27FC236}">
                  <a16:creationId xmlns:a16="http://schemas.microsoft.com/office/drawing/2014/main" id="{1E1455C5-D539-67E8-79B6-BFF027B037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236"/>
              <a:ext cx="3072" cy="374"/>
              <a:chOff x="0" y="5236"/>
              <a:chExt cx="3072" cy="374"/>
            </a:xfrm>
            <a:grpFill/>
          </p:grpSpPr>
          <p:sp>
            <p:nvSpPr>
              <p:cNvPr id="47" name="Rectangle 47">
                <a:extLst>
                  <a:ext uri="{FF2B5EF4-FFF2-40B4-BE49-F238E27FC236}">
                    <a16:creationId xmlns:a16="http://schemas.microsoft.com/office/drawing/2014/main" id="{08CB97B8-916F-A97C-FED1-D0191311A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23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fr-FR" sz="1200"/>
              </a:p>
            </p:txBody>
          </p:sp>
          <p:sp>
            <p:nvSpPr>
              <p:cNvPr id="48" name="Rectangle 48">
                <a:extLst>
                  <a:ext uri="{FF2B5EF4-FFF2-40B4-BE49-F238E27FC236}">
                    <a16:creationId xmlns:a16="http://schemas.microsoft.com/office/drawing/2014/main" id="{1BE11E28-068C-D2C3-15DC-D20F0853F7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23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15	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0" name="Group 49">
              <a:extLst>
                <a:ext uri="{FF2B5EF4-FFF2-40B4-BE49-F238E27FC236}">
                  <a16:creationId xmlns:a16="http://schemas.microsoft.com/office/drawing/2014/main" id="{604920CD-10A2-F110-DF59-4F74621ADA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610"/>
              <a:ext cx="3072" cy="374"/>
              <a:chOff x="0" y="5610"/>
              <a:chExt cx="3072" cy="374"/>
            </a:xfrm>
            <a:grpFill/>
          </p:grpSpPr>
          <p:sp>
            <p:nvSpPr>
              <p:cNvPr id="45" name="Rectangle 50">
                <a:extLst>
                  <a:ext uri="{FF2B5EF4-FFF2-40B4-BE49-F238E27FC236}">
                    <a16:creationId xmlns:a16="http://schemas.microsoft.com/office/drawing/2014/main" id="{A9AB6252-324A-FAAD-C173-B33E68AAE9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61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fr-FR" sz="1200"/>
              </a:p>
            </p:txBody>
          </p:sp>
          <p:sp>
            <p:nvSpPr>
              <p:cNvPr id="46" name="Rectangle 51">
                <a:extLst>
                  <a:ext uri="{FF2B5EF4-FFF2-40B4-BE49-F238E27FC236}">
                    <a16:creationId xmlns:a16="http://schemas.microsoft.com/office/drawing/2014/main" id="{59E1A0CD-FE0A-3E50-1A0F-6B6A985A0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61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16	</a:t>
                </a:r>
                <a:r>
                  <a:rPr lang="en-US" sz="12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private: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1" name="Group 52">
              <a:extLst>
                <a:ext uri="{FF2B5EF4-FFF2-40B4-BE49-F238E27FC236}">
                  <a16:creationId xmlns:a16="http://schemas.microsoft.com/office/drawing/2014/main" id="{83CA3916-6E50-DF8C-46B5-179A4F61AA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984"/>
              <a:ext cx="3072" cy="374"/>
              <a:chOff x="0" y="5984"/>
              <a:chExt cx="3072" cy="374"/>
            </a:xfrm>
            <a:grpFill/>
          </p:grpSpPr>
          <p:sp>
            <p:nvSpPr>
              <p:cNvPr id="43" name="Rectangle 53">
                <a:extLst>
                  <a:ext uri="{FF2B5EF4-FFF2-40B4-BE49-F238E27FC236}">
                    <a16:creationId xmlns:a16="http://schemas.microsoft.com/office/drawing/2014/main" id="{E80DEB43-0FAA-0B40-3249-B99951EEB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98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fr-FR" sz="1200"/>
              </a:p>
            </p:txBody>
          </p:sp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DBFAD46F-B550-54D2-F11D-59C3653F9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98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17	</a:t>
                </a:r>
                <a:r>
                  <a:rPr lang="en-US" sz="1200" b="1">
                    <a:latin typeface="Courier New" panose="02070309020205020404" pitchFamily="49" charset="0"/>
                  </a:rPr>
                  <a:t>   </a:t>
                </a:r>
                <a:r>
                  <a:rPr lang="en-US" sz="12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char</a:t>
                </a:r>
                <a:r>
                  <a:rPr lang="en-US" sz="1200" b="1">
                    <a:latin typeface="Courier New" panose="02070309020205020404" pitchFamily="49" charset="0"/>
                  </a:rPr>
                  <a:t> *firstName;</a:t>
                </a:r>
              </a:p>
              <a:p>
                <a:pPr eaLnBrk="1" hangingPunct="1"/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2" name="Group 55">
              <a:extLst>
                <a:ext uri="{FF2B5EF4-FFF2-40B4-BE49-F238E27FC236}">
                  <a16:creationId xmlns:a16="http://schemas.microsoft.com/office/drawing/2014/main" id="{1EE844CB-9E5E-922B-C7A5-5EDF5BB0AE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358"/>
              <a:ext cx="3072" cy="374"/>
              <a:chOff x="0" y="6358"/>
              <a:chExt cx="3072" cy="374"/>
            </a:xfrm>
            <a:grpFill/>
          </p:grpSpPr>
          <p:sp>
            <p:nvSpPr>
              <p:cNvPr id="41" name="Rectangle 56">
                <a:extLst>
                  <a:ext uri="{FF2B5EF4-FFF2-40B4-BE49-F238E27FC236}">
                    <a16:creationId xmlns:a16="http://schemas.microsoft.com/office/drawing/2014/main" id="{AEC02060-0BA0-18ED-DA43-FD4D55130C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35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fr-FR" sz="1200"/>
              </a:p>
            </p:txBody>
          </p:sp>
          <p:sp>
            <p:nvSpPr>
              <p:cNvPr id="42" name="Rectangle 57">
                <a:extLst>
                  <a:ext uri="{FF2B5EF4-FFF2-40B4-BE49-F238E27FC236}">
                    <a16:creationId xmlns:a16="http://schemas.microsoft.com/office/drawing/2014/main" id="{CCD11DE8-175F-91B7-CC36-316990375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35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18	</a:t>
                </a:r>
                <a:r>
                  <a:rPr lang="en-US" sz="1200" b="1">
                    <a:latin typeface="Courier New" panose="02070309020205020404" pitchFamily="49" charset="0"/>
                  </a:rPr>
                  <a:t>   </a:t>
                </a:r>
                <a:r>
                  <a:rPr lang="en-US" sz="12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char</a:t>
                </a:r>
                <a:r>
                  <a:rPr lang="en-US" sz="1200" b="1">
                    <a:latin typeface="Courier New" panose="02070309020205020404" pitchFamily="49" charset="0"/>
                  </a:rPr>
                  <a:t> *lastName;</a:t>
                </a:r>
              </a:p>
              <a:p>
                <a:pPr eaLnBrk="1" hangingPunct="1"/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09C1E506-7F71-3F06-608D-9AC8EA1BBF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732"/>
              <a:ext cx="3072" cy="374"/>
              <a:chOff x="0" y="6732"/>
              <a:chExt cx="3072" cy="374"/>
            </a:xfrm>
            <a:grpFill/>
          </p:grpSpPr>
          <p:sp>
            <p:nvSpPr>
              <p:cNvPr id="39" name="Rectangle 59">
                <a:extLst>
                  <a:ext uri="{FF2B5EF4-FFF2-40B4-BE49-F238E27FC236}">
                    <a16:creationId xmlns:a16="http://schemas.microsoft.com/office/drawing/2014/main" id="{B2D88AC5-4C33-BF68-2750-BEE963099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73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fr-FR" sz="1200"/>
              </a:p>
            </p:txBody>
          </p:sp>
          <p:sp>
            <p:nvSpPr>
              <p:cNvPr id="40" name="Rectangle 60">
                <a:extLst>
                  <a:ext uri="{FF2B5EF4-FFF2-40B4-BE49-F238E27FC236}">
                    <a16:creationId xmlns:a16="http://schemas.microsoft.com/office/drawing/2014/main" id="{4FA2FFB5-CA1F-D921-1BF5-E8840CB8D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73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19	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4" name="Group 61">
              <a:extLst>
                <a:ext uri="{FF2B5EF4-FFF2-40B4-BE49-F238E27FC236}">
                  <a16:creationId xmlns:a16="http://schemas.microsoft.com/office/drawing/2014/main" id="{301E9F3B-BDBE-A745-F565-78358AFF22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7106"/>
              <a:ext cx="3072" cy="374"/>
              <a:chOff x="0" y="7106"/>
              <a:chExt cx="3072" cy="374"/>
            </a:xfrm>
            <a:grpFill/>
          </p:grpSpPr>
          <p:sp>
            <p:nvSpPr>
              <p:cNvPr id="37" name="Rectangle 62">
                <a:extLst>
                  <a:ext uri="{FF2B5EF4-FFF2-40B4-BE49-F238E27FC236}">
                    <a16:creationId xmlns:a16="http://schemas.microsoft.com/office/drawing/2014/main" id="{B62D993C-CA3A-7D12-A9EE-37584C1BD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10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fr-FR" sz="1200"/>
              </a:p>
            </p:txBody>
          </p:sp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38B793F8-4569-C702-F45E-19723B9CF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10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20	</a:t>
                </a:r>
                <a:r>
                  <a:rPr lang="en-US" sz="1200" b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   // static data member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5" name="Group 64">
              <a:extLst>
                <a:ext uri="{FF2B5EF4-FFF2-40B4-BE49-F238E27FC236}">
                  <a16:creationId xmlns:a16="http://schemas.microsoft.com/office/drawing/2014/main" id="{A1FB6C29-095B-112B-1722-8B68F7E4EF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7480"/>
              <a:ext cx="3072" cy="374"/>
              <a:chOff x="0" y="7480"/>
              <a:chExt cx="3072" cy="374"/>
            </a:xfrm>
            <a:grpFill/>
          </p:grpSpPr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0FCB6731-FF2A-7F21-AB36-D03CC87B8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fr-FR" sz="1200"/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6949FB29-1182-EAAA-199E-3D7B90ECB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21	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   </a:t>
                </a:r>
                <a:r>
                  <a:rPr lang="en-US" sz="1200" b="1" dirty="0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static </a:t>
                </a:r>
                <a:r>
                  <a:rPr lang="en-US" sz="1200" b="1" dirty="0" err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int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 count;  </a:t>
                </a:r>
                <a:r>
                  <a:rPr lang="en-US" sz="1200" b="1" dirty="0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number of objects instantiated</a:t>
                </a:r>
                <a:endParaRPr lang="en-US" sz="1200" b="1" dirty="0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F8F54F79-27D3-98E7-802A-FCE2E0C82B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7854"/>
              <a:ext cx="3072" cy="374"/>
              <a:chOff x="0" y="7854"/>
              <a:chExt cx="3072" cy="374"/>
            </a:xfrm>
            <a:grpFill/>
          </p:grpSpPr>
          <p:sp>
            <p:nvSpPr>
              <p:cNvPr id="33" name="Rectangle 68">
                <a:extLst>
                  <a:ext uri="{FF2B5EF4-FFF2-40B4-BE49-F238E27FC236}">
                    <a16:creationId xmlns:a16="http://schemas.microsoft.com/office/drawing/2014/main" id="{0AD1223E-F386-FF11-5ABF-16C07B0BAD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85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fr-FR" sz="1200"/>
              </a:p>
            </p:txBody>
          </p:sp>
          <p:sp>
            <p:nvSpPr>
              <p:cNvPr id="34" name="Rectangle 69">
                <a:extLst>
                  <a:ext uri="{FF2B5EF4-FFF2-40B4-BE49-F238E27FC236}">
                    <a16:creationId xmlns:a16="http://schemas.microsoft.com/office/drawing/2014/main" id="{E89C30BB-9305-7348-1272-8A7ED1EC7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85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22	</a:t>
                </a:r>
                <a:r>
                  <a:rPr lang="en-US" sz="1200" b="1">
                    <a:latin typeface="Courier New" panose="02070309020205020404" pitchFamily="49" charset="0"/>
                  </a:rPr>
                  <a:t>};</a:t>
                </a:r>
              </a:p>
              <a:p>
                <a:pPr eaLnBrk="1" hangingPunct="1"/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7" name="Group 70">
              <a:extLst>
                <a:ext uri="{FF2B5EF4-FFF2-40B4-BE49-F238E27FC236}">
                  <a16:creationId xmlns:a16="http://schemas.microsoft.com/office/drawing/2014/main" id="{8C9567BE-F169-E974-9F35-0731AC720F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8228"/>
              <a:ext cx="3072" cy="374"/>
              <a:chOff x="0" y="8228"/>
              <a:chExt cx="3072" cy="374"/>
            </a:xfrm>
            <a:grpFill/>
          </p:grpSpPr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2BD1E2D1-DE06-E6A3-3EFC-151181812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22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fr-FR" sz="1200"/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86CD13B0-3EB6-C7E0-57C2-6E4387F81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22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23	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943A32B0-F516-8976-F848-35D5AB5AFA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8602"/>
              <a:ext cx="3072" cy="374"/>
              <a:chOff x="0" y="8602"/>
              <a:chExt cx="3072" cy="374"/>
            </a:xfrm>
            <a:grpFill/>
          </p:grpSpPr>
          <p:sp>
            <p:nvSpPr>
              <p:cNvPr id="29" name="Rectangle 74">
                <a:extLst>
                  <a:ext uri="{FF2B5EF4-FFF2-40B4-BE49-F238E27FC236}">
                    <a16:creationId xmlns:a16="http://schemas.microsoft.com/office/drawing/2014/main" id="{0CB0270E-A932-1C66-1E6B-39B3BB3F21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60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fr-FR" sz="1200"/>
              </a:p>
            </p:txBody>
          </p:sp>
          <p:sp>
            <p:nvSpPr>
              <p:cNvPr id="30" name="Rectangle 75">
                <a:extLst>
                  <a:ext uri="{FF2B5EF4-FFF2-40B4-BE49-F238E27FC236}">
                    <a16:creationId xmlns:a16="http://schemas.microsoft.com/office/drawing/2014/main" id="{BBBF0C6A-1918-E8EE-7E8E-4664AA256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60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24	</a:t>
                </a:r>
                <a:r>
                  <a:rPr lang="en-US" sz="12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#endif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BB4F47-49A3-9011-7F5A-CC3B450DF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68315F-F702-80D1-5AF7-E54132FBF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121</a:t>
            </a:fld>
            <a:endParaRPr lang="en-US"/>
          </a:p>
        </p:txBody>
      </p:sp>
      <p:grpSp>
        <p:nvGrpSpPr>
          <p:cNvPr id="77" name="Group 85">
            <a:extLst>
              <a:ext uri="{FF2B5EF4-FFF2-40B4-BE49-F238E27FC236}">
                <a16:creationId xmlns:a16="http://schemas.microsoft.com/office/drawing/2014/main" id="{7CC4FEF8-A60D-1E88-FA6D-60B1C5E5E16F}"/>
              </a:ext>
            </a:extLst>
          </p:cNvPr>
          <p:cNvGrpSpPr>
            <a:grpSpLocks/>
          </p:cNvGrpSpPr>
          <p:nvPr/>
        </p:nvGrpSpPr>
        <p:grpSpPr bwMode="auto">
          <a:xfrm>
            <a:off x="2538845" y="3889376"/>
            <a:ext cx="6210300" cy="1838325"/>
            <a:chOff x="1344" y="2442"/>
            <a:chExt cx="3912" cy="1158"/>
          </a:xfrm>
        </p:grpSpPr>
        <p:sp>
          <p:nvSpPr>
            <p:cNvPr id="78" name="Text Box 78">
              <a:extLst>
                <a:ext uri="{FF2B5EF4-FFF2-40B4-BE49-F238E27FC236}">
                  <a16:creationId xmlns:a16="http://schemas.microsoft.com/office/drawing/2014/main" id="{E61F42BD-9411-4B58-2B2E-66D75F20C2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2" y="2614"/>
              <a:ext cx="2064" cy="3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static</a:t>
              </a:r>
              <a:r>
                <a:rPr lang="en-US" sz="1600" b="1" dirty="0">
                  <a:solidFill>
                    <a:srgbClr val="D20000"/>
                  </a:solidFill>
                </a:rPr>
                <a:t> </a:t>
              </a:r>
              <a:r>
                <a:rPr lang="en-US" sz="1600" b="1" dirty="0">
                  <a:solidFill>
                    <a:srgbClr val="0070C0"/>
                  </a:solidFill>
                </a:rPr>
                <a:t>member function </a:t>
              </a:r>
              <a:r>
                <a:rPr lang="en-US" sz="1600" b="1" dirty="0"/>
                <a:t>and </a:t>
              </a:r>
              <a:r>
                <a:rPr lang="en-US" sz="1600" b="1" dirty="0">
                  <a:solidFill>
                    <a:srgbClr val="0070C0"/>
                  </a:solidFill>
                </a:rPr>
                <a:t>variable</a:t>
              </a:r>
              <a:r>
                <a:rPr lang="en-US" sz="1600" b="1" dirty="0"/>
                <a:t> declared.</a:t>
              </a:r>
            </a:p>
          </p:txBody>
        </p:sp>
        <p:sp>
          <p:nvSpPr>
            <p:cNvPr id="79" name="Line 81">
              <a:extLst>
                <a:ext uri="{FF2B5EF4-FFF2-40B4-BE49-F238E27FC236}">
                  <a16:creationId xmlns:a16="http://schemas.microsoft.com/office/drawing/2014/main" id="{CB64022C-BA69-AAEC-A26C-F3C486FD7C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28" y="2442"/>
              <a:ext cx="1464" cy="2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0" name="Line 84">
              <a:extLst>
                <a:ext uri="{FF2B5EF4-FFF2-40B4-BE49-F238E27FC236}">
                  <a16:creationId xmlns:a16="http://schemas.microsoft.com/office/drawing/2014/main" id="{222CF611-670A-F7FF-8C60-05ABBB153B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4" y="2966"/>
              <a:ext cx="1920" cy="6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867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30BCD3-EF6A-2A67-8B7C-FB47A670B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F3F18E-2CA1-7FCD-D7F4-06F05456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122</a:t>
            </a:fld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EB3E13B-2D51-D7D1-B968-EEC705FE9AB5}"/>
              </a:ext>
            </a:extLst>
          </p:cNvPr>
          <p:cNvGrpSpPr/>
          <p:nvPr/>
        </p:nvGrpSpPr>
        <p:grpSpPr>
          <a:xfrm>
            <a:off x="0" y="-1"/>
            <a:ext cx="6781800" cy="6858001"/>
            <a:chOff x="0" y="-1588"/>
            <a:chExt cx="6781800" cy="6858001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E3754479-4246-A895-7E51-486CB2914C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-1588"/>
              <a:ext cx="6781800" cy="215901"/>
              <a:chOff x="0" y="-2"/>
              <a:chExt cx="3072" cy="376"/>
            </a:xfrm>
            <a:solidFill>
              <a:schemeClr val="bg1"/>
            </a:solidFill>
          </p:grpSpPr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id="{751F6CE4-5856-52B8-60EB-3B610D261D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-2"/>
                <a:ext cx="3072" cy="3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6" name="Rectangle 6">
                <a:extLst>
                  <a:ext uri="{FF2B5EF4-FFF2-40B4-BE49-F238E27FC236}">
                    <a16:creationId xmlns:a16="http://schemas.microsoft.com/office/drawing/2014/main" id="{021F4859-C50E-980A-09D0-3AF441D62A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 dirty="0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25	</a:t>
                </a:r>
                <a:r>
                  <a:rPr lang="en-US" altLang="en-PK" sz="1100" b="1" dirty="0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Fig. 7.9: employ1.cpp</a:t>
                </a:r>
                <a:endParaRPr lang="en-US" altLang="en-PK" sz="1100" b="1" dirty="0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 dirty="0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E8686A9E-1266-A2D4-A700-B77502465D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12725"/>
              <a:ext cx="6781800" cy="215900"/>
              <a:chOff x="0" y="372"/>
              <a:chExt cx="3072" cy="376"/>
            </a:xfrm>
            <a:solidFill>
              <a:schemeClr val="bg1"/>
            </a:solidFill>
          </p:grpSpPr>
          <p:sp>
            <p:nvSpPr>
              <p:cNvPr id="8" name="Rectangle 8">
                <a:extLst>
                  <a:ext uri="{FF2B5EF4-FFF2-40B4-BE49-F238E27FC236}">
                    <a16:creationId xmlns:a16="http://schemas.microsoft.com/office/drawing/2014/main" id="{20F9BA93-A9DC-511E-A2D3-2FC8E0B02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2"/>
                <a:ext cx="3072" cy="3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9" name="Rectangle 9">
                <a:extLst>
                  <a:ext uri="{FF2B5EF4-FFF2-40B4-BE49-F238E27FC236}">
                    <a16:creationId xmlns:a16="http://schemas.microsoft.com/office/drawing/2014/main" id="{DEDA3517-BB02-0D12-4D02-A0D4629AB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26	</a:t>
                </a:r>
                <a:r>
                  <a:rPr lang="en-US" altLang="en-PK" sz="11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Member function definitions for class Employee</a:t>
                </a: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5B7FEEDD-514C-442B-7D95-09830159FF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27038"/>
              <a:ext cx="6781800" cy="215900"/>
              <a:chOff x="0" y="746"/>
              <a:chExt cx="3072" cy="376"/>
            </a:xfrm>
            <a:solidFill>
              <a:schemeClr val="bg1"/>
            </a:solidFill>
          </p:grpSpPr>
          <p:sp>
            <p:nvSpPr>
              <p:cNvPr id="11" name="Rectangle 11">
                <a:extLst>
                  <a:ext uri="{FF2B5EF4-FFF2-40B4-BE49-F238E27FC236}">
                    <a16:creationId xmlns:a16="http://schemas.microsoft.com/office/drawing/2014/main" id="{E0712E12-2E2B-4EB5-55D8-6EB4E58E0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6"/>
                <a:ext cx="3072" cy="3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12" name="Rectangle 12">
                <a:extLst>
                  <a:ext uri="{FF2B5EF4-FFF2-40B4-BE49-F238E27FC236}">
                    <a16:creationId xmlns:a16="http://schemas.microsoft.com/office/drawing/2014/main" id="{21AEEDF5-171A-D92E-A51D-07803118A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27	</a:t>
                </a:r>
                <a:r>
                  <a:rPr lang="en-US" altLang="en-PK" sz="11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#include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&lt;iostream&gt;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FB02FA3B-10BC-DF9B-FE92-4E83E0393F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41350"/>
              <a:ext cx="6781800" cy="215900"/>
              <a:chOff x="0" y="1120"/>
              <a:chExt cx="3072" cy="376"/>
            </a:xfrm>
            <a:solidFill>
              <a:schemeClr val="bg1"/>
            </a:solidFill>
          </p:grpSpPr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FDE27B30-9C91-D1CC-629E-B33A462B5C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0"/>
                <a:ext cx="3072" cy="3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15" name="Rectangle 15">
                <a:extLst>
                  <a:ext uri="{FF2B5EF4-FFF2-40B4-BE49-F238E27FC236}">
                    <a16:creationId xmlns:a16="http://schemas.microsoft.com/office/drawing/2014/main" id="{2864F976-9819-7C98-94DE-346646CE5B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28	</a:t>
                </a: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B63EC015-EB82-EE6B-FB63-9DEDE421BD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855663"/>
              <a:ext cx="6781800" cy="215900"/>
              <a:chOff x="0" y="1494"/>
              <a:chExt cx="3072" cy="376"/>
            </a:xfrm>
            <a:solidFill>
              <a:schemeClr val="bg1"/>
            </a:solidFill>
          </p:grpSpPr>
          <p:sp>
            <p:nvSpPr>
              <p:cNvPr id="17" name="Rectangle 17">
                <a:extLst>
                  <a:ext uri="{FF2B5EF4-FFF2-40B4-BE49-F238E27FC236}">
                    <a16:creationId xmlns:a16="http://schemas.microsoft.com/office/drawing/2014/main" id="{538B22DF-33E8-0123-94BC-73852376B6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494"/>
                <a:ext cx="3072" cy="3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18" name="Rectangle 18">
                <a:extLst>
                  <a:ext uri="{FF2B5EF4-FFF2-40B4-BE49-F238E27FC236}">
                    <a16:creationId xmlns:a16="http://schemas.microsoft.com/office/drawing/2014/main" id="{93AD1DDB-927D-C2D7-7D29-5061DD98FB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49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 dirty="0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29	</a:t>
                </a:r>
                <a:r>
                  <a:rPr lang="en-US" altLang="en-PK" sz="1100" b="1" dirty="0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using</a:t>
                </a:r>
                <a:r>
                  <a:rPr lang="en-US" altLang="en-PK" sz="11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 std::</a:t>
                </a:r>
                <a:r>
                  <a:rPr lang="en-US" altLang="en-PK" sz="1100" b="1" dirty="0" err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cout</a:t>
                </a:r>
                <a:r>
                  <a:rPr lang="en-US" altLang="en-PK" sz="11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 dirty="0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C7B993F7-F99A-F078-AD99-35013E1E7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069975"/>
              <a:ext cx="6781800" cy="215900"/>
              <a:chOff x="0" y="1868"/>
              <a:chExt cx="3072" cy="376"/>
            </a:xfrm>
            <a:solidFill>
              <a:schemeClr val="bg1"/>
            </a:solidFill>
          </p:grpSpPr>
          <p:sp>
            <p:nvSpPr>
              <p:cNvPr id="20" name="Rectangle 20">
                <a:extLst>
                  <a:ext uri="{FF2B5EF4-FFF2-40B4-BE49-F238E27FC236}">
                    <a16:creationId xmlns:a16="http://schemas.microsoft.com/office/drawing/2014/main" id="{C3AC7934-D8D7-8F7A-FFB8-7F240D078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868"/>
                <a:ext cx="3072" cy="3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FA8577BA-A5FD-7F1B-7FBE-701EE257F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87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30	</a:t>
                </a:r>
                <a:r>
                  <a:rPr lang="en-US" altLang="en-PK" sz="11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using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std::endl;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E5071226-21BF-AAEB-11A3-F08CAC56D8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284288"/>
              <a:ext cx="6781800" cy="215900"/>
              <a:chOff x="0" y="2242"/>
              <a:chExt cx="3072" cy="376"/>
            </a:xfrm>
            <a:solidFill>
              <a:schemeClr val="bg1"/>
            </a:solidFill>
          </p:grpSpPr>
          <p:sp>
            <p:nvSpPr>
              <p:cNvPr id="23" name="Rectangle 23">
                <a:extLst>
                  <a:ext uri="{FF2B5EF4-FFF2-40B4-BE49-F238E27FC236}">
                    <a16:creationId xmlns:a16="http://schemas.microsoft.com/office/drawing/2014/main" id="{5042633C-8F89-4970-2A3E-F43EB47B0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242"/>
                <a:ext cx="3072" cy="3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24" name="Rectangle 24">
                <a:extLst>
                  <a:ext uri="{FF2B5EF4-FFF2-40B4-BE49-F238E27FC236}">
                    <a16:creationId xmlns:a16="http://schemas.microsoft.com/office/drawing/2014/main" id="{0CC1ABB2-4EAA-CED1-DE19-FD50BAFD2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24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31	</a:t>
                </a: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5" name="Group 25">
              <a:extLst>
                <a:ext uri="{FF2B5EF4-FFF2-40B4-BE49-F238E27FC236}">
                  <a16:creationId xmlns:a16="http://schemas.microsoft.com/office/drawing/2014/main" id="{4EF4FEF6-DF1B-74E0-E413-D791152616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498600"/>
              <a:ext cx="6781800" cy="215900"/>
              <a:chOff x="0" y="2616"/>
              <a:chExt cx="3072" cy="376"/>
            </a:xfrm>
            <a:solidFill>
              <a:schemeClr val="bg1"/>
            </a:solidFill>
          </p:grpSpPr>
          <p:sp>
            <p:nvSpPr>
              <p:cNvPr id="26" name="Rectangle 26">
                <a:extLst>
                  <a:ext uri="{FF2B5EF4-FFF2-40B4-BE49-F238E27FC236}">
                    <a16:creationId xmlns:a16="http://schemas.microsoft.com/office/drawing/2014/main" id="{6D6EAC86-944B-CAF3-5412-D914E66246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16"/>
                <a:ext cx="3072" cy="3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27" name="Rectangle 27">
                <a:extLst>
                  <a:ext uri="{FF2B5EF4-FFF2-40B4-BE49-F238E27FC236}">
                    <a16:creationId xmlns:a16="http://schemas.microsoft.com/office/drawing/2014/main" id="{5C33F239-359B-0510-427C-4F47EC82C2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1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32	</a:t>
                </a:r>
                <a:r>
                  <a:rPr lang="en-US" altLang="en-PK" sz="11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#include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&lt;cstring&gt;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8" name="Group 28">
              <a:extLst>
                <a:ext uri="{FF2B5EF4-FFF2-40B4-BE49-F238E27FC236}">
                  <a16:creationId xmlns:a16="http://schemas.microsoft.com/office/drawing/2014/main" id="{BE236489-7E56-514E-950E-54CF2154A4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712913"/>
              <a:ext cx="6781800" cy="215900"/>
              <a:chOff x="0" y="2990"/>
              <a:chExt cx="3072" cy="376"/>
            </a:xfrm>
            <a:solidFill>
              <a:schemeClr val="bg1"/>
            </a:solidFill>
          </p:grpSpPr>
          <p:sp>
            <p:nvSpPr>
              <p:cNvPr id="29" name="Rectangle 29">
                <a:extLst>
                  <a:ext uri="{FF2B5EF4-FFF2-40B4-BE49-F238E27FC236}">
                    <a16:creationId xmlns:a16="http://schemas.microsoft.com/office/drawing/2014/main" id="{08089C0E-9C24-C91D-841A-1A367E0DE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990"/>
                <a:ext cx="3072" cy="3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30" name="Rectangle 30">
                <a:extLst>
                  <a:ext uri="{FF2B5EF4-FFF2-40B4-BE49-F238E27FC236}">
                    <a16:creationId xmlns:a16="http://schemas.microsoft.com/office/drawing/2014/main" id="{C38AFECC-D2E8-30B5-01DB-F9FB9CB76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99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33	</a:t>
                </a:r>
                <a:r>
                  <a:rPr lang="en-US" altLang="en-PK" sz="11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#include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&lt;cassert&gt;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31" name="Group 31">
              <a:extLst>
                <a:ext uri="{FF2B5EF4-FFF2-40B4-BE49-F238E27FC236}">
                  <a16:creationId xmlns:a16="http://schemas.microsoft.com/office/drawing/2014/main" id="{311BFF56-E065-2D13-666D-4826FF97D3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927225"/>
              <a:ext cx="6781800" cy="215900"/>
              <a:chOff x="0" y="3364"/>
              <a:chExt cx="3072" cy="376"/>
            </a:xfrm>
            <a:solidFill>
              <a:schemeClr val="bg1"/>
            </a:solidFill>
          </p:grpSpPr>
          <p:sp>
            <p:nvSpPr>
              <p:cNvPr id="32" name="Rectangle 32">
                <a:extLst>
                  <a:ext uri="{FF2B5EF4-FFF2-40B4-BE49-F238E27FC236}">
                    <a16:creationId xmlns:a16="http://schemas.microsoft.com/office/drawing/2014/main" id="{22C19BD5-750A-46D5-6456-F70DACA55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364"/>
                <a:ext cx="3072" cy="3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33" name="Rectangle 33">
                <a:extLst>
                  <a:ext uri="{FF2B5EF4-FFF2-40B4-BE49-F238E27FC236}">
                    <a16:creationId xmlns:a16="http://schemas.microsoft.com/office/drawing/2014/main" id="{A1EE4CFF-DC44-7810-A21F-C356DA551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36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34	</a:t>
                </a:r>
                <a:r>
                  <a:rPr lang="en-US" altLang="en-PK" sz="11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#include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"employ1.h"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34" name="Group 34">
              <a:extLst>
                <a:ext uri="{FF2B5EF4-FFF2-40B4-BE49-F238E27FC236}">
                  <a16:creationId xmlns:a16="http://schemas.microsoft.com/office/drawing/2014/main" id="{9892C043-000D-B654-BD79-ECF6FC58B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141538"/>
              <a:ext cx="6781800" cy="215900"/>
              <a:chOff x="0" y="3738"/>
              <a:chExt cx="3072" cy="376"/>
            </a:xfrm>
            <a:solidFill>
              <a:schemeClr val="bg1"/>
            </a:solidFill>
          </p:grpSpPr>
          <p:sp>
            <p:nvSpPr>
              <p:cNvPr id="35" name="Rectangle 35">
                <a:extLst>
                  <a:ext uri="{FF2B5EF4-FFF2-40B4-BE49-F238E27FC236}">
                    <a16:creationId xmlns:a16="http://schemas.microsoft.com/office/drawing/2014/main" id="{71ED7BB2-99B2-CB30-1B34-6E459B7217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38"/>
                <a:ext cx="3072" cy="3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36" name="Rectangle 36">
                <a:extLst>
                  <a:ext uri="{FF2B5EF4-FFF2-40B4-BE49-F238E27FC236}">
                    <a16:creationId xmlns:a16="http://schemas.microsoft.com/office/drawing/2014/main" id="{0BFC8622-1091-4042-E87D-50D44240B3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35	</a:t>
                </a: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37" name="Group 37">
              <a:extLst>
                <a:ext uri="{FF2B5EF4-FFF2-40B4-BE49-F238E27FC236}">
                  <a16:creationId xmlns:a16="http://schemas.microsoft.com/office/drawing/2014/main" id="{6ACDDD88-D22D-83BF-4DB8-B46DA1F272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355850"/>
              <a:ext cx="6781800" cy="215900"/>
              <a:chOff x="0" y="4112"/>
              <a:chExt cx="3072" cy="376"/>
            </a:xfrm>
            <a:solidFill>
              <a:schemeClr val="bg1"/>
            </a:solidFill>
          </p:grpSpPr>
          <p:sp>
            <p:nvSpPr>
              <p:cNvPr id="38" name="Rectangle 38">
                <a:extLst>
                  <a:ext uri="{FF2B5EF4-FFF2-40B4-BE49-F238E27FC236}">
                    <a16:creationId xmlns:a16="http://schemas.microsoft.com/office/drawing/2014/main" id="{4ECA1FF5-A933-313C-2452-704797FCB2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112"/>
                <a:ext cx="3072" cy="3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39" name="Rectangle 39">
                <a:extLst>
                  <a:ext uri="{FF2B5EF4-FFF2-40B4-BE49-F238E27FC236}">
                    <a16:creationId xmlns:a16="http://schemas.microsoft.com/office/drawing/2014/main" id="{740DE1CD-466E-75AE-FD03-F37CA9F0C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11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36	</a:t>
                </a:r>
                <a:r>
                  <a:rPr lang="en-US" altLang="en-PK" sz="11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Initialize the static data member</a:t>
                </a: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0" name="Group 40">
              <a:extLst>
                <a:ext uri="{FF2B5EF4-FFF2-40B4-BE49-F238E27FC236}">
                  <a16:creationId xmlns:a16="http://schemas.microsoft.com/office/drawing/2014/main" id="{D3B2D0DA-E737-4B0D-1547-4106F76E6A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570163"/>
              <a:ext cx="6781800" cy="215900"/>
              <a:chOff x="0" y="4486"/>
              <a:chExt cx="3072" cy="376"/>
            </a:xfrm>
            <a:solidFill>
              <a:schemeClr val="bg1"/>
            </a:solidFill>
          </p:grpSpPr>
          <p:sp>
            <p:nvSpPr>
              <p:cNvPr id="41" name="Rectangle 41">
                <a:extLst>
                  <a:ext uri="{FF2B5EF4-FFF2-40B4-BE49-F238E27FC236}">
                    <a16:creationId xmlns:a16="http://schemas.microsoft.com/office/drawing/2014/main" id="{18B4389F-CBA8-3D83-4A39-61B25893A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486"/>
                <a:ext cx="3072" cy="3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42" name="Rectangle 42">
                <a:extLst>
                  <a:ext uri="{FF2B5EF4-FFF2-40B4-BE49-F238E27FC236}">
                    <a16:creationId xmlns:a16="http://schemas.microsoft.com/office/drawing/2014/main" id="{E9C70725-403A-156C-7046-937AD10C22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48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37	</a:t>
                </a:r>
                <a:r>
                  <a:rPr lang="en-US" altLang="en-PK" sz="11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int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Employee::count = 0;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3" name="Group 43">
              <a:extLst>
                <a:ext uri="{FF2B5EF4-FFF2-40B4-BE49-F238E27FC236}">
                  <a16:creationId xmlns:a16="http://schemas.microsoft.com/office/drawing/2014/main" id="{815C4D65-D64E-7F73-80A5-9F8587C7EA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784475"/>
              <a:ext cx="6781800" cy="215900"/>
              <a:chOff x="0" y="4860"/>
              <a:chExt cx="3072" cy="376"/>
            </a:xfrm>
            <a:solidFill>
              <a:schemeClr val="bg1"/>
            </a:solidFill>
          </p:grpSpPr>
          <p:sp>
            <p:nvSpPr>
              <p:cNvPr id="44" name="Rectangle 44">
                <a:extLst>
                  <a:ext uri="{FF2B5EF4-FFF2-40B4-BE49-F238E27FC236}">
                    <a16:creationId xmlns:a16="http://schemas.microsoft.com/office/drawing/2014/main" id="{401DAFF4-0BF6-CD9C-5466-08A3972E8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860"/>
                <a:ext cx="3072" cy="3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45" name="Rectangle 45">
                <a:extLst>
                  <a:ext uri="{FF2B5EF4-FFF2-40B4-BE49-F238E27FC236}">
                    <a16:creationId xmlns:a16="http://schemas.microsoft.com/office/drawing/2014/main" id="{2A832D3E-D44B-3F40-CE46-AE51FBE08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86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38	</a:t>
                </a: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6" name="Group 46">
              <a:extLst>
                <a:ext uri="{FF2B5EF4-FFF2-40B4-BE49-F238E27FC236}">
                  <a16:creationId xmlns:a16="http://schemas.microsoft.com/office/drawing/2014/main" id="{2A5CBA4D-DEB2-CA20-A242-C223615C9D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998788"/>
              <a:ext cx="6781800" cy="215900"/>
              <a:chOff x="0" y="5234"/>
              <a:chExt cx="3072" cy="376"/>
            </a:xfrm>
            <a:solidFill>
              <a:schemeClr val="bg1"/>
            </a:solidFill>
          </p:grpSpPr>
          <p:sp>
            <p:nvSpPr>
              <p:cNvPr id="47" name="Rectangle 47">
                <a:extLst>
                  <a:ext uri="{FF2B5EF4-FFF2-40B4-BE49-F238E27FC236}">
                    <a16:creationId xmlns:a16="http://schemas.microsoft.com/office/drawing/2014/main" id="{E1A15975-2AA5-B227-BA78-99EE1CAF7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234"/>
                <a:ext cx="3072" cy="3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48" name="Rectangle 48">
                <a:extLst>
                  <a:ext uri="{FF2B5EF4-FFF2-40B4-BE49-F238E27FC236}">
                    <a16:creationId xmlns:a16="http://schemas.microsoft.com/office/drawing/2014/main" id="{24D7AC92-04AD-1A85-EF96-517572FA1F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23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39	</a:t>
                </a:r>
                <a:r>
                  <a:rPr lang="en-US" altLang="en-PK" sz="11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Define the static member function that</a:t>
                </a: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9" name="Group 49">
              <a:extLst>
                <a:ext uri="{FF2B5EF4-FFF2-40B4-BE49-F238E27FC236}">
                  <a16:creationId xmlns:a16="http://schemas.microsoft.com/office/drawing/2014/main" id="{2FC2189E-549F-B56F-C805-4E1ACAD928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213100"/>
              <a:ext cx="6781800" cy="215900"/>
              <a:chOff x="0" y="5608"/>
              <a:chExt cx="3072" cy="376"/>
            </a:xfrm>
            <a:solidFill>
              <a:schemeClr val="bg1"/>
            </a:solidFill>
          </p:grpSpPr>
          <p:sp>
            <p:nvSpPr>
              <p:cNvPr id="50" name="Rectangle 50">
                <a:extLst>
                  <a:ext uri="{FF2B5EF4-FFF2-40B4-BE49-F238E27FC236}">
                    <a16:creationId xmlns:a16="http://schemas.microsoft.com/office/drawing/2014/main" id="{5B4388B3-193D-03B5-CE82-B1C82DBF8B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608"/>
                <a:ext cx="3072" cy="3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51" name="Rectangle 51">
                <a:extLst>
                  <a:ext uri="{FF2B5EF4-FFF2-40B4-BE49-F238E27FC236}">
                    <a16:creationId xmlns:a16="http://schemas.microsoft.com/office/drawing/2014/main" id="{9837E45A-ECB0-8F6B-0A80-A04EA9A50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61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40	</a:t>
                </a:r>
                <a:r>
                  <a:rPr lang="en-US" altLang="en-PK" sz="11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returns the number of employee objects instantiated.</a:t>
                </a: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52" name="Group 52">
              <a:extLst>
                <a:ext uri="{FF2B5EF4-FFF2-40B4-BE49-F238E27FC236}">
                  <a16:creationId xmlns:a16="http://schemas.microsoft.com/office/drawing/2014/main" id="{BE58EE22-97A1-9F64-F3CE-DC7385827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427413"/>
              <a:ext cx="6781800" cy="215900"/>
              <a:chOff x="0" y="5982"/>
              <a:chExt cx="3072" cy="376"/>
            </a:xfrm>
            <a:solidFill>
              <a:schemeClr val="bg1"/>
            </a:solidFill>
          </p:grpSpPr>
          <p:sp>
            <p:nvSpPr>
              <p:cNvPr id="53" name="Rectangle 53">
                <a:extLst>
                  <a:ext uri="{FF2B5EF4-FFF2-40B4-BE49-F238E27FC236}">
                    <a16:creationId xmlns:a16="http://schemas.microsoft.com/office/drawing/2014/main" id="{3A48B9A6-896F-E32B-CA1A-F7780F6B87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982"/>
                <a:ext cx="3072" cy="3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54" name="Rectangle 54">
                <a:extLst>
                  <a:ext uri="{FF2B5EF4-FFF2-40B4-BE49-F238E27FC236}">
                    <a16:creationId xmlns:a16="http://schemas.microsoft.com/office/drawing/2014/main" id="{80ED5703-0AB9-6CE7-C6E6-AB8583389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98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41	</a:t>
                </a:r>
                <a:r>
                  <a:rPr lang="en-US" altLang="en-PK" sz="11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int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Employee::getCount() { </a:t>
                </a:r>
                <a:r>
                  <a:rPr lang="en-US" altLang="en-PK" sz="11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return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count; }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55" name="Group 55">
              <a:extLst>
                <a:ext uri="{FF2B5EF4-FFF2-40B4-BE49-F238E27FC236}">
                  <a16:creationId xmlns:a16="http://schemas.microsoft.com/office/drawing/2014/main" id="{84EDE3E7-1CF4-250A-ACBC-B41A0571CD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641725"/>
              <a:ext cx="6781800" cy="215900"/>
              <a:chOff x="0" y="6356"/>
              <a:chExt cx="3072" cy="376"/>
            </a:xfrm>
            <a:solidFill>
              <a:schemeClr val="bg1"/>
            </a:solidFill>
          </p:grpSpPr>
          <p:sp>
            <p:nvSpPr>
              <p:cNvPr id="56" name="Rectangle 56">
                <a:extLst>
                  <a:ext uri="{FF2B5EF4-FFF2-40B4-BE49-F238E27FC236}">
                    <a16:creationId xmlns:a16="http://schemas.microsoft.com/office/drawing/2014/main" id="{9A16AA32-D442-A641-857F-60F31F3C6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356"/>
                <a:ext cx="3072" cy="3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57" name="Rectangle 57">
                <a:extLst>
                  <a:ext uri="{FF2B5EF4-FFF2-40B4-BE49-F238E27FC236}">
                    <a16:creationId xmlns:a16="http://schemas.microsoft.com/office/drawing/2014/main" id="{55E1818A-F94E-F583-27DC-1360FAC01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35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42	</a:t>
                </a: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58" name="Group 58">
              <a:extLst>
                <a:ext uri="{FF2B5EF4-FFF2-40B4-BE49-F238E27FC236}">
                  <a16:creationId xmlns:a16="http://schemas.microsoft.com/office/drawing/2014/main" id="{C2F3C5E4-85CA-B1E7-4D4D-AC6E9E7C11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856038"/>
              <a:ext cx="6781800" cy="215900"/>
              <a:chOff x="0" y="6730"/>
              <a:chExt cx="3072" cy="376"/>
            </a:xfrm>
            <a:solidFill>
              <a:schemeClr val="bg1"/>
            </a:solidFill>
          </p:grpSpPr>
          <p:sp>
            <p:nvSpPr>
              <p:cNvPr id="59" name="Rectangle 59">
                <a:extLst>
                  <a:ext uri="{FF2B5EF4-FFF2-40B4-BE49-F238E27FC236}">
                    <a16:creationId xmlns:a16="http://schemas.microsoft.com/office/drawing/2014/main" id="{860A3B54-FD85-47F9-1567-58407C3F2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730"/>
                <a:ext cx="3072" cy="3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60" name="Rectangle 60">
                <a:extLst>
                  <a:ext uri="{FF2B5EF4-FFF2-40B4-BE49-F238E27FC236}">
                    <a16:creationId xmlns:a16="http://schemas.microsoft.com/office/drawing/2014/main" id="{B6B35901-DC72-D78F-F09C-20FE5F0C8B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73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43	</a:t>
                </a:r>
                <a:r>
                  <a:rPr lang="en-US" altLang="en-PK" sz="11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Constructor dynamically allocates space for the</a:t>
                </a: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61" name="Group 61">
              <a:extLst>
                <a:ext uri="{FF2B5EF4-FFF2-40B4-BE49-F238E27FC236}">
                  <a16:creationId xmlns:a16="http://schemas.microsoft.com/office/drawing/2014/main" id="{31B13685-A316-723A-DA98-28738D0B46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070350"/>
              <a:ext cx="6781800" cy="215900"/>
              <a:chOff x="0" y="7104"/>
              <a:chExt cx="3072" cy="376"/>
            </a:xfrm>
            <a:solidFill>
              <a:schemeClr val="bg1"/>
            </a:solidFill>
          </p:grpSpPr>
          <p:sp>
            <p:nvSpPr>
              <p:cNvPr id="62" name="Rectangle 62">
                <a:extLst>
                  <a:ext uri="{FF2B5EF4-FFF2-40B4-BE49-F238E27FC236}">
                    <a16:creationId xmlns:a16="http://schemas.microsoft.com/office/drawing/2014/main" id="{7C205DF1-32E8-F9C7-E5D7-52390184E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104"/>
                <a:ext cx="3072" cy="3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63" name="Rectangle 63">
                <a:extLst>
                  <a:ext uri="{FF2B5EF4-FFF2-40B4-BE49-F238E27FC236}">
                    <a16:creationId xmlns:a16="http://schemas.microsoft.com/office/drawing/2014/main" id="{26F64A79-B01E-8D27-25A9-79244EC95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10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44	</a:t>
                </a:r>
                <a:r>
                  <a:rPr lang="en-US" altLang="en-PK" sz="11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first and last name and uses strcpy to copy</a:t>
                </a: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64" name="Group 64">
              <a:extLst>
                <a:ext uri="{FF2B5EF4-FFF2-40B4-BE49-F238E27FC236}">
                  <a16:creationId xmlns:a16="http://schemas.microsoft.com/office/drawing/2014/main" id="{9383ED72-449B-21E5-A4D9-3C8E0B810D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284663"/>
              <a:ext cx="6781800" cy="215900"/>
              <a:chOff x="0" y="7478"/>
              <a:chExt cx="3072" cy="376"/>
            </a:xfrm>
            <a:solidFill>
              <a:schemeClr val="bg1"/>
            </a:solidFill>
          </p:grpSpPr>
          <p:sp>
            <p:nvSpPr>
              <p:cNvPr id="65" name="Rectangle 65">
                <a:extLst>
                  <a:ext uri="{FF2B5EF4-FFF2-40B4-BE49-F238E27FC236}">
                    <a16:creationId xmlns:a16="http://schemas.microsoft.com/office/drawing/2014/main" id="{A231F576-28BC-02EC-93E1-8DBB229D1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78"/>
                <a:ext cx="3072" cy="3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66" name="Rectangle 66">
                <a:extLst>
                  <a:ext uri="{FF2B5EF4-FFF2-40B4-BE49-F238E27FC236}">
                    <a16:creationId xmlns:a16="http://schemas.microsoft.com/office/drawing/2014/main" id="{36650EAA-C027-1A1C-7E03-931B91CB13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45	</a:t>
                </a:r>
                <a:r>
                  <a:rPr lang="en-US" altLang="en-PK" sz="11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the first and last names into the object</a:t>
                </a: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67" name="Group 67">
              <a:extLst>
                <a:ext uri="{FF2B5EF4-FFF2-40B4-BE49-F238E27FC236}">
                  <a16:creationId xmlns:a16="http://schemas.microsoft.com/office/drawing/2014/main" id="{B4432582-1C28-EBBB-7BA9-B6A2777AA3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498975"/>
              <a:ext cx="6781800" cy="215900"/>
              <a:chOff x="0" y="7852"/>
              <a:chExt cx="3072" cy="376"/>
            </a:xfrm>
            <a:solidFill>
              <a:schemeClr val="bg1"/>
            </a:solidFill>
          </p:grpSpPr>
          <p:sp>
            <p:nvSpPr>
              <p:cNvPr id="68" name="Rectangle 68">
                <a:extLst>
                  <a:ext uri="{FF2B5EF4-FFF2-40B4-BE49-F238E27FC236}">
                    <a16:creationId xmlns:a16="http://schemas.microsoft.com/office/drawing/2014/main" id="{07BF5D90-27DB-6CE3-C477-B4AC8A6C8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852"/>
                <a:ext cx="3072" cy="3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69" name="Rectangle 69">
                <a:extLst>
                  <a:ext uri="{FF2B5EF4-FFF2-40B4-BE49-F238E27FC236}">
                    <a16:creationId xmlns:a16="http://schemas.microsoft.com/office/drawing/2014/main" id="{E33B658C-87F9-F60B-0EE3-A1F647BB3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85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46	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Employee::Employee( </a:t>
                </a:r>
                <a:r>
                  <a:rPr lang="en-US" altLang="en-PK" sz="11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const char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*first, </a:t>
                </a:r>
                <a:r>
                  <a:rPr lang="en-US" altLang="en-PK" sz="11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const char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*last )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0" name="Group 70">
              <a:extLst>
                <a:ext uri="{FF2B5EF4-FFF2-40B4-BE49-F238E27FC236}">
                  <a16:creationId xmlns:a16="http://schemas.microsoft.com/office/drawing/2014/main" id="{00696D6E-1B78-ABEE-999D-1F0A8BE864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713288"/>
              <a:ext cx="6781800" cy="215900"/>
              <a:chOff x="0" y="8226"/>
              <a:chExt cx="3072" cy="376"/>
            </a:xfrm>
            <a:solidFill>
              <a:schemeClr val="bg1"/>
            </a:solidFill>
          </p:grpSpPr>
          <p:sp>
            <p:nvSpPr>
              <p:cNvPr id="71" name="Rectangle 71">
                <a:extLst>
                  <a:ext uri="{FF2B5EF4-FFF2-40B4-BE49-F238E27FC236}">
                    <a16:creationId xmlns:a16="http://schemas.microsoft.com/office/drawing/2014/main" id="{66B2DE46-D411-2371-A522-605232A31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226"/>
                <a:ext cx="3072" cy="3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72" name="Rectangle 72">
                <a:extLst>
                  <a:ext uri="{FF2B5EF4-FFF2-40B4-BE49-F238E27FC236}">
                    <a16:creationId xmlns:a16="http://schemas.microsoft.com/office/drawing/2014/main" id="{DC1379C5-4FC7-EE9D-7D0D-924378206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22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47	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{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3" name="Group 73">
              <a:extLst>
                <a:ext uri="{FF2B5EF4-FFF2-40B4-BE49-F238E27FC236}">
                  <a16:creationId xmlns:a16="http://schemas.microsoft.com/office/drawing/2014/main" id="{53E50FEE-8B9E-9967-DB6C-0E8EEAA264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927600"/>
              <a:ext cx="6781800" cy="215900"/>
              <a:chOff x="0" y="8600"/>
              <a:chExt cx="3072" cy="376"/>
            </a:xfrm>
            <a:solidFill>
              <a:schemeClr val="bg1"/>
            </a:solidFill>
          </p:grpSpPr>
          <p:sp>
            <p:nvSpPr>
              <p:cNvPr id="74" name="Rectangle 74">
                <a:extLst>
                  <a:ext uri="{FF2B5EF4-FFF2-40B4-BE49-F238E27FC236}">
                    <a16:creationId xmlns:a16="http://schemas.microsoft.com/office/drawing/2014/main" id="{262BE544-9591-39F3-B4CA-72D6816DA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600"/>
                <a:ext cx="3072" cy="3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75" name="Rectangle 75">
                <a:extLst>
                  <a:ext uri="{FF2B5EF4-FFF2-40B4-BE49-F238E27FC236}">
                    <a16:creationId xmlns:a16="http://schemas.microsoft.com/office/drawing/2014/main" id="{66120736-C637-76F0-F455-4E0B5E5E9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60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48	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firstName = </a:t>
                </a:r>
                <a:r>
                  <a:rPr lang="en-US" altLang="en-PK" sz="11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new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</a:t>
                </a:r>
                <a:r>
                  <a:rPr lang="en-US" altLang="en-PK" sz="11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char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[ strlen( first ) + 1 ];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6" name="Group 76">
              <a:extLst>
                <a:ext uri="{FF2B5EF4-FFF2-40B4-BE49-F238E27FC236}">
                  <a16:creationId xmlns:a16="http://schemas.microsoft.com/office/drawing/2014/main" id="{DD056243-8B0B-F7EC-4487-01288A16A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141913"/>
              <a:ext cx="6781800" cy="215900"/>
              <a:chOff x="0" y="8974"/>
              <a:chExt cx="3072" cy="376"/>
            </a:xfrm>
            <a:solidFill>
              <a:schemeClr val="bg1"/>
            </a:solidFill>
          </p:grpSpPr>
          <p:sp>
            <p:nvSpPr>
              <p:cNvPr id="77" name="Rectangle 77">
                <a:extLst>
                  <a:ext uri="{FF2B5EF4-FFF2-40B4-BE49-F238E27FC236}">
                    <a16:creationId xmlns:a16="http://schemas.microsoft.com/office/drawing/2014/main" id="{C443B80A-0F9B-3D4D-2F19-4CED0AB7C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974"/>
                <a:ext cx="3072" cy="3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78" name="Rectangle 78">
                <a:extLst>
                  <a:ext uri="{FF2B5EF4-FFF2-40B4-BE49-F238E27FC236}">
                    <a16:creationId xmlns:a16="http://schemas.microsoft.com/office/drawing/2014/main" id="{59597A7E-2A73-6645-BC30-4F3F4EB349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97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 dirty="0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49	</a:t>
                </a:r>
                <a:r>
                  <a:rPr lang="en-US" altLang="en-PK" sz="1100" b="1" dirty="0">
                    <a:solidFill>
                      <a:schemeClr val="bg1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assert( </a:t>
                </a:r>
                <a:r>
                  <a:rPr lang="en-US" altLang="en-PK" sz="1100" b="1" dirty="0" err="1">
                    <a:solidFill>
                      <a:schemeClr val="bg1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firstName</a:t>
                </a:r>
                <a:r>
                  <a:rPr lang="en-US" altLang="en-PK" sz="1100" b="1" dirty="0">
                    <a:solidFill>
                      <a:schemeClr val="bg1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 != 0 );   // ensure memory allocated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 dirty="0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9" name="Group 79">
              <a:extLst>
                <a:ext uri="{FF2B5EF4-FFF2-40B4-BE49-F238E27FC236}">
                  <a16:creationId xmlns:a16="http://schemas.microsoft.com/office/drawing/2014/main" id="{08EFEA08-E6B2-9816-718B-B529A1BD3B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356225"/>
              <a:ext cx="6781800" cy="215900"/>
              <a:chOff x="0" y="9348"/>
              <a:chExt cx="3072" cy="376"/>
            </a:xfrm>
            <a:solidFill>
              <a:schemeClr val="bg1"/>
            </a:solidFill>
          </p:grpSpPr>
          <p:sp>
            <p:nvSpPr>
              <p:cNvPr id="80" name="Rectangle 80">
                <a:extLst>
                  <a:ext uri="{FF2B5EF4-FFF2-40B4-BE49-F238E27FC236}">
                    <a16:creationId xmlns:a16="http://schemas.microsoft.com/office/drawing/2014/main" id="{58D29AD1-A754-1924-7936-64070D24D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348"/>
                <a:ext cx="3072" cy="3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81" name="Rectangle 81">
                <a:extLst>
                  <a:ext uri="{FF2B5EF4-FFF2-40B4-BE49-F238E27FC236}">
                    <a16:creationId xmlns:a16="http://schemas.microsoft.com/office/drawing/2014/main" id="{84BC11B1-EDFB-6309-0BF1-C0B7D6F1EC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35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50	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strcpy( firstName, first );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82" name="Group 82">
              <a:extLst>
                <a:ext uri="{FF2B5EF4-FFF2-40B4-BE49-F238E27FC236}">
                  <a16:creationId xmlns:a16="http://schemas.microsoft.com/office/drawing/2014/main" id="{E5CCBCDA-DAD3-F6CC-5E51-83577B5C3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570538"/>
              <a:ext cx="6781800" cy="215900"/>
              <a:chOff x="0" y="9722"/>
              <a:chExt cx="3072" cy="376"/>
            </a:xfrm>
            <a:solidFill>
              <a:schemeClr val="bg1"/>
            </a:solidFill>
          </p:grpSpPr>
          <p:sp>
            <p:nvSpPr>
              <p:cNvPr id="83" name="Rectangle 83">
                <a:extLst>
                  <a:ext uri="{FF2B5EF4-FFF2-40B4-BE49-F238E27FC236}">
                    <a16:creationId xmlns:a16="http://schemas.microsoft.com/office/drawing/2014/main" id="{B699AADB-7853-0F2E-DE1F-3FA36972B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722"/>
                <a:ext cx="3072" cy="3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84" name="Rectangle 84">
                <a:extLst>
                  <a:ext uri="{FF2B5EF4-FFF2-40B4-BE49-F238E27FC236}">
                    <a16:creationId xmlns:a16="http://schemas.microsoft.com/office/drawing/2014/main" id="{5EA9C2BD-589E-07B9-CA44-BE25D9B7BF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72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51	</a:t>
                </a: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85" name="Group 85">
              <a:extLst>
                <a:ext uri="{FF2B5EF4-FFF2-40B4-BE49-F238E27FC236}">
                  <a16:creationId xmlns:a16="http://schemas.microsoft.com/office/drawing/2014/main" id="{048D3B91-0BBB-C34B-D18C-53AACC4EFB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784850"/>
              <a:ext cx="6781800" cy="215900"/>
              <a:chOff x="0" y="10096"/>
              <a:chExt cx="3072" cy="376"/>
            </a:xfrm>
            <a:solidFill>
              <a:schemeClr val="bg1"/>
            </a:solidFill>
          </p:grpSpPr>
          <p:sp>
            <p:nvSpPr>
              <p:cNvPr id="86" name="Rectangle 86">
                <a:extLst>
                  <a:ext uri="{FF2B5EF4-FFF2-40B4-BE49-F238E27FC236}">
                    <a16:creationId xmlns:a16="http://schemas.microsoft.com/office/drawing/2014/main" id="{0A162B9A-9249-2647-5AE7-3F174FE24A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096"/>
                <a:ext cx="3072" cy="3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87" name="Rectangle 87">
                <a:extLst>
                  <a:ext uri="{FF2B5EF4-FFF2-40B4-BE49-F238E27FC236}">
                    <a16:creationId xmlns:a16="http://schemas.microsoft.com/office/drawing/2014/main" id="{13F21B6C-2C14-E825-282D-A6DFAA084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09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52	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lastName = </a:t>
                </a:r>
                <a:r>
                  <a:rPr lang="en-US" altLang="en-PK" sz="11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new char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[ strlen( last ) + 1 ];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88" name="Group 88">
              <a:extLst>
                <a:ext uri="{FF2B5EF4-FFF2-40B4-BE49-F238E27FC236}">
                  <a16:creationId xmlns:a16="http://schemas.microsoft.com/office/drawing/2014/main" id="{1DC5FF9B-6D53-1E75-56F8-A8AFBD655B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999163"/>
              <a:ext cx="6781800" cy="215900"/>
              <a:chOff x="0" y="10470"/>
              <a:chExt cx="3072" cy="376"/>
            </a:xfrm>
            <a:solidFill>
              <a:schemeClr val="bg1"/>
            </a:solidFill>
          </p:grpSpPr>
          <p:sp>
            <p:nvSpPr>
              <p:cNvPr id="89" name="Rectangle 89">
                <a:extLst>
                  <a:ext uri="{FF2B5EF4-FFF2-40B4-BE49-F238E27FC236}">
                    <a16:creationId xmlns:a16="http://schemas.microsoft.com/office/drawing/2014/main" id="{9BF38645-1A28-84F7-1272-72C2F1F93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470"/>
                <a:ext cx="3072" cy="3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90" name="Rectangle 90">
                <a:extLst>
                  <a:ext uri="{FF2B5EF4-FFF2-40B4-BE49-F238E27FC236}">
                    <a16:creationId xmlns:a16="http://schemas.microsoft.com/office/drawing/2014/main" id="{4B6C1797-72C3-14E7-A588-ECBDE0D2D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47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 dirty="0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53	</a:t>
                </a:r>
                <a:r>
                  <a:rPr lang="en-US" altLang="en-PK" sz="11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</a:t>
                </a:r>
                <a:r>
                  <a:rPr lang="en-US" altLang="en-PK" sz="1100" b="1" dirty="0">
                    <a:solidFill>
                      <a:schemeClr val="bg1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assert( </a:t>
                </a:r>
                <a:r>
                  <a:rPr lang="en-US" altLang="en-PK" sz="1100" b="1" dirty="0" err="1">
                    <a:solidFill>
                      <a:schemeClr val="bg1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lastName</a:t>
                </a:r>
                <a:r>
                  <a:rPr lang="en-US" altLang="en-PK" sz="1100" b="1" dirty="0">
                    <a:solidFill>
                      <a:schemeClr val="bg1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 != 0 );    // ensure memory allocated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 dirty="0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91" name="Group 91">
              <a:extLst>
                <a:ext uri="{FF2B5EF4-FFF2-40B4-BE49-F238E27FC236}">
                  <a16:creationId xmlns:a16="http://schemas.microsoft.com/office/drawing/2014/main" id="{AACDE564-825B-3B4E-1844-95EB55BEFE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213475"/>
              <a:ext cx="6781800" cy="215900"/>
              <a:chOff x="0" y="10844"/>
              <a:chExt cx="3072" cy="376"/>
            </a:xfrm>
            <a:solidFill>
              <a:schemeClr val="bg1"/>
            </a:solidFill>
          </p:grpSpPr>
          <p:sp>
            <p:nvSpPr>
              <p:cNvPr id="92" name="Rectangle 92">
                <a:extLst>
                  <a:ext uri="{FF2B5EF4-FFF2-40B4-BE49-F238E27FC236}">
                    <a16:creationId xmlns:a16="http://schemas.microsoft.com/office/drawing/2014/main" id="{8C5E7138-D5C7-9BAB-F018-53D2558E5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844"/>
                <a:ext cx="3072" cy="3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93" name="Rectangle 93">
                <a:extLst>
                  <a:ext uri="{FF2B5EF4-FFF2-40B4-BE49-F238E27FC236}">
                    <a16:creationId xmlns:a16="http://schemas.microsoft.com/office/drawing/2014/main" id="{1080FA83-27C4-2C7B-82F2-EC856891F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84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54	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strcpy( lastName, last );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94" name="Group 94">
              <a:extLst>
                <a:ext uri="{FF2B5EF4-FFF2-40B4-BE49-F238E27FC236}">
                  <a16:creationId xmlns:a16="http://schemas.microsoft.com/office/drawing/2014/main" id="{D1D27DA1-FA00-58D8-09DA-9C4E4EB1A7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427788"/>
              <a:ext cx="6781800" cy="215900"/>
              <a:chOff x="0" y="11218"/>
              <a:chExt cx="3072" cy="376"/>
            </a:xfrm>
            <a:solidFill>
              <a:schemeClr val="bg1"/>
            </a:solidFill>
          </p:grpSpPr>
          <p:sp>
            <p:nvSpPr>
              <p:cNvPr id="95" name="Rectangle 95">
                <a:extLst>
                  <a:ext uri="{FF2B5EF4-FFF2-40B4-BE49-F238E27FC236}">
                    <a16:creationId xmlns:a16="http://schemas.microsoft.com/office/drawing/2014/main" id="{F4F6A79A-1500-6C7A-54EF-52E2A0C01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18"/>
                <a:ext cx="3072" cy="3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96" name="Rectangle 96">
                <a:extLst>
                  <a:ext uri="{FF2B5EF4-FFF2-40B4-BE49-F238E27FC236}">
                    <a16:creationId xmlns:a16="http://schemas.microsoft.com/office/drawing/2014/main" id="{C8409639-E4F6-4077-7E28-16F04AE15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2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55	</a:t>
                </a: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97" name="Group 97">
              <a:extLst>
                <a:ext uri="{FF2B5EF4-FFF2-40B4-BE49-F238E27FC236}">
                  <a16:creationId xmlns:a16="http://schemas.microsoft.com/office/drawing/2014/main" id="{6419BB3F-0D03-D711-4511-6104F20F9B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642100"/>
              <a:ext cx="6781800" cy="214313"/>
              <a:chOff x="0" y="11592"/>
              <a:chExt cx="3072" cy="376"/>
            </a:xfrm>
            <a:solidFill>
              <a:schemeClr val="bg1"/>
            </a:solidFill>
          </p:grpSpPr>
          <p:sp>
            <p:nvSpPr>
              <p:cNvPr id="98" name="Rectangle 98">
                <a:extLst>
                  <a:ext uri="{FF2B5EF4-FFF2-40B4-BE49-F238E27FC236}">
                    <a16:creationId xmlns:a16="http://schemas.microsoft.com/office/drawing/2014/main" id="{A95824B5-B3CB-7810-35F2-730133140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592"/>
                <a:ext cx="3072" cy="3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99" name="Rectangle 99">
                <a:extLst>
                  <a:ext uri="{FF2B5EF4-FFF2-40B4-BE49-F238E27FC236}">
                    <a16:creationId xmlns:a16="http://schemas.microsoft.com/office/drawing/2014/main" id="{435E046A-F6EB-9DE1-60B9-C4CDC2646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59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56	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++count;  </a:t>
                </a:r>
                <a:r>
                  <a:rPr lang="en-US" altLang="en-PK" sz="11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increment static count of employees</a:t>
                </a: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101" name="Group 218">
            <a:extLst>
              <a:ext uri="{FF2B5EF4-FFF2-40B4-BE49-F238E27FC236}">
                <a16:creationId xmlns:a16="http://schemas.microsoft.com/office/drawing/2014/main" id="{AFD8AA42-F058-2922-81C7-811899B68B04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1066800"/>
            <a:ext cx="7519988" cy="2400300"/>
            <a:chOff x="960" y="672"/>
            <a:chExt cx="4235" cy="1512"/>
          </a:xfrm>
          <a:solidFill>
            <a:schemeClr val="bg1"/>
          </a:solidFill>
        </p:grpSpPr>
        <p:sp>
          <p:nvSpPr>
            <p:cNvPr id="102" name="Text Box 102">
              <a:extLst>
                <a:ext uri="{FF2B5EF4-FFF2-40B4-BE49-F238E27FC236}">
                  <a16:creationId xmlns:a16="http://schemas.microsoft.com/office/drawing/2014/main" id="{14BA232C-B615-306B-B912-00792A7775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5" y="672"/>
              <a:ext cx="1960" cy="4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400" b="1" dirty="0">
                  <a:latin typeface="Courier New" panose="02070309020205020404" pitchFamily="49" charset="0"/>
                </a:rPr>
                <a:t>static</a:t>
              </a:r>
              <a:r>
                <a:rPr lang="en-US" sz="1400" b="1" dirty="0"/>
                <a:t> data member </a:t>
              </a:r>
              <a:r>
                <a:rPr lang="en-US" sz="1400" b="1" dirty="0">
                  <a:latin typeface="Courier New" panose="02070309020205020404" pitchFamily="49" charset="0"/>
                </a:rPr>
                <a:t>count</a:t>
              </a:r>
              <a:r>
                <a:rPr lang="en-US" sz="1400" b="1" dirty="0"/>
                <a:t> and function </a:t>
              </a:r>
              <a:r>
                <a:rPr lang="en-US" sz="1400" b="1" dirty="0" err="1">
                  <a:latin typeface="Courier New" panose="02070309020205020404" pitchFamily="49" charset="0"/>
                </a:rPr>
                <a:t>getCount</a:t>
              </a:r>
              <a:r>
                <a:rPr lang="en-US" sz="1400" b="1" dirty="0">
                  <a:latin typeface="Courier New" panose="02070309020205020404" pitchFamily="49" charset="0"/>
                </a:rPr>
                <a:t>( )</a:t>
              </a:r>
              <a:r>
                <a:rPr lang="en-US" sz="1400" b="1" dirty="0"/>
                <a:t> </a:t>
              </a:r>
              <a:r>
                <a:rPr lang="en-US" sz="1400" b="1" dirty="0">
                  <a:solidFill>
                    <a:srgbClr val="FF0000"/>
                  </a:solidFill>
                </a:rPr>
                <a:t>initialized (required).</a:t>
              </a:r>
            </a:p>
          </p:txBody>
        </p:sp>
        <p:sp>
          <p:nvSpPr>
            <p:cNvPr id="103" name="Line 216">
              <a:extLst>
                <a:ext uri="{FF2B5EF4-FFF2-40B4-BE49-F238E27FC236}">
                  <a16:creationId xmlns:a16="http://schemas.microsoft.com/office/drawing/2014/main" id="{4135426B-4D2E-CD22-DF39-577A6701D2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0" y="880"/>
              <a:ext cx="2275" cy="768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bIns="0" anchor="ctr">
              <a:spAutoFit/>
            </a:bodyPr>
            <a:lstStyle/>
            <a:p>
              <a:endParaRPr lang="en-PK"/>
            </a:p>
          </p:txBody>
        </p:sp>
        <p:sp>
          <p:nvSpPr>
            <p:cNvPr id="104" name="Line 217">
              <a:extLst>
                <a:ext uri="{FF2B5EF4-FFF2-40B4-BE49-F238E27FC236}">
                  <a16:creationId xmlns:a16="http://schemas.microsoft.com/office/drawing/2014/main" id="{A97E47D5-37B0-C9D4-D0A3-39E687848F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32" y="1062"/>
              <a:ext cx="1803" cy="1122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bIns="0" anchor="ctr">
              <a:spAutoFit/>
            </a:bodyPr>
            <a:lstStyle/>
            <a:p>
              <a:endParaRPr lang="en-PK"/>
            </a:p>
          </p:txBody>
        </p:sp>
      </p:grpSp>
      <p:grpSp>
        <p:nvGrpSpPr>
          <p:cNvPr id="105" name="Group 223">
            <a:extLst>
              <a:ext uri="{FF2B5EF4-FFF2-40B4-BE49-F238E27FC236}">
                <a16:creationId xmlns:a16="http://schemas.microsoft.com/office/drawing/2014/main" id="{412F3445-3233-17F1-F3DF-239C70A262C2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5267325"/>
            <a:ext cx="8786492" cy="1468438"/>
            <a:chOff x="816" y="3318"/>
            <a:chExt cx="5258" cy="925"/>
          </a:xfrm>
          <a:solidFill>
            <a:schemeClr val="bg1">
              <a:lumMod val="85000"/>
            </a:schemeClr>
          </a:solidFill>
        </p:grpSpPr>
        <p:sp>
          <p:nvSpPr>
            <p:cNvPr id="106" name="Text Box 214">
              <a:extLst>
                <a:ext uri="{FF2B5EF4-FFF2-40B4-BE49-F238E27FC236}">
                  <a16:creationId xmlns:a16="http://schemas.microsoft.com/office/drawing/2014/main" id="{E3F46ED0-A9A1-359C-B6F6-92B212595D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2" y="3318"/>
              <a:ext cx="2462" cy="37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static</a:t>
              </a:r>
              <a:r>
                <a:rPr lang="en-US" b="1" dirty="0">
                  <a:solidFill>
                    <a:srgbClr val="D20000"/>
                  </a:solidFill>
                </a:rPr>
                <a:t> </a:t>
              </a:r>
              <a:r>
                <a:rPr lang="en-US" dirty="0"/>
                <a:t>data</a:t>
              </a:r>
              <a:r>
                <a:rPr lang="en-US" b="1" dirty="0"/>
                <a:t> </a:t>
              </a:r>
              <a:r>
                <a:rPr lang="en-US" dirty="0"/>
                <a:t>member</a:t>
              </a:r>
              <a:r>
                <a:rPr lang="en-US" b="1" dirty="0"/>
                <a:t> </a:t>
              </a:r>
              <a:r>
                <a:rPr lang="en-US" b="1" dirty="0">
                  <a:latin typeface="Courier New" panose="02070309020205020404" pitchFamily="49" charset="0"/>
                </a:rPr>
                <a:t>count</a:t>
              </a:r>
              <a:r>
                <a:rPr lang="en-US" dirty="0"/>
                <a:t> changed when a constructor/destructor called.</a:t>
              </a:r>
              <a:endParaRPr lang="en-US" b="1" dirty="0"/>
            </a:p>
          </p:txBody>
        </p:sp>
        <p:sp>
          <p:nvSpPr>
            <p:cNvPr id="107" name="Line 222">
              <a:extLst>
                <a:ext uri="{FF2B5EF4-FFF2-40B4-BE49-F238E27FC236}">
                  <a16:creationId xmlns:a16="http://schemas.microsoft.com/office/drawing/2014/main" id="{727418EC-C700-114D-7D6B-2C9EECA0B4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6" y="3696"/>
              <a:ext cx="2750" cy="547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square" bIns="0" anchor="ctr">
              <a:spAutoFit/>
            </a:bodyPr>
            <a:lstStyle/>
            <a:p>
              <a:endParaRPr lang="en-PK"/>
            </a:p>
          </p:txBody>
        </p:sp>
      </p:grpSp>
    </p:spTree>
    <p:extLst>
      <p:ext uri="{BB962C8B-B14F-4D97-AF65-F5344CB8AC3E}">
        <p14:creationId xmlns:p14="http://schemas.microsoft.com/office/powerpoint/2010/main" val="262333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AA1C25F4-56DF-3633-4C1E-5F718C33491E}"/>
              </a:ext>
            </a:extLst>
          </p:cNvPr>
          <p:cNvGrpSpPr/>
          <p:nvPr/>
        </p:nvGrpSpPr>
        <p:grpSpPr>
          <a:xfrm>
            <a:off x="0" y="0"/>
            <a:ext cx="6781800" cy="6858000"/>
            <a:chOff x="0" y="0"/>
            <a:chExt cx="6781800" cy="6858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75EC36A7-1874-0A50-59C0-6B7D29BC4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6781800" cy="220663"/>
              <a:chOff x="0" y="0"/>
              <a:chExt cx="3072" cy="374"/>
            </a:xfrm>
            <a:solidFill>
              <a:schemeClr val="bg1"/>
            </a:solidFill>
          </p:grpSpPr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id="{BC29A6DF-693F-EDEA-3C3C-3CFF598142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"/>
                <a:ext cx="3072" cy="3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6" name="Rectangle 6">
                <a:extLst>
                  <a:ext uri="{FF2B5EF4-FFF2-40B4-BE49-F238E27FC236}">
                    <a16:creationId xmlns:a16="http://schemas.microsoft.com/office/drawing/2014/main" id="{4A23A7DB-745C-55E6-2D96-138F2FFD9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57	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cout &lt;&lt; "Employee constructor for " &lt;&lt; firstName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4C0FEEDF-A860-E282-A1CB-50682D05F5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20663"/>
              <a:ext cx="6781800" cy="220662"/>
              <a:chOff x="0" y="374"/>
              <a:chExt cx="3072" cy="374"/>
            </a:xfrm>
            <a:solidFill>
              <a:schemeClr val="bg1"/>
            </a:solidFill>
          </p:grpSpPr>
          <p:sp>
            <p:nvSpPr>
              <p:cNvPr id="8" name="Rectangle 8">
                <a:extLst>
                  <a:ext uri="{FF2B5EF4-FFF2-40B4-BE49-F238E27FC236}">
                    <a16:creationId xmlns:a16="http://schemas.microsoft.com/office/drawing/2014/main" id="{D2874FFE-F09E-1F59-CEE2-4DBA9AEE66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9"/>
                <a:ext cx="3072" cy="3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9" name="Rectangle 9">
                <a:extLst>
                  <a:ext uri="{FF2B5EF4-FFF2-40B4-BE49-F238E27FC236}">
                    <a16:creationId xmlns:a16="http://schemas.microsoft.com/office/drawing/2014/main" id="{B8B4EAAE-977B-565E-5B0F-47DA2812B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58	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     &lt;&lt; ' ' &lt;&lt; lastName &lt;&lt; " called." &lt;&lt; endl;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AEB9B6B0-EF47-95DA-E970-927D67B354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41325"/>
              <a:ext cx="6781800" cy="222250"/>
              <a:chOff x="0" y="748"/>
              <a:chExt cx="3072" cy="374"/>
            </a:xfrm>
            <a:solidFill>
              <a:schemeClr val="bg1"/>
            </a:solidFill>
          </p:grpSpPr>
          <p:sp>
            <p:nvSpPr>
              <p:cNvPr id="11" name="Rectangle 11">
                <a:extLst>
                  <a:ext uri="{FF2B5EF4-FFF2-40B4-BE49-F238E27FC236}">
                    <a16:creationId xmlns:a16="http://schemas.microsoft.com/office/drawing/2014/main" id="{F205F1BF-E025-20F7-81A5-3E31CBB724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53"/>
                <a:ext cx="3072" cy="3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12" name="Rectangle 12">
                <a:extLst>
                  <a:ext uri="{FF2B5EF4-FFF2-40B4-BE49-F238E27FC236}">
                    <a16:creationId xmlns:a16="http://schemas.microsoft.com/office/drawing/2014/main" id="{8C1F5659-75D1-2325-6E78-440B1F9D84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59	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}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5137CA7D-6320-1CF0-06FC-F3FACAF720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63575"/>
              <a:ext cx="6781800" cy="220663"/>
              <a:chOff x="0" y="1122"/>
              <a:chExt cx="3072" cy="374"/>
            </a:xfrm>
            <a:solidFill>
              <a:schemeClr val="bg1"/>
            </a:solidFill>
          </p:grpSpPr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5AA91143-EAB1-C92A-33F5-5422D0C7D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7"/>
                <a:ext cx="3072" cy="3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15" name="Rectangle 15">
                <a:extLst>
                  <a:ext uri="{FF2B5EF4-FFF2-40B4-BE49-F238E27FC236}">
                    <a16:creationId xmlns:a16="http://schemas.microsoft.com/office/drawing/2014/main" id="{C1BAC635-562F-68D2-19EE-4DD353A8E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60	</a:t>
                </a: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09BFB94B-10DA-6F76-709E-98B4754A75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884238"/>
              <a:ext cx="6781800" cy="220662"/>
              <a:chOff x="0" y="1496"/>
              <a:chExt cx="3072" cy="374"/>
            </a:xfrm>
            <a:solidFill>
              <a:schemeClr val="bg1"/>
            </a:solidFill>
          </p:grpSpPr>
          <p:sp>
            <p:nvSpPr>
              <p:cNvPr id="17" name="Rectangle 17">
                <a:extLst>
                  <a:ext uri="{FF2B5EF4-FFF2-40B4-BE49-F238E27FC236}">
                    <a16:creationId xmlns:a16="http://schemas.microsoft.com/office/drawing/2014/main" id="{21AC6E06-42E5-98BB-4D8C-B6414FEAA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501"/>
                <a:ext cx="3072" cy="3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18" name="Rectangle 18">
                <a:extLst>
                  <a:ext uri="{FF2B5EF4-FFF2-40B4-BE49-F238E27FC236}">
                    <a16:creationId xmlns:a16="http://schemas.microsoft.com/office/drawing/2014/main" id="{130C2E34-937B-0F9E-A211-EF923C785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49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61	</a:t>
                </a:r>
                <a:r>
                  <a:rPr lang="en-US" altLang="en-PK" sz="11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Destructor deallocates dynamically allocated memory</a:t>
                </a: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820F9073-D7AC-1A84-2A90-802803C731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104900"/>
              <a:ext cx="6781800" cy="222250"/>
              <a:chOff x="0" y="1870"/>
              <a:chExt cx="3072" cy="374"/>
            </a:xfrm>
            <a:solidFill>
              <a:schemeClr val="bg1"/>
            </a:solidFill>
          </p:grpSpPr>
          <p:sp>
            <p:nvSpPr>
              <p:cNvPr id="20" name="Rectangle 20">
                <a:extLst>
                  <a:ext uri="{FF2B5EF4-FFF2-40B4-BE49-F238E27FC236}">
                    <a16:creationId xmlns:a16="http://schemas.microsoft.com/office/drawing/2014/main" id="{9ED1D057-3D24-66D7-D150-C43FF49E76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875"/>
                <a:ext cx="3072" cy="3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FA23CE7B-759E-4EDB-DC19-289255AAE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87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62	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Employee::~Employee()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69E9665F-5304-7FE5-18BF-A0DFEA7736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327150"/>
              <a:ext cx="6781800" cy="220663"/>
              <a:chOff x="0" y="2244"/>
              <a:chExt cx="3072" cy="374"/>
            </a:xfrm>
            <a:solidFill>
              <a:schemeClr val="bg1"/>
            </a:solidFill>
          </p:grpSpPr>
          <p:sp>
            <p:nvSpPr>
              <p:cNvPr id="23" name="Rectangle 23">
                <a:extLst>
                  <a:ext uri="{FF2B5EF4-FFF2-40B4-BE49-F238E27FC236}">
                    <a16:creationId xmlns:a16="http://schemas.microsoft.com/office/drawing/2014/main" id="{C9208EDB-066C-A842-5640-8379B548E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249"/>
                <a:ext cx="3072" cy="3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24" name="Rectangle 24">
                <a:extLst>
                  <a:ext uri="{FF2B5EF4-FFF2-40B4-BE49-F238E27FC236}">
                    <a16:creationId xmlns:a16="http://schemas.microsoft.com/office/drawing/2014/main" id="{44C71118-97CC-9DC8-EC23-B82E45AAC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24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63	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{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5" name="Group 25">
              <a:extLst>
                <a:ext uri="{FF2B5EF4-FFF2-40B4-BE49-F238E27FC236}">
                  <a16:creationId xmlns:a16="http://schemas.microsoft.com/office/drawing/2014/main" id="{3DF8DFEF-6EB0-8165-E9A5-741ADA47CC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547813"/>
              <a:ext cx="6781800" cy="222250"/>
              <a:chOff x="0" y="2618"/>
              <a:chExt cx="3072" cy="374"/>
            </a:xfrm>
            <a:solidFill>
              <a:schemeClr val="bg1"/>
            </a:solidFill>
          </p:grpSpPr>
          <p:sp>
            <p:nvSpPr>
              <p:cNvPr id="26" name="Rectangle 26">
                <a:extLst>
                  <a:ext uri="{FF2B5EF4-FFF2-40B4-BE49-F238E27FC236}">
                    <a16:creationId xmlns:a16="http://schemas.microsoft.com/office/drawing/2014/main" id="{A39BB14E-BCA4-01CC-F254-DE15CB938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23"/>
                <a:ext cx="3072" cy="3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27" name="Rectangle 27">
                <a:extLst>
                  <a:ext uri="{FF2B5EF4-FFF2-40B4-BE49-F238E27FC236}">
                    <a16:creationId xmlns:a16="http://schemas.microsoft.com/office/drawing/2014/main" id="{127D0270-3FA3-86AA-C4E6-E4CE1CF1A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1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64	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cout &lt;&lt; "~Employee() called for " &lt;&lt; firstName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8" name="Group 28">
              <a:extLst>
                <a:ext uri="{FF2B5EF4-FFF2-40B4-BE49-F238E27FC236}">
                  <a16:creationId xmlns:a16="http://schemas.microsoft.com/office/drawing/2014/main" id="{F0DC1D30-D061-A032-CFF0-67EA575A78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770063"/>
              <a:ext cx="6781800" cy="220662"/>
              <a:chOff x="0" y="2992"/>
              <a:chExt cx="3072" cy="374"/>
            </a:xfrm>
            <a:solidFill>
              <a:schemeClr val="bg1"/>
            </a:solidFill>
          </p:grpSpPr>
          <p:sp>
            <p:nvSpPr>
              <p:cNvPr id="29" name="Rectangle 29">
                <a:extLst>
                  <a:ext uri="{FF2B5EF4-FFF2-40B4-BE49-F238E27FC236}">
                    <a16:creationId xmlns:a16="http://schemas.microsoft.com/office/drawing/2014/main" id="{65A0A748-3EED-BEA3-B49C-B8C74159C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997"/>
                <a:ext cx="3072" cy="3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30" name="Rectangle 30">
                <a:extLst>
                  <a:ext uri="{FF2B5EF4-FFF2-40B4-BE49-F238E27FC236}">
                    <a16:creationId xmlns:a16="http://schemas.microsoft.com/office/drawing/2014/main" id="{592B310A-CC39-8B6F-ECE2-FAC948D2DD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99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65	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     &lt;&lt; ' ' &lt;&lt; lastName &lt;&lt; endl;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31" name="Group 31">
              <a:extLst>
                <a:ext uri="{FF2B5EF4-FFF2-40B4-BE49-F238E27FC236}">
                  <a16:creationId xmlns:a16="http://schemas.microsoft.com/office/drawing/2014/main" id="{77E17AF5-A275-3DC1-45A4-83BFFC16FC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990725"/>
              <a:ext cx="6781800" cy="220663"/>
              <a:chOff x="0" y="3366"/>
              <a:chExt cx="3072" cy="374"/>
            </a:xfrm>
            <a:solidFill>
              <a:schemeClr val="bg1"/>
            </a:solidFill>
          </p:grpSpPr>
          <p:sp>
            <p:nvSpPr>
              <p:cNvPr id="32" name="Rectangle 32">
                <a:extLst>
                  <a:ext uri="{FF2B5EF4-FFF2-40B4-BE49-F238E27FC236}">
                    <a16:creationId xmlns:a16="http://schemas.microsoft.com/office/drawing/2014/main" id="{BADBDE01-BC4F-C839-00A7-724A3E0FB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371"/>
                <a:ext cx="3072" cy="3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33" name="Rectangle 33">
                <a:extLst>
                  <a:ext uri="{FF2B5EF4-FFF2-40B4-BE49-F238E27FC236}">
                    <a16:creationId xmlns:a16="http://schemas.microsoft.com/office/drawing/2014/main" id="{59AA5A4E-2F41-93BF-2492-12720C10D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36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66	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</a:t>
                </a:r>
                <a:r>
                  <a:rPr lang="en-US" altLang="en-PK" sz="11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delete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[] firstName;  </a:t>
                </a:r>
                <a:r>
                  <a:rPr lang="en-US" altLang="en-PK" sz="11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recapture memory</a:t>
                </a: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34" name="Group 34">
              <a:extLst>
                <a:ext uri="{FF2B5EF4-FFF2-40B4-BE49-F238E27FC236}">
                  <a16:creationId xmlns:a16="http://schemas.microsoft.com/office/drawing/2014/main" id="{C3D31642-DED9-B38E-2E39-F6CD263BDF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211388"/>
              <a:ext cx="6781800" cy="222250"/>
              <a:chOff x="0" y="3740"/>
              <a:chExt cx="3072" cy="374"/>
            </a:xfrm>
            <a:solidFill>
              <a:schemeClr val="bg1"/>
            </a:solidFill>
          </p:grpSpPr>
          <p:sp>
            <p:nvSpPr>
              <p:cNvPr id="35" name="Rectangle 35">
                <a:extLst>
                  <a:ext uri="{FF2B5EF4-FFF2-40B4-BE49-F238E27FC236}">
                    <a16:creationId xmlns:a16="http://schemas.microsoft.com/office/drawing/2014/main" id="{72AAE472-0576-BC0C-FA69-16CE37516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5"/>
                <a:ext cx="3072" cy="3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36" name="Rectangle 36">
                <a:extLst>
                  <a:ext uri="{FF2B5EF4-FFF2-40B4-BE49-F238E27FC236}">
                    <a16:creationId xmlns:a16="http://schemas.microsoft.com/office/drawing/2014/main" id="{27F22262-951E-37E9-95A5-6E31B60F3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67	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</a:t>
                </a:r>
                <a:r>
                  <a:rPr lang="en-US" altLang="en-PK" sz="11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delete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[] lastName;  </a:t>
                </a:r>
                <a:r>
                  <a:rPr lang="en-US" altLang="en-PK" sz="11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 // recapture memory</a:t>
                </a: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37" name="Group 37">
              <a:extLst>
                <a:ext uri="{FF2B5EF4-FFF2-40B4-BE49-F238E27FC236}">
                  <a16:creationId xmlns:a16="http://schemas.microsoft.com/office/drawing/2014/main" id="{9ADB7957-26EB-1393-A5AE-09B1D85573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433638"/>
              <a:ext cx="6781800" cy="220662"/>
              <a:chOff x="0" y="4114"/>
              <a:chExt cx="3072" cy="374"/>
            </a:xfrm>
            <a:solidFill>
              <a:schemeClr val="bg1"/>
            </a:solidFill>
          </p:grpSpPr>
          <p:sp>
            <p:nvSpPr>
              <p:cNvPr id="38" name="Rectangle 38">
                <a:extLst>
                  <a:ext uri="{FF2B5EF4-FFF2-40B4-BE49-F238E27FC236}">
                    <a16:creationId xmlns:a16="http://schemas.microsoft.com/office/drawing/2014/main" id="{FFE0A516-5585-B1F7-392C-30A93005AA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119"/>
                <a:ext cx="3072" cy="3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39" name="Rectangle 39">
                <a:extLst>
                  <a:ext uri="{FF2B5EF4-FFF2-40B4-BE49-F238E27FC236}">
                    <a16:creationId xmlns:a16="http://schemas.microsoft.com/office/drawing/2014/main" id="{068B0D56-9DB8-89DE-3BF4-E7657C0949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11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 dirty="0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68	</a:t>
                </a:r>
                <a:r>
                  <a:rPr lang="en-US" altLang="en-PK" sz="11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</a:t>
                </a:r>
                <a:r>
                  <a:rPr lang="en-US" altLang="en-PK" sz="1400" b="1" dirty="0">
                    <a:solidFill>
                      <a:srgbClr val="FF0000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--count;  </a:t>
                </a:r>
                <a:r>
                  <a:rPr lang="en-US" altLang="en-PK" sz="1100" b="1" dirty="0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decrement static count of employees</a:t>
                </a:r>
                <a:endParaRPr lang="en-US" altLang="en-PK" sz="1100" b="1" dirty="0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 dirty="0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0" name="Group 40">
              <a:extLst>
                <a:ext uri="{FF2B5EF4-FFF2-40B4-BE49-F238E27FC236}">
                  <a16:creationId xmlns:a16="http://schemas.microsoft.com/office/drawing/2014/main" id="{F285E3BA-7955-277B-E773-7B706E4F36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654300"/>
              <a:ext cx="6781800" cy="222250"/>
              <a:chOff x="0" y="4488"/>
              <a:chExt cx="3072" cy="374"/>
            </a:xfrm>
            <a:solidFill>
              <a:schemeClr val="bg1"/>
            </a:solidFill>
          </p:grpSpPr>
          <p:sp>
            <p:nvSpPr>
              <p:cNvPr id="41" name="Rectangle 41">
                <a:extLst>
                  <a:ext uri="{FF2B5EF4-FFF2-40B4-BE49-F238E27FC236}">
                    <a16:creationId xmlns:a16="http://schemas.microsoft.com/office/drawing/2014/main" id="{4F83DE78-24CC-7E23-1308-004D17BB0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493"/>
                <a:ext cx="3072" cy="3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42" name="Rectangle 42">
                <a:extLst>
                  <a:ext uri="{FF2B5EF4-FFF2-40B4-BE49-F238E27FC236}">
                    <a16:creationId xmlns:a16="http://schemas.microsoft.com/office/drawing/2014/main" id="{9B56BBFB-F32E-441A-C7A6-E1420AA68F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48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69	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}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3" name="Group 43">
              <a:extLst>
                <a:ext uri="{FF2B5EF4-FFF2-40B4-BE49-F238E27FC236}">
                  <a16:creationId xmlns:a16="http://schemas.microsoft.com/office/drawing/2014/main" id="{BE8E2069-6A3A-AEA4-17F7-0663B837BE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876550"/>
              <a:ext cx="6781800" cy="220663"/>
              <a:chOff x="0" y="4862"/>
              <a:chExt cx="3072" cy="374"/>
            </a:xfrm>
            <a:solidFill>
              <a:schemeClr val="bg1"/>
            </a:solidFill>
          </p:grpSpPr>
          <p:sp>
            <p:nvSpPr>
              <p:cNvPr id="44" name="Rectangle 44">
                <a:extLst>
                  <a:ext uri="{FF2B5EF4-FFF2-40B4-BE49-F238E27FC236}">
                    <a16:creationId xmlns:a16="http://schemas.microsoft.com/office/drawing/2014/main" id="{EB400B9C-3CB9-C83D-BD10-A8C1A51F6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867"/>
                <a:ext cx="3072" cy="3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45" name="Rectangle 45">
                <a:extLst>
                  <a:ext uri="{FF2B5EF4-FFF2-40B4-BE49-F238E27FC236}">
                    <a16:creationId xmlns:a16="http://schemas.microsoft.com/office/drawing/2014/main" id="{48D1EF95-AC64-3040-F2B9-51299DFA2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86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70	</a:t>
                </a: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6" name="Group 46">
              <a:extLst>
                <a:ext uri="{FF2B5EF4-FFF2-40B4-BE49-F238E27FC236}">
                  <a16:creationId xmlns:a16="http://schemas.microsoft.com/office/drawing/2014/main" id="{B0B6C2DE-A1F0-006A-F563-6D09F1C9AF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097213"/>
              <a:ext cx="6781800" cy="220662"/>
              <a:chOff x="0" y="5236"/>
              <a:chExt cx="3072" cy="374"/>
            </a:xfrm>
            <a:solidFill>
              <a:schemeClr val="bg1"/>
            </a:solidFill>
          </p:grpSpPr>
          <p:sp>
            <p:nvSpPr>
              <p:cNvPr id="47" name="Rectangle 47">
                <a:extLst>
                  <a:ext uri="{FF2B5EF4-FFF2-40B4-BE49-F238E27FC236}">
                    <a16:creationId xmlns:a16="http://schemas.microsoft.com/office/drawing/2014/main" id="{77906C24-CA9C-16BB-55F1-35F54ADA6C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241"/>
                <a:ext cx="3072" cy="3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48" name="Rectangle 48">
                <a:extLst>
                  <a:ext uri="{FF2B5EF4-FFF2-40B4-BE49-F238E27FC236}">
                    <a16:creationId xmlns:a16="http://schemas.microsoft.com/office/drawing/2014/main" id="{5F1831C9-94CA-B4B6-8408-47430332F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23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71	</a:t>
                </a:r>
                <a:r>
                  <a:rPr lang="en-US" altLang="en-PK" sz="11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Return first name of employee</a:t>
                </a: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9" name="Group 49">
              <a:extLst>
                <a:ext uri="{FF2B5EF4-FFF2-40B4-BE49-F238E27FC236}">
                  <a16:creationId xmlns:a16="http://schemas.microsoft.com/office/drawing/2014/main" id="{7DDB26CF-B187-F1F8-341C-C7E53F5BE6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317875"/>
              <a:ext cx="6781800" cy="222250"/>
              <a:chOff x="0" y="5610"/>
              <a:chExt cx="3072" cy="374"/>
            </a:xfrm>
            <a:solidFill>
              <a:schemeClr val="bg1"/>
            </a:solidFill>
          </p:grpSpPr>
          <p:sp>
            <p:nvSpPr>
              <p:cNvPr id="50" name="Rectangle 50">
                <a:extLst>
                  <a:ext uri="{FF2B5EF4-FFF2-40B4-BE49-F238E27FC236}">
                    <a16:creationId xmlns:a16="http://schemas.microsoft.com/office/drawing/2014/main" id="{2FDDE51F-F694-873C-2FA2-599EF8D81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615"/>
                <a:ext cx="3072" cy="3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51" name="Rectangle 51">
                <a:extLst>
                  <a:ext uri="{FF2B5EF4-FFF2-40B4-BE49-F238E27FC236}">
                    <a16:creationId xmlns:a16="http://schemas.microsoft.com/office/drawing/2014/main" id="{A0E0E428-349D-8F70-3208-111494AF7D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61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72	</a:t>
                </a:r>
                <a:r>
                  <a:rPr lang="en-US" altLang="en-PK" sz="11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const char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*Employee::getFirstName() </a:t>
                </a:r>
                <a:r>
                  <a:rPr lang="en-US" altLang="en-PK" sz="11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const</a:t>
                </a: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52" name="Group 52">
              <a:extLst>
                <a:ext uri="{FF2B5EF4-FFF2-40B4-BE49-F238E27FC236}">
                  <a16:creationId xmlns:a16="http://schemas.microsoft.com/office/drawing/2014/main" id="{ECFC7EDA-86FE-8C2C-D34D-C300E2818B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540125"/>
              <a:ext cx="6781800" cy="220663"/>
              <a:chOff x="0" y="5984"/>
              <a:chExt cx="3072" cy="374"/>
            </a:xfrm>
            <a:solidFill>
              <a:schemeClr val="bg1"/>
            </a:solidFill>
          </p:grpSpPr>
          <p:sp>
            <p:nvSpPr>
              <p:cNvPr id="53" name="Rectangle 53">
                <a:extLst>
                  <a:ext uri="{FF2B5EF4-FFF2-40B4-BE49-F238E27FC236}">
                    <a16:creationId xmlns:a16="http://schemas.microsoft.com/office/drawing/2014/main" id="{1878FCD7-3678-5D33-07D2-29F647940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989"/>
                <a:ext cx="3072" cy="3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54" name="Rectangle 54">
                <a:extLst>
                  <a:ext uri="{FF2B5EF4-FFF2-40B4-BE49-F238E27FC236}">
                    <a16:creationId xmlns:a16="http://schemas.microsoft.com/office/drawing/2014/main" id="{0F76D9DD-E660-88F5-CB9B-E2CF81AB7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98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73	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{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55" name="Group 55">
              <a:extLst>
                <a:ext uri="{FF2B5EF4-FFF2-40B4-BE49-F238E27FC236}">
                  <a16:creationId xmlns:a16="http://schemas.microsoft.com/office/drawing/2014/main" id="{35D58C90-03E0-71B4-1F21-6535DF0323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760788"/>
              <a:ext cx="6781800" cy="220662"/>
              <a:chOff x="0" y="6358"/>
              <a:chExt cx="3072" cy="374"/>
            </a:xfrm>
            <a:solidFill>
              <a:schemeClr val="bg1"/>
            </a:solidFill>
          </p:grpSpPr>
          <p:sp>
            <p:nvSpPr>
              <p:cNvPr id="56" name="Rectangle 56">
                <a:extLst>
                  <a:ext uri="{FF2B5EF4-FFF2-40B4-BE49-F238E27FC236}">
                    <a16:creationId xmlns:a16="http://schemas.microsoft.com/office/drawing/2014/main" id="{AC16039E-D2BD-39F5-63EA-63D7519DAD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363"/>
                <a:ext cx="3072" cy="3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57" name="Rectangle 57">
                <a:extLst>
                  <a:ext uri="{FF2B5EF4-FFF2-40B4-BE49-F238E27FC236}">
                    <a16:creationId xmlns:a16="http://schemas.microsoft.com/office/drawing/2014/main" id="{58B54CB2-82CF-70F2-25A1-41608747E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35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74	</a:t>
                </a:r>
                <a:r>
                  <a:rPr lang="en-US" altLang="en-PK" sz="11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// Const before return type prevents client from modifying</a:t>
                </a: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58" name="Group 58">
              <a:extLst>
                <a:ext uri="{FF2B5EF4-FFF2-40B4-BE49-F238E27FC236}">
                  <a16:creationId xmlns:a16="http://schemas.microsoft.com/office/drawing/2014/main" id="{9E3E5BFE-B1D3-AB5D-CAD5-09DA8C98D6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981450"/>
              <a:ext cx="6781800" cy="222250"/>
              <a:chOff x="0" y="6732"/>
              <a:chExt cx="3072" cy="374"/>
            </a:xfrm>
            <a:solidFill>
              <a:schemeClr val="bg1"/>
            </a:solidFill>
          </p:grpSpPr>
          <p:sp>
            <p:nvSpPr>
              <p:cNvPr id="59" name="Rectangle 59">
                <a:extLst>
                  <a:ext uri="{FF2B5EF4-FFF2-40B4-BE49-F238E27FC236}">
                    <a16:creationId xmlns:a16="http://schemas.microsoft.com/office/drawing/2014/main" id="{3AE9E1AD-5A65-0D79-944E-D8D44EEC0C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737"/>
                <a:ext cx="3072" cy="3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60" name="Rectangle 60">
                <a:extLst>
                  <a:ext uri="{FF2B5EF4-FFF2-40B4-BE49-F238E27FC236}">
                    <a16:creationId xmlns:a16="http://schemas.microsoft.com/office/drawing/2014/main" id="{3A2B391B-13CC-5441-904B-BBD72D1BB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73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75	</a:t>
                </a:r>
                <a:r>
                  <a:rPr lang="en-US" altLang="en-PK" sz="11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// private data. Client should copy returned string before</a:t>
                </a: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61" name="Group 61">
              <a:extLst>
                <a:ext uri="{FF2B5EF4-FFF2-40B4-BE49-F238E27FC236}">
                  <a16:creationId xmlns:a16="http://schemas.microsoft.com/office/drawing/2014/main" id="{75AEC13F-E8A0-34A5-D534-2C7863E95D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203700"/>
              <a:ext cx="6781800" cy="220663"/>
              <a:chOff x="0" y="7106"/>
              <a:chExt cx="3072" cy="374"/>
            </a:xfrm>
            <a:solidFill>
              <a:schemeClr val="bg1"/>
            </a:solidFill>
          </p:grpSpPr>
          <p:sp>
            <p:nvSpPr>
              <p:cNvPr id="62" name="Rectangle 62">
                <a:extLst>
                  <a:ext uri="{FF2B5EF4-FFF2-40B4-BE49-F238E27FC236}">
                    <a16:creationId xmlns:a16="http://schemas.microsoft.com/office/drawing/2014/main" id="{D7C84B8C-83AA-D93A-EBE4-6BDF4F7C2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111"/>
                <a:ext cx="3072" cy="3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63" name="Rectangle 63">
                <a:extLst>
                  <a:ext uri="{FF2B5EF4-FFF2-40B4-BE49-F238E27FC236}">
                    <a16:creationId xmlns:a16="http://schemas.microsoft.com/office/drawing/2014/main" id="{B89B9F76-F66A-2E8F-A168-36E19C9D6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10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 dirty="0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76	</a:t>
                </a:r>
                <a:r>
                  <a:rPr lang="en-US" altLang="en-PK" sz="1100" b="1" dirty="0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// destructor deletes storage to prevent undefined pointer.</a:t>
                </a:r>
                <a:endParaRPr lang="en-US" altLang="en-PK" sz="1100" b="1" dirty="0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 dirty="0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64" name="Group 64">
              <a:extLst>
                <a:ext uri="{FF2B5EF4-FFF2-40B4-BE49-F238E27FC236}">
                  <a16:creationId xmlns:a16="http://schemas.microsoft.com/office/drawing/2014/main" id="{F767A433-E309-C1E2-12B9-A225AE36E9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424363"/>
              <a:ext cx="6781800" cy="222250"/>
              <a:chOff x="0" y="7480"/>
              <a:chExt cx="3072" cy="374"/>
            </a:xfrm>
            <a:solidFill>
              <a:schemeClr val="bg1"/>
            </a:solidFill>
          </p:grpSpPr>
          <p:sp>
            <p:nvSpPr>
              <p:cNvPr id="65" name="Rectangle 65">
                <a:extLst>
                  <a:ext uri="{FF2B5EF4-FFF2-40B4-BE49-F238E27FC236}">
                    <a16:creationId xmlns:a16="http://schemas.microsoft.com/office/drawing/2014/main" id="{744F2D53-1415-F187-B7E9-D0BDD2E661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5"/>
                <a:ext cx="3072" cy="3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66" name="Rectangle 66">
                <a:extLst>
                  <a:ext uri="{FF2B5EF4-FFF2-40B4-BE49-F238E27FC236}">
                    <a16:creationId xmlns:a16="http://schemas.microsoft.com/office/drawing/2014/main" id="{D50391DA-9693-6FCD-9BDF-085A5E5F0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77	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</a:t>
                </a:r>
                <a:r>
                  <a:rPr lang="en-US" altLang="en-PK" sz="11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return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firstName;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67" name="Group 67">
              <a:extLst>
                <a:ext uri="{FF2B5EF4-FFF2-40B4-BE49-F238E27FC236}">
                  <a16:creationId xmlns:a16="http://schemas.microsoft.com/office/drawing/2014/main" id="{C65E6D35-848B-26E0-FDE1-C5260BDC25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646613"/>
              <a:ext cx="6781800" cy="220662"/>
              <a:chOff x="0" y="7854"/>
              <a:chExt cx="3072" cy="374"/>
            </a:xfrm>
            <a:solidFill>
              <a:schemeClr val="bg1"/>
            </a:solidFill>
          </p:grpSpPr>
          <p:sp>
            <p:nvSpPr>
              <p:cNvPr id="68" name="Rectangle 68">
                <a:extLst>
                  <a:ext uri="{FF2B5EF4-FFF2-40B4-BE49-F238E27FC236}">
                    <a16:creationId xmlns:a16="http://schemas.microsoft.com/office/drawing/2014/main" id="{7F49E75D-11D3-588B-AFB9-2EEE48CF8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859"/>
                <a:ext cx="3072" cy="3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69" name="Rectangle 69">
                <a:extLst>
                  <a:ext uri="{FF2B5EF4-FFF2-40B4-BE49-F238E27FC236}">
                    <a16:creationId xmlns:a16="http://schemas.microsoft.com/office/drawing/2014/main" id="{3B77F4EF-BFB3-6F5F-0C17-C2F70503D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85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78	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}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0" name="Group 70">
              <a:extLst>
                <a:ext uri="{FF2B5EF4-FFF2-40B4-BE49-F238E27FC236}">
                  <a16:creationId xmlns:a16="http://schemas.microsoft.com/office/drawing/2014/main" id="{0C300FD0-1497-BC10-C7EE-95242160D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867275"/>
              <a:ext cx="6781800" cy="220663"/>
              <a:chOff x="0" y="8228"/>
              <a:chExt cx="3072" cy="374"/>
            </a:xfrm>
            <a:solidFill>
              <a:schemeClr val="bg1"/>
            </a:solidFill>
          </p:grpSpPr>
          <p:sp>
            <p:nvSpPr>
              <p:cNvPr id="71" name="Rectangle 71">
                <a:extLst>
                  <a:ext uri="{FF2B5EF4-FFF2-40B4-BE49-F238E27FC236}">
                    <a16:creationId xmlns:a16="http://schemas.microsoft.com/office/drawing/2014/main" id="{CB28EEF2-9C40-9697-3B22-1EED81FEB9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233"/>
                <a:ext cx="3072" cy="3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72" name="Rectangle 72">
                <a:extLst>
                  <a:ext uri="{FF2B5EF4-FFF2-40B4-BE49-F238E27FC236}">
                    <a16:creationId xmlns:a16="http://schemas.microsoft.com/office/drawing/2014/main" id="{FFEC1A25-9DC8-8031-D3A6-0E3F9B8E0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22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79	</a:t>
                </a: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3" name="Group 73">
              <a:extLst>
                <a:ext uri="{FF2B5EF4-FFF2-40B4-BE49-F238E27FC236}">
                  <a16:creationId xmlns:a16="http://schemas.microsoft.com/office/drawing/2014/main" id="{2928E9BC-77BF-31D1-7310-46D4807B9D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087938"/>
              <a:ext cx="6781800" cy="222250"/>
              <a:chOff x="0" y="8602"/>
              <a:chExt cx="3072" cy="374"/>
            </a:xfrm>
            <a:solidFill>
              <a:schemeClr val="bg1"/>
            </a:solidFill>
          </p:grpSpPr>
          <p:sp>
            <p:nvSpPr>
              <p:cNvPr id="74" name="Rectangle 74">
                <a:extLst>
                  <a:ext uri="{FF2B5EF4-FFF2-40B4-BE49-F238E27FC236}">
                    <a16:creationId xmlns:a16="http://schemas.microsoft.com/office/drawing/2014/main" id="{A75C2924-4FC6-5162-D068-E4127FFD0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607"/>
                <a:ext cx="3072" cy="3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75" name="Rectangle 75">
                <a:extLst>
                  <a:ext uri="{FF2B5EF4-FFF2-40B4-BE49-F238E27FC236}">
                    <a16:creationId xmlns:a16="http://schemas.microsoft.com/office/drawing/2014/main" id="{C03F85C1-4032-C2E9-C719-77810D2B03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60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80	</a:t>
                </a:r>
                <a:r>
                  <a:rPr lang="en-US" altLang="en-PK" sz="11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Return last name of employee</a:t>
                </a: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6" name="Group 76">
              <a:extLst>
                <a:ext uri="{FF2B5EF4-FFF2-40B4-BE49-F238E27FC236}">
                  <a16:creationId xmlns:a16="http://schemas.microsoft.com/office/drawing/2014/main" id="{DADB997B-FB13-81C8-AA26-42B88F137A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310188"/>
              <a:ext cx="6781800" cy="220662"/>
              <a:chOff x="0" y="8976"/>
              <a:chExt cx="3072" cy="374"/>
            </a:xfrm>
            <a:solidFill>
              <a:schemeClr val="bg1"/>
            </a:solidFill>
          </p:grpSpPr>
          <p:sp>
            <p:nvSpPr>
              <p:cNvPr id="77" name="Rectangle 77">
                <a:extLst>
                  <a:ext uri="{FF2B5EF4-FFF2-40B4-BE49-F238E27FC236}">
                    <a16:creationId xmlns:a16="http://schemas.microsoft.com/office/drawing/2014/main" id="{D25194DF-C64C-EBC2-FA4F-2A42B98AE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981"/>
                <a:ext cx="3072" cy="3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78" name="Rectangle 78">
                <a:extLst>
                  <a:ext uri="{FF2B5EF4-FFF2-40B4-BE49-F238E27FC236}">
                    <a16:creationId xmlns:a16="http://schemas.microsoft.com/office/drawing/2014/main" id="{197A22D0-46F6-6B17-C978-A86AF7E4C1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97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81	</a:t>
                </a:r>
                <a:r>
                  <a:rPr lang="en-US" altLang="en-PK" sz="11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const char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*Employee::getLastName() </a:t>
                </a:r>
                <a:r>
                  <a:rPr lang="en-US" altLang="en-PK" sz="11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const</a:t>
                </a: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9" name="Group 79">
              <a:extLst>
                <a:ext uri="{FF2B5EF4-FFF2-40B4-BE49-F238E27FC236}">
                  <a16:creationId xmlns:a16="http://schemas.microsoft.com/office/drawing/2014/main" id="{69B3081C-3442-70E5-0ED6-1C1E900ED6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530850"/>
              <a:ext cx="6781800" cy="222250"/>
              <a:chOff x="0" y="9350"/>
              <a:chExt cx="3072" cy="374"/>
            </a:xfrm>
            <a:solidFill>
              <a:schemeClr val="bg1"/>
            </a:solidFill>
          </p:grpSpPr>
          <p:sp>
            <p:nvSpPr>
              <p:cNvPr id="80" name="Rectangle 80">
                <a:extLst>
                  <a:ext uri="{FF2B5EF4-FFF2-40B4-BE49-F238E27FC236}">
                    <a16:creationId xmlns:a16="http://schemas.microsoft.com/office/drawing/2014/main" id="{64B6F89F-5A02-3A8D-4C31-CCEDA1587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355"/>
                <a:ext cx="3072" cy="3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81" name="Rectangle 81">
                <a:extLst>
                  <a:ext uri="{FF2B5EF4-FFF2-40B4-BE49-F238E27FC236}">
                    <a16:creationId xmlns:a16="http://schemas.microsoft.com/office/drawing/2014/main" id="{85A04527-D48B-0648-BBE3-77048FF9B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35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82	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{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82" name="Group 82">
              <a:extLst>
                <a:ext uri="{FF2B5EF4-FFF2-40B4-BE49-F238E27FC236}">
                  <a16:creationId xmlns:a16="http://schemas.microsoft.com/office/drawing/2014/main" id="{57332FCB-D401-9EEF-EE24-2A4A004E87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753100"/>
              <a:ext cx="6781800" cy="220663"/>
              <a:chOff x="0" y="9724"/>
              <a:chExt cx="3072" cy="374"/>
            </a:xfrm>
            <a:solidFill>
              <a:schemeClr val="bg1"/>
            </a:solidFill>
          </p:grpSpPr>
          <p:sp>
            <p:nvSpPr>
              <p:cNvPr id="83" name="Rectangle 83">
                <a:extLst>
                  <a:ext uri="{FF2B5EF4-FFF2-40B4-BE49-F238E27FC236}">
                    <a16:creationId xmlns:a16="http://schemas.microsoft.com/office/drawing/2014/main" id="{BFA337AD-9BB0-53D5-CC8C-311879940F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729"/>
                <a:ext cx="3072" cy="3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84" name="Rectangle 84">
                <a:extLst>
                  <a:ext uri="{FF2B5EF4-FFF2-40B4-BE49-F238E27FC236}">
                    <a16:creationId xmlns:a16="http://schemas.microsoft.com/office/drawing/2014/main" id="{E972BA71-5DC4-ED1D-D348-5934BA5A3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72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83	</a:t>
                </a:r>
                <a:r>
                  <a:rPr lang="en-US" altLang="en-PK" sz="11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// Const before return type prevents client from modifying</a:t>
                </a: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85" name="Group 85">
              <a:extLst>
                <a:ext uri="{FF2B5EF4-FFF2-40B4-BE49-F238E27FC236}">
                  <a16:creationId xmlns:a16="http://schemas.microsoft.com/office/drawing/2014/main" id="{615DDEE2-22FC-A4BA-BD32-30C7A3DB99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973763"/>
              <a:ext cx="6781800" cy="220662"/>
              <a:chOff x="0" y="10098"/>
              <a:chExt cx="3072" cy="374"/>
            </a:xfrm>
            <a:solidFill>
              <a:schemeClr val="bg1"/>
            </a:solidFill>
          </p:grpSpPr>
          <p:sp>
            <p:nvSpPr>
              <p:cNvPr id="86" name="Rectangle 86">
                <a:extLst>
                  <a:ext uri="{FF2B5EF4-FFF2-40B4-BE49-F238E27FC236}">
                    <a16:creationId xmlns:a16="http://schemas.microsoft.com/office/drawing/2014/main" id="{641838A5-F0F2-E9A5-1844-F8B36A609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103"/>
                <a:ext cx="3072" cy="3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87" name="Rectangle 87">
                <a:extLst>
                  <a:ext uri="{FF2B5EF4-FFF2-40B4-BE49-F238E27FC236}">
                    <a16:creationId xmlns:a16="http://schemas.microsoft.com/office/drawing/2014/main" id="{D5F66BEA-F215-76C9-400F-647A8D601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09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84	</a:t>
                </a:r>
                <a:r>
                  <a:rPr lang="en-US" altLang="en-PK" sz="11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// private data. Client should copy returned string before</a:t>
                </a: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88" name="Group 88">
              <a:extLst>
                <a:ext uri="{FF2B5EF4-FFF2-40B4-BE49-F238E27FC236}">
                  <a16:creationId xmlns:a16="http://schemas.microsoft.com/office/drawing/2014/main" id="{DB206703-5085-9DAE-30B4-CC54A65293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194425"/>
              <a:ext cx="6781800" cy="222250"/>
              <a:chOff x="0" y="10472"/>
              <a:chExt cx="3072" cy="374"/>
            </a:xfrm>
            <a:solidFill>
              <a:schemeClr val="bg1"/>
            </a:solidFill>
          </p:grpSpPr>
          <p:sp>
            <p:nvSpPr>
              <p:cNvPr id="89" name="Rectangle 89">
                <a:extLst>
                  <a:ext uri="{FF2B5EF4-FFF2-40B4-BE49-F238E27FC236}">
                    <a16:creationId xmlns:a16="http://schemas.microsoft.com/office/drawing/2014/main" id="{19531FA8-1D1A-CD66-D666-44D25C2E8D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477"/>
                <a:ext cx="3072" cy="3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90" name="Rectangle 90">
                <a:extLst>
                  <a:ext uri="{FF2B5EF4-FFF2-40B4-BE49-F238E27FC236}">
                    <a16:creationId xmlns:a16="http://schemas.microsoft.com/office/drawing/2014/main" id="{F176DAF9-2F95-E328-3774-CAAE94C6BE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47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85	</a:t>
                </a:r>
                <a:r>
                  <a:rPr lang="en-US" altLang="en-PK" sz="11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// destructor deletes storage to prevent undefined pointer.</a:t>
                </a: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91" name="Group 91">
              <a:extLst>
                <a:ext uri="{FF2B5EF4-FFF2-40B4-BE49-F238E27FC236}">
                  <a16:creationId xmlns:a16="http://schemas.microsoft.com/office/drawing/2014/main" id="{BC637E34-8148-ADB8-49B6-1A50587B08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416675"/>
              <a:ext cx="6781800" cy="220663"/>
              <a:chOff x="0" y="10846"/>
              <a:chExt cx="3072" cy="374"/>
            </a:xfrm>
            <a:solidFill>
              <a:schemeClr val="bg1"/>
            </a:solidFill>
          </p:grpSpPr>
          <p:sp>
            <p:nvSpPr>
              <p:cNvPr id="92" name="Rectangle 92">
                <a:extLst>
                  <a:ext uri="{FF2B5EF4-FFF2-40B4-BE49-F238E27FC236}">
                    <a16:creationId xmlns:a16="http://schemas.microsoft.com/office/drawing/2014/main" id="{853D565C-1307-0BAE-B943-D2A59665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851"/>
                <a:ext cx="3072" cy="3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93" name="Rectangle 93">
                <a:extLst>
                  <a:ext uri="{FF2B5EF4-FFF2-40B4-BE49-F238E27FC236}">
                    <a16:creationId xmlns:a16="http://schemas.microsoft.com/office/drawing/2014/main" id="{14BCAB84-50E6-F8BF-1CF4-D22DC492E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84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86	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</a:t>
                </a:r>
                <a:r>
                  <a:rPr lang="en-US" altLang="en-PK" sz="11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return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lastName;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94" name="Group 94">
              <a:extLst>
                <a:ext uri="{FF2B5EF4-FFF2-40B4-BE49-F238E27FC236}">
                  <a16:creationId xmlns:a16="http://schemas.microsoft.com/office/drawing/2014/main" id="{547269FD-115C-0457-5BA0-834CC5CC92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637338"/>
              <a:ext cx="6781800" cy="220662"/>
              <a:chOff x="0" y="11220"/>
              <a:chExt cx="3072" cy="374"/>
            </a:xfrm>
            <a:solidFill>
              <a:schemeClr val="bg1"/>
            </a:solidFill>
          </p:grpSpPr>
          <p:sp>
            <p:nvSpPr>
              <p:cNvPr id="95" name="Rectangle 95">
                <a:extLst>
                  <a:ext uri="{FF2B5EF4-FFF2-40B4-BE49-F238E27FC236}">
                    <a16:creationId xmlns:a16="http://schemas.microsoft.com/office/drawing/2014/main" id="{262D188F-829F-6A3A-9859-AC9086004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25"/>
                <a:ext cx="3072" cy="3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100">
                  <a:ea typeface="MS PGothic" panose="020B0600070205080204" pitchFamily="34" charset="-128"/>
                </a:endParaRPr>
              </a:p>
            </p:txBody>
          </p:sp>
          <p:sp>
            <p:nvSpPr>
              <p:cNvPr id="96" name="Rectangle 96">
                <a:extLst>
                  <a:ext uri="{FF2B5EF4-FFF2-40B4-BE49-F238E27FC236}">
                    <a16:creationId xmlns:a16="http://schemas.microsoft.com/office/drawing/2014/main" id="{F0197D69-C59A-7340-E9CF-A755674E8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2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1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87	</a:t>
                </a:r>
                <a:r>
                  <a:rPr lang="en-US" altLang="en-PK" sz="11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}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1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4E7F8D-E6E7-0D5B-98B7-63ACAF76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E30F3-5285-2B00-514D-805E2BA05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123</a:t>
            </a:fld>
            <a:endParaRPr lang="en-US"/>
          </a:p>
        </p:txBody>
      </p:sp>
      <p:grpSp>
        <p:nvGrpSpPr>
          <p:cNvPr id="98" name="Group 111">
            <a:extLst>
              <a:ext uri="{FF2B5EF4-FFF2-40B4-BE49-F238E27FC236}">
                <a16:creationId xmlns:a16="http://schemas.microsoft.com/office/drawing/2014/main" id="{6E16DB4B-A66A-8618-6056-2310B8B519C6}"/>
              </a:ext>
            </a:extLst>
          </p:cNvPr>
          <p:cNvGrpSpPr>
            <a:grpSpLocks/>
          </p:cNvGrpSpPr>
          <p:nvPr/>
        </p:nvGrpSpPr>
        <p:grpSpPr bwMode="auto">
          <a:xfrm>
            <a:off x="1599741" y="2090621"/>
            <a:ext cx="7315659" cy="1085851"/>
            <a:chOff x="-51" y="3796"/>
            <a:chExt cx="4292" cy="684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9" name="Text Box 104">
              <a:extLst>
                <a:ext uri="{FF2B5EF4-FFF2-40B4-BE49-F238E27FC236}">
                  <a16:creationId xmlns:a16="http://schemas.microsoft.com/office/drawing/2014/main" id="{1AD2C6BA-1807-85B7-32E6-8F5EEED24C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3" y="3796"/>
              <a:ext cx="1248" cy="649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Count</a:t>
              </a:r>
              <a:r>
                <a:rPr lang="en-US" sz="1600" b="1" dirty="0"/>
                <a:t> </a:t>
              </a:r>
              <a:r>
                <a:rPr lang="en-US" sz="1600" dirty="0"/>
                <a:t>decremented because of destructor calls from </a:t>
              </a:r>
              <a:r>
                <a:rPr lang="en-US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delete</a:t>
              </a:r>
              <a:r>
                <a:rPr lang="en-US" sz="1600" dirty="0"/>
                <a:t>.</a:t>
              </a:r>
            </a:p>
          </p:txBody>
        </p:sp>
        <p:sp>
          <p:nvSpPr>
            <p:cNvPr id="100" name="Line 105">
              <a:extLst>
                <a:ext uri="{FF2B5EF4-FFF2-40B4-BE49-F238E27FC236}">
                  <a16:creationId xmlns:a16="http://schemas.microsoft.com/office/drawing/2014/main" id="{A095575D-174B-F435-9756-A06EF5F582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-51" y="4149"/>
              <a:ext cx="3040" cy="331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bIns="0" anchor="ctr">
              <a:spAutoFit/>
            </a:bodyPr>
            <a:lstStyle/>
            <a:p>
              <a:pPr>
                <a:defRPr/>
              </a:pPr>
              <a:endParaRPr lang="en-US" sz="2000"/>
            </a:p>
          </p:txBody>
        </p:sp>
      </p:grpSp>
      <p:grpSp>
        <p:nvGrpSpPr>
          <p:cNvPr id="101" name="Group 106">
            <a:extLst>
              <a:ext uri="{FF2B5EF4-FFF2-40B4-BE49-F238E27FC236}">
                <a16:creationId xmlns:a16="http://schemas.microsoft.com/office/drawing/2014/main" id="{CB31065B-5195-E427-564F-A4D1EA0A9D69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1031875"/>
            <a:ext cx="7086600" cy="1498600"/>
            <a:chOff x="1056" y="3206"/>
            <a:chExt cx="4464" cy="944"/>
          </a:xfrm>
        </p:grpSpPr>
        <p:sp>
          <p:nvSpPr>
            <p:cNvPr id="102" name="Text Box 107">
              <a:extLst>
                <a:ext uri="{FF2B5EF4-FFF2-40B4-BE49-F238E27FC236}">
                  <a16:creationId xmlns:a16="http://schemas.microsoft.com/office/drawing/2014/main" id="{4B1EE3F6-6622-49C1-A727-1963D84A44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3206"/>
              <a:ext cx="2160" cy="49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static</a:t>
              </a:r>
              <a:r>
                <a:rPr lang="en-US" sz="1600" b="1" dirty="0"/>
                <a:t> </a:t>
              </a:r>
              <a:r>
                <a:rPr lang="en-US" sz="1600" dirty="0"/>
                <a:t>data</a:t>
              </a:r>
              <a:r>
                <a:rPr lang="en-US" sz="1600" b="1" dirty="0"/>
                <a:t> </a:t>
              </a:r>
              <a:r>
                <a:rPr lang="en-US" sz="1600" dirty="0"/>
                <a:t>member</a:t>
              </a:r>
              <a:r>
                <a:rPr lang="en-US" sz="1600" b="1" dirty="0"/>
                <a:t> </a:t>
              </a:r>
              <a:r>
                <a:rPr lang="en-US" sz="16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count</a:t>
              </a:r>
              <a:r>
                <a:rPr lang="en-US" sz="1600" dirty="0"/>
                <a:t> changed when a </a:t>
              </a:r>
              <a:r>
                <a:rPr lang="en-US" sz="1600" b="1" dirty="0"/>
                <a:t>constructor/destructor</a:t>
              </a:r>
              <a:r>
                <a:rPr lang="en-US" sz="1600" dirty="0"/>
                <a:t> </a:t>
              </a:r>
              <a:r>
                <a:rPr lang="en-US" sz="1600" b="1" dirty="0"/>
                <a:t>called</a:t>
              </a:r>
              <a:r>
                <a:rPr lang="en-US" sz="1600" dirty="0"/>
                <a:t>.</a:t>
              </a:r>
              <a:endParaRPr lang="en-US" sz="1600" b="1" dirty="0"/>
            </a:p>
          </p:txBody>
        </p:sp>
        <p:sp>
          <p:nvSpPr>
            <p:cNvPr id="103" name="Line 108">
              <a:extLst>
                <a:ext uri="{FF2B5EF4-FFF2-40B4-BE49-F238E27FC236}">
                  <a16:creationId xmlns:a16="http://schemas.microsoft.com/office/drawing/2014/main" id="{B1629B16-C92B-368F-0B8E-02CDF663D2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6" y="3516"/>
              <a:ext cx="2544" cy="6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bIns="0" anchor="ctr">
              <a:spAutoFit/>
            </a:bodyPr>
            <a:lstStyle/>
            <a:p>
              <a:endParaRPr lang="en-PK"/>
            </a:p>
          </p:txBody>
        </p:sp>
      </p:grpSp>
    </p:spTree>
    <p:extLst>
      <p:ext uri="{BB962C8B-B14F-4D97-AF65-F5344CB8AC3E}">
        <p14:creationId xmlns:p14="http://schemas.microsoft.com/office/powerpoint/2010/main" val="216137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09D56A5A-FE1D-F015-3C87-3C4BFABE6F61}"/>
              </a:ext>
            </a:extLst>
          </p:cNvPr>
          <p:cNvGrpSpPr/>
          <p:nvPr/>
        </p:nvGrpSpPr>
        <p:grpSpPr>
          <a:xfrm>
            <a:off x="0" y="-4763"/>
            <a:ext cx="6781800" cy="6867526"/>
            <a:chOff x="0" y="-4763"/>
            <a:chExt cx="6781800" cy="6867526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87474A55-0D2D-2538-4FB6-B786DD490E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-4763"/>
              <a:ext cx="6781800" cy="230188"/>
              <a:chOff x="0" y="-8"/>
              <a:chExt cx="3072" cy="390"/>
            </a:xfrm>
            <a:solidFill>
              <a:schemeClr val="bg1"/>
            </a:solidFill>
          </p:grpSpPr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id="{61DE25C2-3729-00BF-6DB0-ECDC7BF60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-8"/>
                <a:ext cx="3072" cy="3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6" name="Rectangle 6">
                <a:extLst>
                  <a:ext uri="{FF2B5EF4-FFF2-40B4-BE49-F238E27FC236}">
                    <a16:creationId xmlns:a16="http://schemas.microsoft.com/office/drawing/2014/main" id="{97E8CC47-175E-3112-4904-024782A26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88	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Fig. 7.9: fig07_09.cpp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4DC3E559-51B8-61A3-E058-7C2BF2E11B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15900"/>
              <a:ext cx="6781800" cy="230188"/>
              <a:chOff x="0" y="366"/>
              <a:chExt cx="3072" cy="390"/>
            </a:xfrm>
            <a:solidFill>
              <a:schemeClr val="bg1"/>
            </a:solidFill>
          </p:grpSpPr>
          <p:sp>
            <p:nvSpPr>
              <p:cNvPr id="8" name="Rectangle 8">
                <a:extLst>
                  <a:ext uri="{FF2B5EF4-FFF2-40B4-BE49-F238E27FC236}">
                    <a16:creationId xmlns:a16="http://schemas.microsoft.com/office/drawing/2014/main" id="{AF57668F-10F4-1CB6-4123-C7DA76414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66"/>
                <a:ext cx="3072" cy="3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9" name="Rectangle 9">
                <a:extLst>
                  <a:ext uri="{FF2B5EF4-FFF2-40B4-BE49-F238E27FC236}">
                    <a16:creationId xmlns:a16="http://schemas.microsoft.com/office/drawing/2014/main" id="{2FA3E7D9-0F6F-C6FF-2F80-DB2656955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89	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Driver to test the employee class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C9CF2B27-FE34-70E9-D58B-7ADA953B5F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36563"/>
              <a:ext cx="6781800" cy="231775"/>
              <a:chOff x="0" y="740"/>
              <a:chExt cx="3072" cy="390"/>
            </a:xfrm>
            <a:solidFill>
              <a:schemeClr val="bg1"/>
            </a:solidFill>
          </p:grpSpPr>
          <p:sp>
            <p:nvSpPr>
              <p:cNvPr id="11" name="Rectangle 11">
                <a:extLst>
                  <a:ext uri="{FF2B5EF4-FFF2-40B4-BE49-F238E27FC236}">
                    <a16:creationId xmlns:a16="http://schemas.microsoft.com/office/drawing/2014/main" id="{FB953C2C-7EC8-FEEC-F246-C80CC9A08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0"/>
                <a:ext cx="3072" cy="3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12" name="Rectangle 12">
                <a:extLst>
                  <a:ext uri="{FF2B5EF4-FFF2-40B4-BE49-F238E27FC236}">
                    <a16:creationId xmlns:a16="http://schemas.microsoft.com/office/drawing/2014/main" id="{546E0E3E-150A-A878-959B-2FC036B00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90	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#include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&lt;iostream&gt;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FC778E1A-3A15-8344-F795-94CA9894ED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58813"/>
              <a:ext cx="6781800" cy="230187"/>
              <a:chOff x="0" y="1114"/>
              <a:chExt cx="3072" cy="390"/>
            </a:xfrm>
            <a:solidFill>
              <a:schemeClr val="bg1"/>
            </a:solidFill>
          </p:grpSpPr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8C84D568-2BA0-6830-22B9-4E489968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14"/>
                <a:ext cx="3072" cy="3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15" name="Rectangle 15">
                <a:extLst>
                  <a:ext uri="{FF2B5EF4-FFF2-40B4-BE49-F238E27FC236}">
                    <a16:creationId xmlns:a16="http://schemas.microsoft.com/office/drawing/2014/main" id="{1A196BEC-EEE1-D46C-2514-46D223AA2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91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4FBFCB3C-D5F9-458F-49C2-FA13F4B02C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879475"/>
              <a:ext cx="6781800" cy="230188"/>
              <a:chOff x="0" y="1488"/>
              <a:chExt cx="3072" cy="390"/>
            </a:xfrm>
            <a:solidFill>
              <a:schemeClr val="bg1"/>
            </a:solidFill>
          </p:grpSpPr>
          <p:sp>
            <p:nvSpPr>
              <p:cNvPr id="17" name="Rectangle 17">
                <a:extLst>
                  <a:ext uri="{FF2B5EF4-FFF2-40B4-BE49-F238E27FC236}">
                    <a16:creationId xmlns:a16="http://schemas.microsoft.com/office/drawing/2014/main" id="{DE7A40EE-BA35-37F8-F83F-1B8F161BAD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488"/>
                <a:ext cx="3072" cy="3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18" name="Rectangle 18">
                <a:extLst>
                  <a:ext uri="{FF2B5EF4-FFF2-40B4-BE49-F238E27FC236}">
                    <a16:creationId xmlns:a16="http://schemas.microsoft.com/office/drawing/2014/main" id="{FFFE51FC-B8DB-214E-DA34-E081AAD57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49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92	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using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std::cout;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D0B21A14-238B-7ADA-AABD-26C8BF0DB3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100138"/>
              <a:ext cx="6781800" cy="231775"/>
              <a:chOff x="0" y="1862"/>
              <a:chExt cx="3072" cy="390"/>
            </a:xfrm>
            <a:solidFill>
              <a:schemeClr val="bg1"/>
            </a:solidFill>
          </p:grpSpPr>
          <p:sp>
            <p:nvSpPr>
              <p:cNvPr id="20" name="Rectangle 20">
                <a:extLst>
                  <a:ext uri="{FF2B5EF4-FFF2-40B4-BE49-F238E27FC236}">
                    <a16:creationId xmlns:a16="http://schemas.microsoft.com/office/drawing/2014/main" id="{54DFDF45-33C7-6A1B-C978-441450F2A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862"/>
                <a:ext cx="3072" cy="3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CECE7E8D-9CA5-8264-4B76-470673BBB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87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93	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using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std::endl;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17E8C7CB-91F1-2955-9564-1F04B16121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322388"/>
              <a:ext cx="6781800" cy="230187"/>
              <a:chOff x="0" y="2236"/>
              <a:chExt cx="3072" cy="390"/>
            </a:xfrm>
            <a:solidFill>
              <a:schemeClr val="bg1"/>
            </a:solidFill>
          </p:grpSpPr>
          <p:sp>
            <p:nvSpPr>
              <p:cNvPr id="23" name="Rectangle 23">
                <a:extLst>
                  <a:ext uri="{FF2B5EF4-FFF2-40B4-BE49-F238E27FC236}">
                    <a16:creationId xmlns:a16="http://schemas.microsoft.com/office/drawing/2014/main" id="{AAE15344-1D4B-560A-0956-FB0000720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236"/>
                <a:ext cx="3072" cy="3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24" name="Rectangle 24">
                <a:extLst>
                  <a:ext uri="{FF2B5EF4-FFF2-40B4-BE49-F238E27FC236}">
                    <a16:creationId xmlns:a16="http://schemas.microsoft.com/office/drawing/2014/main" id="{F151739C-B6FF-131D-89AD-73D792BBF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24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94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5" name="Group 25">
              <a:extLst>
                <a:ext uri="{FF2B5EF4-FFF2-40B4-BE49-F238E27FC236}">
                  <a16:creationId xmlns:a16="http://schemas.microsoft.com/office/drawing/2014/main" id="{74368FA8-FFC5-BA71-19ED-955829DE9B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543050"/>
              <a:ext cx="6781800" cy="231775"/>
              <a:chOff x="0" y="2610"/>
              <a:chExt cx="3072" cy="390"/>
            </a:xfrm>
            <a:solidFill>
              <a:schemeClr val="bg1"/>
            </a:solidFill>
          </p:grpSpPr>
          <p:sp>
            <p:nvSpPr>
              <p:cNvPr id="26" name="Rectangle 26">
                <a:extLst>
                  <a:ext uri="{FF2B5EF4-FFF2-40B4-BE49-F238E27FC236}">
                    <a16:creationId xmlns:a16="http://schemas.microsoft.com/office/drawing/2014/main" id="{C07577DF-3585-348B-B2B5-1AF5F2C19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10"/>
                <a:ext cx="3072" cy="3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27" name="Rectangle 27">
                <a:extLst>
                  <a:ext uri="{FF2B5EF4-FFF2-40B4-BE49-F238E27FC236}">
                    <a16:creationId xmlns:a16="http://schemas.microsoft.com/office/drawing/2014/main" id="{D02B1CCA-BE1C-1E41-E169-C5DEDD999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1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95	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#include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"employ1.h"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8" name="Group 28">
              <a:extLst>
                <a:ext uri="{FF2B5EF4-FFF2-40B4-BE49-F238E27FC236}">
                  <a16:creationId xmlns:a16="http://schemas.microsoft.com/office/drawing/2014/main" id="{F172BCE0-3F9A-4077-F118-4A86964AA8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765300"/>
              <a:ext cx="6781800" cy="230188"/>
              <a:chOff x="0" y="2984"/>
              <a:chExt cx="3072" cy="390"/>
            </a:xfrm>
            <a:solidFill>
              <a:schemeClr val="bg1"/>
            </a:solidFill>
          </p:grpSpPr>
          <p:sp>
            <p:nvSpPr>
              <p:cNvPr id="29" name="Rectangle 29">
                <a:extLst>
                  <a:ext uri="{FF2B5EF4-FFF2-40B4-BE49-F238E27FC236}">
                    <a16:creationId xmlns:a16="http://schemas.microsoft.com/office/drawing/2014/main" id="{2F1D9E97-4F51-A498-B2CA-332268DE8A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984"/>
                <a:ext cx="3072" cy="3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30" name="Rectangle 30">
                <a:extLst>
                  <a:ext uri="{FF2B5EF4-FFF2-40B4-BE49-F238E27FC236}">
                    <a16:creationId xmlns:a16="http://schemas.microsoft.com/office/drawing/2014/main" id="{967B7E37-4098-2485-20C6-8FFFA2DED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99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96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31" name="Group 31">
              <a:extLst>
                <a:ext uri="{FF2B5EF4-FFF2-40B4-BE49-F238E27FC236}">
                  <a16:creationId xmlns:a16="http://schemas.microsoft.com/office/drawing/2014/main" id="{DD07258A-5A48-4840-DA56-7880F7DB44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985963"/>
              <a:ext cx="6781800" cy="230187"/>
              <a:chOff x="0" y="3358"/>
              <a:chExt cx="3072" cy="390"/>
            </a:xfrm>
            <a:solidFill>
              <a:schemeClr val="bg1"/>
            </a:solidFill>
          </p:grpSpPr>
          <p:sp>
            <p:nvSpPr>
              <p:cNvPr id="32" name="Rectangle 32">
                <a:extLst>
                  <a:ext uri="{FF2B5EF4-FFF2-40B4-BE49-F238E27FC236}">
                    <a16:creationId xmlns:a16="http://schemas.microsoft.com/office/drawing/2014/main" id="{2FB69401-1C17-EC82-5F25-CE0376430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358"/>
                <a:ext cx="3072" cy="3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33" name="Rectangle 33">
                <a:extLst>
                  <a:ext uri="{FF2B5EF4-FFF2-40B4-BE49-F238E27FC236}">
                    <a16:creationId xmlns:a16="http://schemas.microsoft.com/office/drawing/2014/main" id="{05FC5D75-B18B-E17E-2C9F-8F2A38B41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36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97	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int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main()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34" name="Group 34">
              <a:extLst>
                <a:ext uri="{FF2B5EF4-FFF2-40B4-BE49-F238E27FC236}">
                  <a16:creationId xmlns:a16="http://schemas.microsoft.com/office/drawing/2014/main" id="{B4AC631B-F2C9-83E0-24CF-7AFCCB82F0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206625"/>
              <a:ext cx="6781800" cy="231775"/>
              <a:chOff x="0" y="3732"/>
              <a:chExt cx="3072" cy="390"/>
            </a:xfrm>
            <a:solidFill>
              <a:schemeClr val="bg1"/>
            </a:solidFill>
          </p:grpSpPr>
          <p:sp>
            <p:nvSpPr>
              <p:cNvPr id="35" name="Rectangle 35">
                <a:extLst>
                  <a:ext uri="{FF2B5EF4-FFF2-40B4-BE49-F238E27FC236}">
                    <a16:creationId xmlns:a16="http://schemas.microsoft.com/office/drawing/2014/main" id="{A1947959-8E9D-8813-9B68-F04636FAA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32"/>
                <a:ext cx="3072" cy="3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36" name="Rectangle 36">
                <a:extLst>
                  <a:ext uri="{FF2B5EF4-FFF2-40B4-BE49-F238E27FC236}">
                    <a16:creationId xmlns:a16="http://schemas.microsoft.com/office/drawing/2014/main" id="{A38E600A-A064-7DC3-0741-9509D8D78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98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{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37" name="Group 37">
              <a:extLst>
                <a:ext uri="{FF2B5EF4-FFF2-40B4-BE49-F238E27FC236}">
                  <a16:creationId xmlns:a16="http://schemas.microsoft.com/office/drawing/2014/main" id="{976E88BD-5D16-DF53-6CCB-A1C5104032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428875"/>
              <a:ext cx="6781800" cy="230188"/>
              <a:chOff x="0" y="4106"/>
              <a:chExt cx="3072" cy="390"/>
            </a:xfrm>
            <a:solidFill>
              <a:schemeClr val="bg1"/>
            </a:solidFill>
          </p:grpSpPr>
          <p:sp>
            <p:nvSpPr>
              <p:cNvPr id="38" name="Rectangle 38">
                <a:extLst>
                  <a:ext uri="{FF2B5EF4-FFF2-40B4-BE49-F238E27FC236}">
                    <a16:creationId xmlns:a16="http://schemas.microsoft.com/office/drawing/2014/main" id="{D48E514B-28F9-7CB5-DF0A-7399EF1F0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106"/>
                <a:ext cx="3072" cy="3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39" name="Rectangle 39">
                <a:extLst>
                  <a:ext uri="{FF2B5EF4-FFF2-40B4-BE49-F238E27FC236}">
                    <a16:creationId xmlns:a16="http://schemas.microsoft.com/office/drawing/2014/main" id="{C09DBBC1-4772-5172-64A3-6399DF745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11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99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cout &lt;&lt; "Number of employees before instantiation is "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0" name="Group 40">
              <a:extLst>
                <a:ext uri="{FF2B5EF4-FFF2-40B4-BE49-F238E27FC236}">
                  <a16:creationId xmlns:a16="http://schemas.microsoft.com/office/drawing/2014/main" id="{3BE5C523-212C-BFD6-D9EC-C872EDA3E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649538"/>
              <a:ext cx="6781800" cy="231775"/>
              <a:chOff x="0" y="4480"/>
              <a:chExt cx="3072" cy="390"/>
            </a:xfrm>
            <a:solidFill>
              <a:schemeClr val="bg1"/>
            </a:solidFill>
          </p:grpSpPr>
          <p:sp>
            <p:nvSpPr>
              <p:cNvPr id="41" name="Rectangle 41">
                <a:extLst>
                  <a:ext uri="{FF2B5EF4-FFF2-40B4-BE49-F238E27FC236}">
                    <a16:creationId xmlns:a16="http://schemas.microsoft.com/office/drawing/2014/main" id="{95A18F3C-DD07-19E7-2397-D5518AB718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480"/>
                <a:ext cx="3072" cy="3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42" name="Rectangle 42">
                <a:extLst>
                  <a:ext uri="{FF2B5EF4-FFF2-40B4-BE49-F238E27FC236}">
                    <a16:creationId xmlns:a16="http://schemas.microsoft.com/office/drawing/2014/main" id="{B50B7489-EF1E-2DAF-AED6-E918F996D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48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 dirty="0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100	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     &lt;&lt; </a:t>
                </a:r>
                <a:r>
                  <a:rPr lang="en-US" altLang="en-PK" sz="1200" b="1" dirty="0">
                    <a:solidFill>
                      <a:srgbClr val="FF0000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Employee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::</a:t>
                </a:r>
                <a:r>
                  <a:rPr lang="en-US" altLang="en-PK" sz="1200" b="1" dirty="0" err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getCount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() &lt;&lt; </a:t>
                </a:r>
                <a:r>
                  <a:rPr lang="en-US" altLang="en-PK" sz="1200" b="1" dirty="0" err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endl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;   </a:t>
                </a:r>
                <a:r>
                  <a:rPr lang="en-US" altLang="en-PK" sz="1200" b="1" dirty="0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use class name</a:t>
                </a:r>
                <a:endParaRPr lang="en-US" altLang="en-PK" sz="1200" b="1" dirty="0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 dirty="0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3" name="Group 43">
              <a:extLst>
                <a:ext uri="{FF2B5EF4-FFF2-40B4-BE49-F238E27FC236}">
                  <a16:creationId xmlns:a16="http://schemas.microsoft.com/office/drawing/2014/main" id="{1228C0E5-914D-8AAC-7D2C-4015432015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871788"/>
              <a:ext cx="6781800" cy="230187"/>
              <a:chOff x="0" y="4854"/>
              <a:chExt cx="3072" cy="390"/>
            </a:xfrm>
            <a:solidFill>
              <a:schemeClr val="bg1"/>
            </a:solidFill>
          </p:grpSpPr>
          <p:sp>
            <p:nvSpPr>
              <p:cNvPr id="44" name="Rectangle 44">
                <a:extLst>
                  <a:ext uri="{FF2B5EF4-FFF2-40B4-BE49-F238E27FC236}">
                    <a16:creationId xmlns:a16="http://schemas.microsoft.com/office/drawing/2014/main" id="{148E6F70-3BA0-52CF-8AD3-BEE9D5FB95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854"/>
                <a:ext cx="3072" cy="3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45" name="Rectangle 45">
                <a:extLst>
                  <a:ext uri="{FF2B5EF4-FFF2-40B4-BE49-F238E27FC236}">
                    <a16:creationId xmlns:a16="http://schemas.microsoft.com/office/drawing/2014/main" id="{755C0001-F2EE-3290-2238-CE491A1F72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86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101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6" name="Group 46">
              <a:extLst>
                <a:ext uri="{FF2B5EF4-FFF2-40B4-BE49-F238E27FC236}">
                  <a16:creationId xmlns:a16="http://schemas.microsoft.com/office/drawing/2014/main" id="{6B4737A5-0BF4-ACFA-BE10-0E459EE8FF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092450"/>
              <a:ext cx="6781800" cy="230188"/>
              <a:chOff x="0" y="5228"/>
              <a:chExt cx="3072" cy="390"/>
            </a:xfrm>
            <a:solidFill>
              <a:schemeClr val="bg1"/>
            </a:solidFill>
          </p:grpSpPr>
          <p:sp>
            <p:nvSpPr>
              <p:cNvPr id="47" name="Rectangle 47">
                <a:extLst>
                  <a:ext uri="{FF2B5EF4-FFF2-40B4-BE49-F238E27FC236}">
                    <a16:creationId xmlns:a16="http://schemas.microsoft.com/office/drawing/2014/main" id="{32104F21-0523-1370-6897-0365417A9F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228"/>
                <a:ext cx="3072" cy="3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48" name="Rectangle 48">
                <a:extLst>
                  <a:ext uri="{FF2B5EF4-FFF2-40B4-BE49-F238E27FC236}">
                    <a16:creationId xmlns:a16="http://schemas.microsoft.com/office/drawing/2014/main" id="{04FA0643-E4B8-427E-FEFA-26DF5D21B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23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102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Employee *e1Ptr =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new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Employee( "Susan", "Baker" );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9" name="Group 49">
              <a:extLst>
                <a:ext uri="{FF2B5EF4-FFF2-40B4-BE49-F238E27FC236}">
                  <a16:creationId xmlns:a16="http://schemas.microsoft.com/office/drawing/2014/main" id="{BA4B8785-E291-8494-1507-AE286B427A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313113"/>
              <a:ext cx="6781800" cy="231775"/>
              <a:chOff x="0" y="5602"/>
              <a:chExt cx="3072" cy="390"/>
            </a:xfrm>
            <a:solidFill>
              <a:schemeClr val="bg1"/>
            </a:solidFill>
          </p:grpSpPr>
          <p:sp>
            <p:nvSpPr>
              <p:cNvPr id="50" name="Rectangle 50">
                <a:extLst>
                  <a:ext uri="{FF2B5EF4-FFF2-40B4-BE49-F238E27FC236}">
                    <a16:creationId xmlns:a16="http://schemas.microsoft.com/office/drawing/2014/main" id="{B28446CD-EFAD-D954-A491-D4EFEAF5C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602"/>
                <a:ext cx="3072" cy="3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51" name="Rectangle 51">
                <a:extLst>
                  <a:ext uri="{FF2B5EF4-FFF2-40B4-BE49-F238E27FC236}">
                    <a16:creationId xmlns:a16="http://schemas.microsoft.com/office/drawing/2014/main" id="{0782964F-22D0-B6AA-FED1-16CB73EE5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61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103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Employee *e2Ptr =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new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Employee( "Robert", "Jones" );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52" name="Group 52">
              <a:extLst>
                <a:ext uri="{FF2B5EF4-FFF2-40B4-BE49-F238E27FC236}">
                  <a16:creationId xmlns:a16="http://schemas.microsoft.com/office/drawing/2014/main" id="{45FE2EF3-5BEB-6F98-8355-B9EBB35D6F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535363"/>
              <a:ext cx="6781800" cy="230187"/>
              <a:chOff x="0" y="5976"/>
              <a:chExt cx="3072" cy="390"/>
            </a:xfrm>
            <a:solidFill>
              <a:schemeClr val="bg1"/>
            </a:solidFill>
          </p:grpSpPr>
          <p:sp>
            <p:nvSpPr>
              <p:cNvPr id="53" name="Rectangle 53">
                <a:extLst>
                  <a:ext uri="{FF2B5EF4-FFF2-40B4-BE49-F238E27FC236}">
                    <a16:creationId xmlns:a16="http://schemas.microsoft.com/office/drawing/2014/main" id="{C9B0433B-AB6E-C604-E4F7-F26BF091FB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976"/>
                <a:ext cx="3072" cy="3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54" name="Rectangle 54">
                <a:extLst>
                  <a:ext uri="{FF2B5EF4-FFF2-40B4-BE49-F238E27FC236}">
                    <a16:creationId xmlns:a16="http://schemas.microsoft.com/office/drawing/2014/main" id="{07AF0653-EB91-05AD-C31D-35695ECA7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98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104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55" name="Group 55">
              <a:extLst>
                <a:ext uri="{FF2B5EF4-FFF2-40B4-BE49-F238E27FC236}">
                  <a16:creationId xmlns:a16="http://schemas.microsoft.com/office/drawing/2014/main" id="{D3F66766-7EA7-8FEA-F7CC-0CBB09263F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756025"/>
              <a:ext cx="6781800" cy="230188"/>
              <a:chOff x="0" y="6350"/>
              <a:chExt cx="3072" cy="390"/>
            </a:xfrm>
            <a:solidFill>
              <a:schemeClr val="bg1"/>
            </a:solidFill>
          </p:grpSpPr>
          <p:sp>
            <p:nvSpPr>
              <p:cNvPr id="56" name="Rectangle 56">
                <a:extLst>
                  <a:ext uri="{FF2B5EF4-FFF2-40B4-BE49-F238E27FC236}">
                    <a16:creationId xmlns:a16="http://schemas.microsoft.com/office/drawing/2014/main" id="{4939C1AE-B331-C34F-E801-E0EF62B7D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350"/>
                <a:ext cx="3072" cy="3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57" name="Rectangle 57">
                <a:extLst>
                  <a:ext uri="{FF2B5EF4-FFF2-40B4-BE49-F238E27FC236}">
                    <a16:creationId xmlns:a16="http://schemas.microsoft.com/office/drawing/2014/main" id="{1B68C466-F818-57E4-47DA-B8903690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35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105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cout &lt;&lt; "Number of employees after instantiation is "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58" name="Group 58">
              <a:extLst>
                <a:ext uri="{FF2B5EF4-FFF2-40B4-BE49-F238E27FC236}">
                  <a16:creationId xmlns:a16="http://schemas.microsoft.com/office/drawing/2014/main" id="{15DC83A5-0967-D1C5-5D70-CA42E20E58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976688"/>
              <a:ext cx="6781800" cy="231775"/>
              <a:chOff x="0" y="6724"/>
              <a:chExt cx="3072" cy="390"/>
            </a:xfrm>
            <a:solidFill>
              <a:schemeClr val="bg1"/>
            </a:solidFill>
          </p:grpSpPr>
          <p:sp>
            <p:nvSpPr>
              <p:cNvPr id="59" name="Rectangle 59">
                <a:extLst>
                  <a:ext uri="{FF2B5EF4-FFF2-40B4-BE49-F238E27FC236}">
                    <a16:creationId xmlns:a16="http://schemas.microsoft.com/office/drawing/2014/main" id="{13D01345-E247-8664-C8C9-F0D8C8A2E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724"/>
                <a:ext cx="3072" cy="3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60" name="Rectangle 60">
                <a:extLst>
                  <a:ext uri="{FF2B5EF4-FFF2-40B4-BE49-F238E27FC236}">
                    <a16:creationId xmlns:a16="http://schemas.microsoft.com/office/drawing/2014/main" id="{31D8DF61-059C-2483-908D-7088E9192F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73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 dirty="0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106	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     &lt;&lt; </a:t>
                </a:r>
                <a:r>
                  <a:rPr lang="en-US" altLang="en-PK" sz="1200" b="1" dirty="0">
                    <a:solidFill>
                      <a:srgbClr val="FF0000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e1Ptr-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&gt;</a:t>
                </a:r>
                <a:r>
                  <a:rPr lang="en-US" altLang="en-PK" sz="1200" b="1" dirty="0" err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getCount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();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 dirty="0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61" name="Group 61">
              <a:extLst>
                <a:ext uri="{FF2B5EF4-FFF2-40B4-BE49-F238E27FC236}">
                  <a16:creationId xmlns:a16="http://schemas.microsoft.com/office/drawing/2014/main" id="{F3BFE04E-5B6D-41A6-C001-70F870BDE7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198938"/>
              <a:ext cx="6781800" cy="230187"/>
              <a:chOff x="0" y="7098"/>
              <a:chExt cx="3072" cy="390"/>
            </a:xfrm>
            <a:solidFill>
              <a:schemeClr val="bg1"/>
            </a:solidFill>
          </p:grpSpPr>
          <p:sp>
            <p:nvSpPr>
              <p:cNvPr id="62" name="Rectangle 62">
                <a:extLst>
                  <a:ext uri="{FF2B5EF4-FFF2-40B4-BE49-F238E27FC236}">
                    <a16:creationId xmlns:a16="http://schemas.microsoft.com/office/drawing/2014/main" id="{E08C3C18-DB82-33AC-EDBF-E817FB28A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098"/>
                <a:ext cx="3072" cy="3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63" name="Rectangle 63">
                <a:extLst>
                  <a:ext uri="{FF2B5EF4-FFF2-40B4-BE49-F238E27FC236}">
                    <a16:creationId xmlns:a16="http://schemas.microsoft.com/office/drawing/2014/main" id="{9308779B-D996-6C3C-ED17-2D47DE2E6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10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107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64" name="Group 64">
              <a:extLst>
                <a:ext uri="{FF2B5EF4-FFF2-40B4-BE49-F238E27FC236}">
                  <a16:creationId xmlns:a16="http://schemas.microsoft.com/office/drawing/2014/main" id="{3D6F6A13-337F-7D2D-C256-769BDDE871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419600"/>
              <a:ext cx="6781800" cy="231775"/>
              <a:chOff x="0" y="7472"/>
              <a:chExt cx="3072" cy="390"/>
            </a:xfrm>
            <a:solidFill>
              <a:schemeClr val="bg1"/>
            </a:solidFill>
          </p:grpSpPr>
          <p:sp>
            <p:nvSpPr>
              <p:cNvPr id="65" name="Rectangle 65">
                <a:extLst>
                  <a:ext uri="{FF2B5EF4-FFF2-40B4-BE49-F238E27FC236}">
                    <a16:creationId xmlns:a16="http://schemas.microsoft.com/office/drawing/2014/main" id="{4A70C009-41BF-0B25-0FFB-EB7571C7A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72"/>
                <a:ext cx="3072" cy="3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66" name="Rectangle 66">
                <a:extLst>
                  <a:ext uri="{FF2B5EF4-FFF2-40B4-BE49-F238E27FC236}">
                    <a16:creationId xmlns:a16="http://schemas.microsoft.com/office/drawing/2014/main" id="{72C67E4C-FB86-7230-F03F-AE5B7EC93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108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cout &lt;&lt; "\n\nEmployee 1: "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67" name="Group 67">
              <a:extLst>
                <a:ext uri="{FF2B5EF4-FFF2-40B4-BE49-F238E27FC236}">
                  <a16:creationId xmlns:a16="http://schemas.microsoft.com/office/drawing/2014/main" id="{209910E3-81ED-8C64-5114-98899B0D76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641850"/>
              <a:ext cx="6781800" cy="230188"/>
              <a:chOff x="0" y="7846"/>
              <a:chExt cx="3072" cy="390"/>
            </a:xfrm>
            <a:solidFill>
              <a:schemeClr val="bg1"/>
            </a:solidFill>
          </p:grpSpPr>
          <p:sp>
            <p:nvSpPr>
              <p:cNvPr id="68" name="Rectangle 68">
                <a:extLst>
                  <a:ext uri="{FF2B5EF4-FFF2-40B4-BE49-F238E27FC236}">
                    <a16:creationId xmlns:a16="http://schemas.microsoft.com/office/drawing/2014/main" id="{32496D06-B0DA-86BD-9A30-6B81268C6A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846"/>
                <a:ext cx="3072" cy="3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69" name="Rectangle 69">
                <a:extLst>
                  <a:ext uri="{FF2B5EF4-FFF2-40B4-BE49-F238E27FC236}">
                    <a16:creationId xmlns:a16="http://schemas.microsoft.com/office/drawing/2014/main" id="{25B80095-32F2-C44C-5B6F-BBE79EE1A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85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 dirty="0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109	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     &lt;&lt; </a:t>
                </a:r>
                <a:r>
                  <a:rPr lang="en-US" altLang="en-PK" sz="1200" b="1" dirty="0">
                    <a:solidFill>
                      <a:srgbClr val="FF0000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e1Ptr-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&gt;</a:t>
                </a:r>
                <a:r>
                  <a:rPr lang="en-US" altLang="en-PK" sz="1200" b="1" dirty="0" err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getFirstName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()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 dirty="0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0" name="Group 70">
              <a:extLst>
                <a:ext uri="{FF2B5EF4-FFF2-40B4-BE49-F238E27FC236}">
                  <a16:creationId xmlns:a16="http://schemas.microsoft.com/office/drawing/2014/main" id="{D6EC9535-B62C-E70A-F902-514DC899C8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862513"/>
              <a:ext cx="6781800" cy="230187"/>
              <a:chOff x="0" y="8220"/>
              <a:chExt cx="3072" cy="390"/>
            </a:xfrm>
            <a:solidFill>
              <a:schemeClr val="bg1"/>
            </a:solidFill>
          </p:grpSpPr>
          <p:sp>
            <p:nvSpPr>
              <p:cNvPr id="71" name="Rectangle 71">
                <a:extLst>
                  <a:ext uri="{FF2B5EF4-FFF2-40B4-BE49-F238E27FC236}">
                    <a16:creationId xmlns:a16="http://schemas.microsoft.com/office/drawing/2014/main" id="{6629EF98-4238-D118-FB53-05B6E6F22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220"/>
                <a:ext cx="3072" cy="3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72" name="Rectangle 72">
                <a:extLst>
                  <a:ext uri="{FF2B5EF4-FFF2-40B4-BE49-F238E27FC236}">
                    <a16:creationId xmlns:a16="http://schemas.microsoft.com/office/drawing/2014/main" id="{AF63513C-CD43-A96D-AE00-8736231AF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22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 dirty="0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110	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     &lt;&lt; " " &lt;&lt; </a:t>
                </a:r>
                <a:r>
                  <a:rPr lang="en-US" altLang="en-PK" sz="1200" b="1" dirty="0">
                    <a:solidFill>
                      <a:srgbClr val="FF0000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e1Ptr-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&gt;</a:t>
                </a:r>
                <a:r>
                  <a:rPr lang="en-US" altLang="en-PK" sz="1200" b="1" dirty="0" err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getLastName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()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 dirty="0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3" name="Group 73">
              <a:extLst>
                <a:ext uri="{FF2B5EF4-FFF2-40B4-BE49-F238E27FC236}">
                  <a16:creationId xmlns:a16="http://schemas.microsoft.com/office/drawing/2014/main" id="{B98E75E5-B3F1-7E7A-987F-4BC7277CF8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083175"/>
              <a:ext cx="6781800" cy="231775"/>
              <a:chOff x="0" y="8594"/>
              <a:chExt cx="3072" cy="390"/>
            </a:xfrm>
            <a:solidFill>
              <a:schemeClr val="bg1"/>
            </a:solidFill>
          </p:grpSpPr>
          <p:sp>
            <p:nvSpPr>
              <p:cNvPr id="74" name="Rectangle 74">
                <a:extLst>
                  <a:ext uri="{FF2B5EF4-FFF2-40B4-BE49-F238E27FC236}">
                    <a16:creationId xmlns:a16="http://schemas.microsoft.com/office/drawing/2014/main" id="{CBC6CBD9-2D07-1017-9A94-77E35114B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594"/>
                <a:ext cx="3072" cy="3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75" name="Rectangle 75">
                <a:extLst>
                  <a:ext uri="{FF2B5EF4-FFF2-40B4-BE49-F238E27FC236}">
                    <a16:creationId xmlns:a16="http://schemas.microsoft.com/office/drawing/2014/main" id="{5CE4DFB8-7B2A-35E5-97F6-E79729D63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60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111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     &lt;&lt; "\nEmployee 2: "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6" name="Group 76">
              <a:extLst>
                <a:ext uri="{FF2B5EF4-FFF2-40B4-BE49-F238E27FC236}">
                  <a16:creationId xmlns:a16="http://schemas.microsoft.com/office/drawing/2014/main" id="{AF41D46A-D551-263A-D016-85A00744D1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305425"/>
              <a:ext cx="6781800" cy="230188"/>
              <a:chOff x="0" y="8968"/>
              <a:chExt cx="3072" cy="390"/>
            </a:xfrm>
            <a:solidFill>
              <a:schemeClr val="bg1"/>
            </a:solidFill>
          </p:grpSpPr>
          <p:sp>
            <p:nvSpPr>
              <p:cNvPr id="77" name="Rectangle 77">
                <a:extLst>
                  <a:ext uri="{FF2B5EF4-FFF2-40B4-BE49-F238E27FC236}">
                    <a16:creationId xmlns:a16="http://schemas.microsoft.com/office/drawing/2014/main" id="{2C7D6D71-1370-A091-C1A9-58F10BB06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968"/>
                <a:ext cx="3072" cy="3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78" name="Rectangle 78">
                <a:extLst>
                  <a:ext uri="{FF2B5EF4-FFF2-40B4-BE49-F238E27FC236}">
                    <a16:creationId xmlns:a16="http://schemas.microsoft.com/office/drawing/2014/main" id="{D23799CA-C67A-2A7B-3E9F-F01AB85BB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97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 dirty="0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112	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     &lt;&lt; </a:t>
                </a:r>
                <a:r>
                  <a:rPr lang="en-US" altLang="en-PK" sz="1200" b="1" dirty="0">
                    <a:solidFill>
                      <a:srgbClr val="FF0000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e2Ptr-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&gt;</a:t>
                </a:r>
                <a:r>
                  <a:rPr lang="en-US" altLang="en-PK" sz="1200" b="1" dirty="0" err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getFirstName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()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 dirty="0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9" name="Group 79">
              <a:extLst>
                <a:ext uri="{FF2B5EF4-FFF2-40B4-BE49-F238E27FC236}">
                  <a16:creationId xmlns:a16="http://schemas.microsoft.com/office/drawing/2014/main" id="{301DD2C0-B409-DB7C-DCA0-8166D0017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526088"/>
              <a:ext cx="6781800" cy="231775"/>
              <a:chOff x="0" y="9342"/>
              <a:chExt cx="3072" cy="390"/>
            </a:xfrm>
            <a:solidFill>
              <a:schemeClr val="bg1"/>
            </a:solidFill>
          </p:grpSpPr>
          <p:sp>
            <p:nvSpPr>
              <p:cNvPr id="80" name="Rectangle 80">
                <a:extLst>
                  <a:ext uri="{FF2B5EF4-FFF2-40B4-BE49-F238E27FC236}">
                    <a16:creationId xmlns:a16="http://schemas.microsoft.com/office/drawing/2014/main" id="{8D61B7C9-EED3-2F80-7F3C-A474AAEF5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342"/>
                <a:ext cx="3072" cy="3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81" name="Rectangle 81">
                <a:extLst>
                  <a:ext uri="{FF2B5EF4-FFF2-40B4-BE49-F238E27FC236}">
                    <a16:creationId xmlns:a16="http://schemas.microsoft.com/office/drawing/2014/main" id="{A1F916CA-9DFF-CFD8-4828-F092758B8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35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 dirty="0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113	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     &lt;&lt; " " &lt;&lt; </a:t>
                </a:r>
                <a:r>
                  <a:rPr lang="en-US" altLang="en-PK" sz="1200" b="1" dirty="0">
                    <a:solidFill>
                      <a:srgbClr val="FF0000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e2Ptr-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&gt;</a:t>
                </a:r>
                <a:r>
                  <a:rPr lang="en-US" altLang="en-PK" sz="1200" b="1" dirty="0" err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getLastName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() &lt;&lt; "\n\n";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 dirty="0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82" name="Group 82">
              <a:extLst>
                <a:ext uri="{FF2B5EF4-FFF2-40B4-BE49-F238E27FC236}">
                  <a16:creationId xmlns:a16="http://schemas.microsoft.com/office/drawing/2014/main" id="{A1BC0106-498D-41D8-5D25-22E167A2BC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748338"/>
              <a:ext cx="6781800" cy="230187"/>
              <a:chOff x="0" y="9716"/>
              <a:chExt cx="3072" cy="390"/>
            </a:xfrm>
            <a:solidFill>
              <a:schemeClr val="bg1"/>
            </a:solidFill>
          </p:grpSpPr>
          <p:sp>
            <p:nvSpPr>
              <p:cNvPr id="83" name="Rectangle 83">
                <a:extLst>
                  <a:ext uri="{FF2B5EF4-FFF2-40B4-BE49-F238E27FC236}">
                    <a16:creationId xmlns:a16="http://schemas.microsoft.com/office/drawing/2014/main" id="{3B398418-AE32-1E2C-D72C-7FF4C12944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716"/>
                <a:ext cx="3072" cy="3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84" name="Rectangle 84">
                <a:extLst>
                  <a:ext uri="{FF2B5EF4-FFF2-40B4-BE49-F238E27FC236}">
                    <a16:creationId xmlns:a16="http://schemas.microsoft.com/office/drawing/2014/main" id="{81110534-E10F-8A26-7FC1-C1506FAA31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72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114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85" name="Group 85">
              <a:extLst>
                <a:ext uri="{FF2B5EF4-FFF2-40B4-BE49-F238E27FC236}">
                  <a16:creationId xmlns:a16="http://schemas.microsoft.com/office/drawing/2014/main" id="{B5A6B832-6F4E-092B-EED0-9C798DACDA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969000"/>
              <a:ext cx="6781800" cy="230188"/>
              <a:chOff x="0" y="10090"/>
              <a:chExt cx="3072" cy="390"/>
            </a:xfrm>
            <a:solidFill>
              <a:schemeClr val="bg1"/>
            </a:solidFill>
          </p:grpSpPr>
          <p:sp>
            <p:nvSpPr>
              <p:cNvPr id="86" name="Rectangle 86">
                <a:extLst>
                  <a:ext uri="{FF2B5EF4-FFF2-40B4-BE49-F238E27FC236}">
                    <a16:creationId xmlns:a16="http://schemas.microsoft.com/office/drawing/2014/main" id="{48CC4A97-0412-6017-AF8E-3F9E67E9D5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090"/>
                <a:ext cx="3072" cy="3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87" name="Rectangle 87">
                <a:extLst>
                  <a:ext uri="{FF2B5EF4-FFF2-40B4-BE49-F238E27FC236}">
                    <a16:creationId xmlns:a16="http://schemas.microsoft.com/office/drawing/2014/main" id="{DCB884A2-990D-9025-C2B3-9778BAB6CD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09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 dirty="0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115	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</a:t>
                </a:r>
                <a:r>
                  <a:rPr lang="en-US" altLang="en-PK" sz="1200" b="1" dirty="0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delete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 e1Ptr;  </a:t>
                </a:r>
                <a:r>
                  <a:rPr lang="en-US" altLang="en-PK" sz="1200" b="1" dirty="0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 // free memory</a:t>
                </a:r>
                <a:endParaRPr lang="en-US" altLang="en-PK" sz="1200" b="1" dirty="0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 dirty="0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88" name="Group 88">
              <a:extLst>
                <a:ext uri="{FF2B5EF4-FFF2-40B4-BE49-F238E27FC236}">
                  <a16:creationId xmlns:a16="http://schemas.microsoft.com/office/drawing/2014/main" id="{4FFFD97C-EFF4-26B4-A358-24A95D7D35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189663"/>
              <a:ext cx="6781800" cy="231775"/>
              <a:chOff x="0" y="10464"/>
              <a:chExt cx="3072" cy="390"/>
            </a:xfrm>
            <a:solidFill>
              <a:schemeClr val="bg1"/>
            </a:solidFill>
          </p:grpSpPr>
          <p:sp>
            <p:nvSpPr>
              <p:cNvPr id="89" name="Rectangle 89">
                <a:extLst>
                  <a:ext uri="{FF2B5EF4-FFF2-40B4-BE49-F238E27FC236}">
                    <a16:creationId xmlns:a16="http://schemas.microsoft.com/office/drawing/2014/main" id="{EA8BF50A-3479-3923-B0AE-E7B03F7327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464"/>
                <a:ext cx="3072" cy="3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90" name="Rectangle 90">
                <a:extLst>
                  <a:ext uri="{FF2B5EF4-FFF2-40B4-BE49-F238E27FC236}">
                    <a16:creationId xmlns:a16="http://schemas.microsoft.com/office/drawing/2014/main" id="{E60222A9-6FD7-4170-B077-00734EB382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47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116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e1Ptr = 0;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91" name="Group 91">
              <a:extLst>
                <a:ext uri="{FF2B5EF4-FFF2-40B4-BE49-F238E27FC236}">
                  <a16:creationId xmlns:a16="http://schemas.microsoft.com/office/drawing/2014/main" id="{1A5674B0-B153-46D9-A46A-78F9239D9D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411913"/>
              <a:ext cx="6781800" cy="230187"/>
              <a:chOff x="0" y="10838"/>
              <a:chExt cx="3072" cy="390"/>
            </a:xfrm>
            <a:solidFill>
              <a:schemeClr val="bg1"/>
            </a:solidFill>
          </p:grpSpPr>
          <p:sp>
            <p:nvSpPr>
              <p:cNvPr id="92" name="Rectangle 92">
                <a:extLst>
                  <a:ext uri="{FF2B5EF4-FFF2-40B4-BE49-F238E27FC236}">
                    <a16:creationId xmlns:a16="http://schemas.microsoft.com/office/drawing/2014/main" id="{E9C4F3FE-52BD-4727-C18A-C5BFEA038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838"/>
                <a:ext cx="3072" cy="3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93" name="Rectangle 93">
                <a:extLst>
                  <a:ext uri="{FF2B5EF4-FFF2-40B4-BE49-F238E27FC236}">
                    <a16:creationId xmlns:a16="http://schemas.microsoft.com/office/drawing/2014/main" id="{26FDABD3-D32E-04E7-2CC7-7EC68358D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84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 dirty="0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117	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</a:t>
                </a:r>
                <a:r>
                  <a:rPr lang="en-US" altLang="en-PK" sz="1200" b="1" dirty="0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delete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 e2Ptr;   </a:t>
                </a:r>
                <a:r>
                  <a:rPr lang="en-US" altLang="en-PK" sz="1200" b="1" dirty="0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free memory</a:t>
                </a:r>
                <a:endParaRPr lang="en-US" altLang="en-PK" sz="1200" b="1" dirty="0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 dirty="0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94" name="Group 94">
              <a:extLst>
                <a:ext uri="{FF2B5EF4-FFF2-40B4-BE49-F238E27FC236}">
                  <a16:creationId xmlns:a16="http://schemas.microsoft.com/office/drawing/2014/main" id="{486C71BE-D9B1-E61D-A07A-B3965E4696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632575"/>
              <a:ext cx="6781800" cy="230188"/>
              <a:chOff x="0" y="11212"/>
              <a:chExt cx="3072" cy="390"/>
            </a:xfrm>
            <a:solidFill>
              <a:schemeClr val="bg1"/>
            </a:solidFill>
          </p:grpSpPr>
          <p:sp>
            <p:nvSpPr>
              <p:cNvPr id="95" name="Rectangle 95">
                <a:extLst>
                  <a:ext uri="{FF2B5EF4-FFF2-40B4-BE49-F238E27FC236}">
                    <a16:creationId xmlns:a16="http://schemas.microsoft.com/office/drawing/2014/main" id="{A7791968-B3E7-C2BF-DDB6-D0EA19BE1E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12"/>
                <a:ext cx="3072" cy="39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96" name="Rectangle 96">
                <a:extLst>
                  <a:ext uri="{FF2B5EF4-FFF2-40B4-BE49-F238E27FC236}">
                    <a16:creationId xmlns:a16="http://schemas.microsoft.com/office/drawing/2014/main" id="{06E6E424-84CD-8390-499D-BDC2928899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2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118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e2Ptr = 0;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C0B94D-7CCC-7CBD-A36D-4F8DF0DD9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E22995-4E57-3363-6A7B-1CCA5F7CC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124</a:t>
            </a:fld>
            <a:endParaRPr lang="en-US"/>
          </a:p>
        </p:txBody>
      </p:sp>
      <p:grpSp>
        <p:nvGrpSpPr>
          <p:cNvPr id="101" name="Group 97">
            <a:extLst>
              <a:ext uri="{FF2B5EF4-FFF2-40B4-BE49-F238E27FC236}">
                <a16:creationId xmlns:a16="http://schemas.microsoft.com/office/drawing/2014/main" id="{9F18DA86-4B45-1319-5F70-5258ECA972F1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392113"/>
            <a:ext cx="6248400" cy="2368550"/>
            <a:chOff x="864" y="144"/>
            <a:chExt cx="3936" cy="1492"/>
          </a:xfrm>
        </p:grpSpPr>
        <p:sp>
          <p:nvSpPr>
            <p:cNvPr id="102" name="Text Box 98">
              <a:extLst>
                <a:ext uri="{FF2B5EF4-FFF2-40B4-BE49-F238E27FC236}">
                  <a16:creationId xmlns:a16="http://schemas.microsoft.com/office/drawing/2014/main" id="{8AE86DDE-5A72-7914-0364-6175A16BD5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44"/>
              <a:ext cx="1824" cy="43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400" dirty="0"/>
                <a:t>If no </a:t>
              </a:r>
              <a:r>
                <a:rPr lang="en-US" sz="14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Employee</a:t>
              </a:r>
              <a:r>
                <a:rPr lang="en-US" sz="1400" b="1" dirty="0"/>
                <a:t> </a:t>
              </a:r>
              <a:r>
                <a:rPr lang="en-US" sz="1400" dirty="0"/>
                <a:t>objects exist </a:t>
              </a:r>
              <a:r>
                <a:rPr lang="en-US" sz="1400" b="1" dirty="0" err="1">
                  <a:solidFill>
                    <a:srgbClr val="FF0000"/>
                  </a:solidFill>
                  <a:latin typeface="Courier New" panose="02070309020205020404" pitchFamily="49" charset="0"/>
                </a:rPr>
                <a:t>getCount</a:t>
              </a:r>
              <a:r>
                <a:rPr lang="en-US" sz="1400" dirty="0"/>
                <a:t> must be accessed using the class name and (</a:t>
              </a:r>
              <a:r>
                <a:rPr lang="en-US" sz="1400" b="1" dirty="0">
                  <a:latin typeface="Courier New" panose="02070309020205020404" pitchFamily="49" charset="0"/>
                </a:rPr>
                <a:t>::</a:t>
              </a:r>
              <a:r>
                <a:rPr lang="en-US" sz="1400" dirty="0"/>
                <a:t>).</a:t>
              </a:r>
            </a:p>
          </p:txBody>
        </p:sp>
        <p:sp>
          <p:nvSpPr>
            <p:cNvPr id="103" name="Line 99">
              <a:extLst>
                <a:ext uri="{FF2B5EF4-FFF2-40B4-BE49-F238E27FC236}">
                  <a16:creationId xmlns:a16="http://schemas.microsoft.com/office/drawing/2014/main" id="{F75FE12C-2A75-B688-6B22-D9BEB8BE24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4" y="480"/>
              <a:ext cx="2112" cy="1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bIns="0">
              <a:spAutoFit/>
            </a:bodyPr>
            <a:lstStyle/>
            <a:p>
              <a:endParaRPr lang="en-PK"/>
            </a:p>
          </p:txBody>
        </p:sp>
      </p:grpSp>
      <p:grpSp>
        <p:nvGrpSpPr>
          <p:cNvPr id="104" name="Group 105">
            <a:extLst>
              <a:ext uri="{FF2B5EF4-FFF2-40B4-BE49-F238E27FC236}">
                <a16:creationId xmlns:a16="http://schemas.microsoft.com/office/drawing/2014/main" id="{F435A794-C3E8-286F-61B5-2C609FD08C3B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1838325"/>
            <a:ext cx="5137150" cy="679450"/>
            <a:chOff x="2194" y="1117"/>
            <a:chExt cx="3236" cy="428"/>
          </a:xfrm>
        </p:grpSpPr>
        <p:sp>
          <p:nvSpPr>
            <p:cNvPr id="105" name="Rectangle 103">
              <a:extLst>
                <a:ext uri="{FF2B5EF4-FFF2-40B4-BE49-F238E27FC236}">
                  <a16:creationId xmlns:a16="http://schemas.microsoft.com/office/drawing/2014/main" id="{E8C076CF-74E3-B9D6-CB9A-80968A317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117"/>
              <a:ext cx="2742" cy="14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200" b="1" dirty="0">
                  <a:latin typeface="Courier New" panose="02070309020205020404" pitchFamily="49" charset="0"/>
                </a:rPr>
                <a:t>Number of employees before instantiation is 0</a:t>
              </a:r>
            </a:p>
          </p:txBody>
        </p:sp>
        <p:sp>
          <p:nvSpPr>
            <p:cNvPr id="106" name="Line 104">
              <a:extLst>
                <a:ext uri="{FF2B5EF4-FFF2-40B4-BE49-F238E27FC236}">
                  <a16:creationId xmlns:a16="http://schemas.microsoft.com/office/drawing/2014/main" id="{777ADE9B-FF95-9A8E-958A-1C547B464F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94" y="1248"/>
              <a:ext cx="494" cy="2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bIns="0" anchor="ctr">
              <a:spAutoFit/>
            </a:bodyPr>
            <a:lstStyle/>
            <a:p>
              <a:endParaRPr lang="en-PK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9EDCD82-4C0E-CCF7-E44F-8D6ACFE854AC}"/>
              </a:ext>
            </a:extLst>
          </p:cNvPr>
          <p:cNvGrpSpPr>
            <a:grpSpLocks/>
          </p:cNvGrpSpPr>
          <p:nvPr/>
        </p:nvGrpSpPr>
        <p:grpSpPr bwMode="auto">
          <a:xfrm>
            <a:off x="2649536" y="2582864"/>
            <a:ext cx="8613776" cy="1484313"/>
            <a:chOff x="-362" y="1890"/>
            <a:chExt cx="5426" cy="935"/>
          </a:xfrm>
        </p:grpSpPr>
        <p:sp>
          <p:nvSpPr>
            <p:cNvPr id="108" name="Line 102">
              <a:extLst>
                <a:ext uri="{FF2B5EF4-FFF2-40B4-BE49-F238E27FC236}">
                  <a16:creationId xmlns:a16="http://schemas.microsoft.com/office/drawing/2014/main" id="{0FB547F8-5F01-B993-92CC-90BBEDED3A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362" y="2045"/>
              <a:ext cx="2487" cy="7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bIns="0" anchor="ctr">
              <a:spAutoFit/>
            </a:bodyPr>
            <a:lstStyle/>
            <a:p>
              <a:endParaRPr lang="en-PK"/>
            </a:p>
          </p:txBody>
        </p:sp>
        <p:sp>
          <p:nvSpPr>
            <p:cNvPr id="109" name="Text Box 101">
              <a:extLst>
                <a:ext uri="{FF2B5EF4-FFF2-40B4-BE49-F238E27FC236}">
                  <a16:creationId xmlns:a16="http://schemas.microsoft.com/office/drawing/2014/main" id="{702CA40F-68DB-59DB-74C9-3FB6733446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6" y="1890"/>
              <a:ext cx="2928" cy="26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2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e2Ptr-</a:t>
              </a:r>
              <a:r>
                <a:rPr lang="en-US" sz="1200" b="1" dirty="0">
                  <a:latin typeface="Courier New" panose="02070309020205020404" pitchFamily="49" charset="0"/>
                </a:rPr>
                <a:t>&gt;</a:t>
              </a:r>
              <a:r>
                <a:rPr lang="en-US" sz="1200" b="1" dirty="0" err="1">
                  <a:latin typeface="Courier New" panose="02070309020205020404" pitchFamily="49" charset="0"/>
                </a:rPr>
                <a:t>getCount</a:t>
              </a:r>
              <a:r>
                <a:rPr lang="en-US" sz="1200" b="1" dirty="0">
                  <a:latin typeface="Courier New" panose="02070309020205020404" pitchFamily="49" charset="0"/>
                </a:rPr>
                <a:t>()</a:t>
              </a:r>
              <a:r>
                <a:rPr lang="en-US" sz="1200" b="1" dirty="0"/>
                <a:t>  or </a:t>
              </a:r>
              <a:r>
                <a:rPr lang="en-US" sz="12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Employee</a:t>
              </a:r>
              <a:r>
                <a:rPr lang="en-US" sz="1200" b="1" dirty="0">
                  <a:latin typeface="Courier New" panose="02070309020205020404" pitchFamily="49" charset="0"/>
                </a:rPr>
                <a:t>::</a:t>
              </a:r>
              <a:r>
                <a:rPr lang="en-US" sz="1200" b="1" dirty="0" err="1">
                  <a:latin typeface="Courier New" panose="02070309020205020404" pitchFamily="49" charset="0"/>
                </a:rPr>
                <a:t>getCount</a:t>
              </a:r>
              <a:r>
                <a:rPr lang="en-US" sz="1200" b="1" dirty="0">
                  <a:latin typeface="Courier New" panose="02070309020205020404" pitchFamily="49" charset="0"/>
                </a:rPr>
                <a:t>()</a:t>
              </a:r>
              <a:r>
                <a:rPr lang="en-US" sz="1200" b="1" dirty="0"/>
                <a:t>  would also work.</a:t>
              </a:r>
            </a:p>
          </p:txBody>
        </p:sp>
      </p:grpSp>
      <p:grpSp>
        <p:nvGrpSpPr>
          <p:cNvPr id="110" name="Group 110">
            <a:extLst>
              <a:ext uri="{FF2B5EF4-FFF2-40B4-BE49-F238E27FC236}">
                <a16:creationId xmlns:a16="http://schemas.microsoft.com/office/drawing/2014/main" id="{6044577B-EB98-47FE-AD77-61BEBAB53765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3581400"/>
            <a:ext cx="5902325" cy="1033463"/>
            <a:chOff x="2016" y="2256"/>
            <a:chExt cx="3718" cy="651"/>
          </a:xfrm>
        </p:grpSpPr>
        <p:sp>
          <p:nvSpPr>
            <p:cNvPr id="111" name="Rectangle 107">
              <a:extLst>
                <a:ext uri="{FF2B5EF4-FFF2-40B4-BE49-F238E27FC236}">
                  <a16:creationId xmlns:a16="http://schemas.microsoft.com/office/drawing/2014/main" id="{700195DF-7DCF-DCBE-6E3D-4F921BC44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4" y="2645"/>
              <a:ext cx="2880" cy="26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200" b="1" dirty="0">
                  <a:latin typeface="Courier New" panose="02070309020205020404" pitchFamily="49" charset="0"/>
                </a:rPr>
                <a:t>Employee constructor for Susan Baker called.</a:t>
              </a:r>
            </a:p>
            <a:p>
              <a:pPr eaLnBrk="1" hangingPunct="1">
                <a:defRPr/>
              </a:pPr>
              <a:r>
                <a:rPr lang="en-US" sz="1200" b="1" dirty="0">
                  <a:latin typeface="Courier New" panose="02070309020205020404" pitchFamily="49" charset="0"/>
                </a:rPr>
                <a:t>Employee constructor for Robert Jones called.</a:t>
              </a:r>
            </a:p>
          </p:txBody>
        </p:sp>
        <p:sp>
          <p:nvSpPr>
            <p:cNvPr id="112" name="Line 109">
              <a:extLst>
                <a:ext uri="{FF2B5EF4-FFF2-40B4-BE49-F238E27FC236}">
                  <a16:creationId xmlns:a16="http://schemas.microsoft.com/office/drawing/2014/main" id="{6B588824-415D-FDD9-8ED1-B647E2E09E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016" y="2256"/>
              <a:ext cx="829" cy="4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bIns="0" anchor="ctr">
              <a:spAutoFit/>
            </a:bodyPr>
            <a:lstStyle/>
            <a:p>
              <a:endParaRPr lang="en-PK"/>
            </a:p>
          </p:txBody>
        </p:sp>
      </p:grpSp>
      <p:grpSp>
        <p:nvGrpSpPr>
          <p:cNvPr id="113" name="Group 115">
            <a:extLst>
              <a:ext uri="{FF2B5EF4-FFF2-40B4-BE49-F238E27FC236}">
                <a16:creationId xmlns:a16="http://schemas.microsoft.com/office/drawing/2014/main" id="{061398AC-F7DC-55A5-575C-093855B3787D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3482255"/>
            <a:ext cx="4910138" cy="357188"/>
            <a:chOff x="2640" y="2220"/>
            <a:chExt cx="3093" cy="225"/>
          </a:xfrm>
        </p:grpSpPr>
        <p:sp>
          <p:nvSpPr>
            <p:cNvPr id="114" name="Line 113">
              <a:extLst>
                <a:ext uri="{FF2B5EF4-FFF2-40B4-BE49-F238E27FC236}">
                  <a16:creationId xmlns:a16="http://schemas.microsoft.com/office/drawing/2014/main" id="{0EB69919-26ED-47EB-34CD-60FA969353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40" y="2282"/>
              <a:ext cx="455" cy="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bIns="0" anchor="ctr">
              <a:spAutoFit/>
            </a:bodyPr>
            <a:lstStyle/>
            <a:p>
              <a:endParaRPr lang="en-PK"/>
            </a:p>
          </p:txBody>
        </p:sp>
        <p:sp>
          <p:nvSpPr>
            <p:cNvPr id="115" name="Rectangle 111">
              <a:extLst>
                <a:ext uri="{FF2B5EF4-FFF2-40B4-BE49-F238E27FC236}">
                  <a16:creationId xmlns:a16="http://schemas.microsoft.com/office/drawing/2014/main" id="{3848E34A-7A13-7E1A-3D71-A66DC0855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9" y="2220"/>
              <a:ext cx="2684" cy="14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200" b="1" dirty="0">
                  <a:latin typeface="Courier New" panose="02070309020205020404" pitchFamily="49" charset="0"/>
                </a:rPr>
                <a:t>Number of employees after instantiation is 2</a:t>
              </a:r>
            </a:p>
          </p:txBody>
        </p:sp>
      </p:grpSp>
      <p:grpSp>
        <p:nvGrpSpPr>
          <p:cNvPr id="116" name="Group 119">
            <a:extLst>
              <a:ext uri="{FF2B5EF4-FFF2-40B4-BE49-F238E27FC236}">
                <a16:creationId xmlns:a16="http://schemas.microsoft.com/office/drawing/2014/main" id="{E5503E7E-B5FD-DF89-89A8-561EB07349BF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4887913"/>
            <a:ext cx="5735638" cy="576262"/>
            <a:chOff x="1907" y="3072"/>
            <a:chExt cx="3613" cy="36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29B74F4-425B-D6B1-01DF-6894CAC91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3072"/>
              <a:ext cx="2880" cy="26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200" b="1" dirty="0">
                  <a:latin typeface="Courier New" panose="02070309020205020404" pitchFamily="49" charset="0"/>
                </a:rPr>
                <a:t>Employee 1: Susan Baker</a:t>
              </a:r>
            </a:p>
            <a:p>
              <a:pPr eaLnBrk="1" hangingPunct="1">
                <a:defRPr/>
              </a:pPr>
              <a:r>
                <a:rPr lang="en-US" sz="1200" b="1" dirty="0">
                  <a:latin typeface="Courier New" panose="02070309020205020404" pitchFamily="49" charset="0"/>
                </a:rPr>
                <a:t>Employee 2: Robert Jones</a:t>
              </a:r>
            </a:p>
          </p:txBody>
        </p:sp>
        <p:sp>
          <p:nvSpPr>
            <p:cNvPr id="118" name="Line 118">
              <a:extLst>
                <a:ext uri="{FF2B5EF4-FFF2-40B4-BE49-F238E27FC236}">
                  <a16:creationId xmlns:a16="http://schemas.microsoft.com/office/drawing/2014/main" id="{D70AC6AE-BFF9-EABC-B7EE-6E3A8F12D8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07" y="3312"/>
              <a:ext cx="733" cy="1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bIns="0" anchor="ctr">
              <a:spAutoFit/>
            </a:bodyPr>
            <a:lstStyle/>
            <a:p>
              <a:endParaRPr lang="en-PK"/>
            </a:p>
          </p:txBody>
        </p:sp>
      </p:grpSp>
      <p:grpSp>
        <p:nvGrpSpPr>
          <p:cNvPr id="119" name="Group 122">
            <a:extLst>
              <a:ext uri="{FF2B5EF4-FFF2-40B4-BE49-F238E27FC236}">
                <a16:creationId xmlns:a16="http://schemas.microsoft.com/office/drawing/2014/main" id="{979D1B64-9969-ACD3-3762-C50E71B78C4C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5964238"/>
            <a:ext cx="6345238" cy="484187"/>
            <a:chOff x="1619" y="3744"/>
            <a:chExt cx="3997" cy="305"/>
          </a:xfrm>
        </p:grpSpPr>
        <p:sp>
          <p:nvSpPr>
            <p:cNvPr id="120" name="Rectangle 120">
              <a:extLst>
                <a:ext uri="{FF2B5EF4-FFF2-40B4-BE49-F238E27FC236}">
                  <a16:creationId xmlns:a16="http://schemas.microsoft.com/office/drawing/2014/main" id="{7B207EF0-5F23-03CF-5892-94DAA5107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3744"/>
              <a:ext cx="2880" cy="26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200" b="1" dirty="0">
                  <a:latin typeface="Courier New" panose="02070309020205020404" pitchFamily="49" charset="0"/>
                </a:rPr>
                <a:t>~Employee() called for Susan Baker</a:t>
              </a:r>
            </a:p>
            <a:p>
              <a:pPr eaLnBrk="1" hangingPunct="1">
                <a:defRPr/>
              </a:pPr>
              <a:r>
                <a:rPr lang="en-US" sz="1200" b="1" dirty="0">
                  <a:latin typeface="Courier New" panose="02070309020205020404" pitchFamily="49" charset="0"/>
                </a:rPr>
                <a:t>~Employee() called for Robert Jones</a:t>
              </a:r>
            </a:p>
          </p:txBody>
        </p:sp>
        <p:sp>
          <p:nvSpPr>
            <p:cNvPr id="121" name="Line 121">
              <a:extLst>
                <a:ext uri="{FF2B5EF4-FFF2-40B4-BE49-F238E27FC236}">
                  <a16:creationId xmlns:a16="http://schemas.microsoft.com/office/drawing/2014/main" id="{601384E0-2A56-FE6B-07BF-B27D39698C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19" y="3895"/>
              <a:ext cx="1126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bIns="0" anchor="ctr">
              <a:spAutoFit/>
            </a:bodyPr>
            <a:lstStyle/>
            <a:p>
              <a:endParaRPr lang="en-PK"/>
            </a:p>
          </p:txBody>
        </p:sp>
      </p:grpSp>
      <p:grpSp>
        <p:nvGrpSpPr>
          <p:cNvPr id="122" name="Group 127">
            <a:extLst>
              <a:ext uri="{FF2B5EF4-FFF2-40B4-BE49-F238E27FC236}">
                <a16:creationId xmlns:a16="http://schemas.microsoft.com/office/drawing/2014/main" id="{21C9780E-C025-BEF9-4095-9878102A640D}"/>
              </a:ext>
            </a:extLst>
          </p:cNvPr>
          <p:cNvGrpSpPr>
            <a:grpSpLocks/>
          </p:cNvGrpSpPr>
          <p:nvPr/>
        </p:nvGrpSpPr>
        <p:grpSpPr bwMode="auto">
          <a:xfrm>
            <a:off x="1935163" y="677863"/>
            <a:ext cx="2438400" cy="2506662"/>
            <a:chOff x="1219" y="427"/>
            <a:chExt cx="1536" cy="1579"/>
          </a:xfrm>
        </p:grpSpPr>
        <p:sp>
          <p:nvSpPr>
            <p:cNvPr id="123" name="Text Box 124">
              <a:extLst>
                <a:ext uri="{FF2B5EF4-FFF2-40B4-BE49-F238E27FC236}">
                  <a16:creationId xmlns:a16="http://schemas.microsoft.com/office/drawing/2014/main" id="{2189C5AD-C028-7D26-B443-47D9F12E21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" y="427"/>
              <a:ext cx="1536" cy="26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200" b="1" dirty="0">
                  <a:latin typeface="Courier New" panose="02070309020205020404" pitchFamily="49" charset="0"/>
                </a:rPr>
                <a:t>count</a:t>
              </a:r>
              <a:r>
                <a:rPr lang="en-US" sz="1200" b="1" dirty="0"/>
                <a:t> incremented because of constructor calls from </a:t>
              </a:r>
              <a:r>
                <a:rPr lang="en-US" sz="12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new</a:t>
              </a:r>
              <a:r>
                <a:rPr lang="en-US" sz="1200" b="1" dirty="0"/>
                <a:t>.  </a:t>
              </a:r>
            </a:p>
          </p:txBody>
        </p:sp>
        <p:sp>
          <p:nvSpPr>
            <p:cNvPr id="124" name="Line 126">
              <a:extLst>
                <a:ext uri="{FF2B5EF4-FFF2-40B4-BE49-F238E27FC236}">
                  <a16:creationId xmlns:a16="http://schemas.microsoft.com/office/drawing/2014/main" id="{9643C404-1857-3FAE-B3D9-9D7ED15D64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2" y="693"/>
              <a:ext cx="246" cy="1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bIns="0" anchor="ctr">
              <a:spAutoFit/>
            </a:bodyPr>
            <a:lstStyle/>
            <a:p>
              <a:endParaRPr lang="en-PK"/>
            </a:p>
          </p:txBody>
        </p:sp>
      </p:grpSp>
    </p:spTree>
    <p:extLst>
      <p:ext uri="{BB962C8B-B14F-4D97-AF65-F5344CB8AC3E}">
        <p14:creationId xmlns:p14="http://schemas.microsoft.com/office/powerpoint/2010/main" val="32655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B93625-B688-DEA2-C75F-0A15B76D1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797465-4EEE-2CE2-E7BE-D67559876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125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2405A6-7AD7-F56E-FC77-B8B23D496209}"/>
              </a:ext>
            </a:extLst>
          </p:cNvPr>
          <p:cNvGrpSpPr>
            <a:grpSpLocks/>
          </p:cNvGrpSpPr>
          <p:nvPr/>
        </p:nvGrpSpPr>
        <p:grpSpPr bwMode="auto">
          <a:xfrm>
            <a:off x="862446" y="550719"/>
            <a:ext cx="6629400" cy="1981200"/>
            <a:chOff x="0" y="0"/>
            <a:chExt cx="3072" cy="2244"/>
          </a:xfrm>
          <a:solidFill>
            <a:schemeClr val="bg1"/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FF14D82-17B4-9506-D9AF-3EDC90C634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072" cy="374"/>
              <a:chOff x="0" y="0"/>
              <a:chExt cx="3072" cy="374"/>
            </a:xfrm>
            <a:grpFill/>
          </p:grpSpPr>
          <p:sp>
            <p:nvSpPr>
              <p:cNvPr id="21" name="Rectangle 5">
                <a:extLst>
                  <a:ext uri="{FF2B5EF4-FFF2-40B4-BE49-F238E27FC236}">
                    <a16:creationId xmlns:a16="http://schemas.microsoft.com/office/drawing/2014/main" id="{AA310628-287F-5294-F636-A9144244A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0"/>
                <a:ext cx="3072" cy="3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86141E5D-60F0-F076-34FC-EC57FCED25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119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940EEB1B-A684-4C20-4935-8146C10834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74"/>
              <a:ext cx="3072" cy="374"/>
              <a:chOff x="0" y="374"/>
              <a:chExt cx="3072" cy="374"/>
            </a:xfrm>
            <a:grpFill/>
          </p:grpSpPr>
          <p:sp>
            <p:nvSpPr>
              <p:cNvPr id="19" name="Rectangle 8">
                <a:extLst>
                  <a:ext uri="{FF2B5EF4-FFF2-40B4-BE49-F238E27FC236}">
                    <a16:creationId xmlns:a16="http://schemas.microsoft.com/office/drawing/2014/main" id="{B08EC39A-EEF9-A1D3-0B91-7AB308F0A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04"/>
                <a:ext cx="3072" cy="3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20" name="Rectangle 9">
                <a:extLst>
                  <a:ext uri="{FF2B5EF4-FFF2-40B4-BE49-F238E27FC236}">
                    <a16:creationId xmlns:a16="http://schemas.microsoft.com/office/drawing/2014/main" id="{594D5A70-8FAC-54D4-8D3F-02CC271491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120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cout &lt;&lt; "Number of employees after deletion is "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" name="Group 10">
              <a:extLst>
                <a:ext uri="{FF2B5EF4-FFF2-40B4-BE49-F238E27FC236}">
                  <a16:creationId xmlns:a16="http://schemas.microsoft.com/office/drawing/2014/main" id="{F4748FD0-B35C-0B8C-3995-32403462DB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748"/>
              <a:ext cx="3072" cy="374"/>
              <a:chOff x="0" y="748"/>
              <a:chExt cx="3072" cy="374"/>
            </a:xfrm>
            <a:grpFill/>
          </p:grpSpPr>
          <p:sp>
            <p:nvSpPr>
              <p:cNvPr id="17" name="Rectangle 11">
                <a:extLst>
                  <a:ext uri="{FF2B5EF4-FFF2-40B4-BE49-F238E27FC236}">
                    <a16:creationId xmlns:a16="http://schemas.microsoft.com/office/drawing/2014/main" id="{1240747B-ED6A-A4E5-3502-CCC202661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78"/>
                <a:ext cx="3072" cy="3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18" name="Rectangle 12">
                <a:extLst>
                  <a:ext uri="{FF2B5EF4-FFF2-40B4-BE49-F238E27FC236}">
                    <a16:creationId xmlns:a16="http://schemas.microsoft.com/office/drawing/2014/main" id="{989132ED-79BC-BF60-488C-355B2340C0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121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     &lt;&lt; Employee::getCount() &lt;&lt; endl;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6A6760C3-CAD7-8689-6E3E-7A33FD59FD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122"/>
              <a:ext cx="3072" cy="374"/>
              <a:chOff x="0" y="1122"/>
              <a:chExt cx="3072" cy="374"/>
            </a:xfrm>
            <a:grpFill/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29DA740-C874-92C5-2024-D280FF920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52"/>
                <a:ext cx="3072" cy="3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E030D32-FA92-4195-4040-99B8FB5F0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122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9" name="Group 16">
              <a:extLst>
                <a:ext uri="{FF2B5EF4-FFF2-40B4-BE49-F238E27FC236}">
                  <a16:creationId xmlns:a16="http://schemas.microsoft.com/office/drawing/2014/main" id="{AA3191B4-40B1-7136-C6C3-CA92887DBE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496"/>
              <a:ext cx="3072" cy="374"/>
              <a:chOff x="0" y="1496"/>
              <a:chExt cx="3072" cy="374"/>
            </a:xfrm>
            <a:grpFill/>
          </p:grpSpPr>
          <p:sp>
            <p:nvSpPr>
              <p:cNvPr id="13" name="Rectangle 17">
                <a:extLst>
                  <a:ext uri="{FF2B5EF4-FFF2-40B4-BE49-F238E27FC236}">
                    <a16:creationId xmlns:a16="http://schemas.microsoft.com/office/drawing/2014/main" id="{3DAF1448-1872-9932-B565-8439E0D1C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526"/>
                <a:ext cx="3072" cy="3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14" name="Rectangle 18">
                <a:extLst>
                  <a:ext uri="{FF2B5EF4-FFF2-40B4-BE49-F238E27FC236}">
                    <a16:creationId xmlns:a16="http://schemas.microsoft.com/office/drawing/2014/main" id="{96844DCA-3702-5CCA-F479-43A8D8C71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49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123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return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0;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0" name="Group 19">
              <a:extLst>
                <a:ext uri="{FF2B5EF4-FFF2-40B4-BE49-F238E27FC236}">
                  <a16:creationId xmlns:a16="http://schemas.microsoft.com/office/drawing/2014/main" id="{3680D676-76A7-2C77-BC87-162226DA8D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870"/>
              <a:ext cx="3072" cy="374"/>
              <a:chOff x="0" y="1870"/>
              <a:chExt cx="3072" cy="374"/>
            </a:xfrm>
            <a:grpFill/>
          </p:grpSpPr>
          <p:sp>
            <p:nvSpPr>
              <p:cNvPr id="11" name="Rectangle 20">
                <a:extLst>
                  <a:ext uri="{FF2B5EF4-FFF2-40B4-BE49-F238E27FC236}">
                    <a16:creationId xmlns:a16="http://schemas.microsoft.com/office/drawing/2014/main" id="{F64FCD35-A2B4-D54C-B1CC-18C0F8C0A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900"/>
                <a:ext cx="3072" cy="3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12" name="Rectangle 21">
                <a:extLst>
                  <a:ext uri="{FF2B5EF4-FFF2-40B4-BE49-F238E27FC236}">
                    <a16:creationId xmlns:a16="http://schemas.microsoft.com/office/drawing/2014/main" id="{4FAF82E7-0F9B-9DD3-2DCD-4A12B0E77F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87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124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}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BDB7080-60AC-7415-9C88-8DAAC5040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446" y="2760519"/>
            <a:ext cx="6629400" cy="23082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>
            <a:lvl1pPr eaLnBrk="0" hangingPunct="0"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latin typeface="Courier New" panose="02070309020205020404" pitchFamily="49" charset="0"/>
              </a:rPr>
              <a:t>Number of employees before instantiation is 0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 panose="02070309020205020404" pitchFamily="49" charset="0"/>
              </a:rPr>
              <a:t>Employee constructor for Susan Baker called.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 panose="02070309020205020404" pitchFamily="49" charset="0"/>
              </a:rPr>
              <a:t>Employee constructor for Robert Jones called.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 panose="02070309020205020404" pitchFamily="49" charset="0"/>
              </a:rPr>
              <a:t>Number of employees after instantiation is 2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 panose="02070309020205020404" pitchFamily="49" charset="0"/>
              </a:rPr>
              <a:t> 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 panose="02070309020205020404" pitchFamily="49" charset="0"/>
              </a:rPr>
              <a:t>Employee 1: Susan Baker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 panose="02070309020205020404" pitchFamily="49" charset="0"/>
              </a:rPr>
              <a:t>Employee 2: Robert Jones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 panose="02070309020205020404" pitchFamily="49" charset="0"/>
              </a:rPr>
              <a:t> 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 panose="02070309020205020404" pitchFamily="49" charset="0"/>
              </a:rPr>
              <a:t>~Employee() called for Susan Baker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 panose="02070309020205020404" pitchFamily="49" charset="0"/>
              </a:rPr>
              <a:t>~Employee() called for Robert Jones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 panose="02070309020205020404" pitchFamily="49" charset="0"/>
              </a:rPr>
              <a:t>Number of employees after deletion is 0</a:t>
            </a:r>
          </a:p>
          <a:p>
            <a:pPr eaLnBrk="1" hangingPunct="1">
              <a:defRPr/>
            </a:pPr>
            <a:endParaRPr lang="en-US" sz="1200" b="1" dirty="0">
              <a:latin typeface="Courier New" panose="02070309020205020404" pitchFamily="49" charset="0"/>
            </a:endParaRPr>
          </a:p>
        </p:txBody>
      </p:sp>
      <p:grpSp>
        <p:nvGrpSpPr>
          <p:cNvPr id="24" name="Group 26">
            <a:extLst>
              <a:ext uri="{FF2B5EF4-FFF2-40B4-BE49-F238E27FC236}">
                <a16:creationId xmlns:a16="http://schemas.microsoft.com/office/drawing/2014/main" id="{BA5AFA26-6E74-459C-4D7F-B44DA68E3B25}"/>
              </a:ext>
            </a:extLst>
          </p:cNvPr>
          <p:cNvGrpSpPr>
            <a:grpSpLocks/>
          </p:cNvGrpSpPr>
          <p:nvPr/>
        </p:nvGrpSpPr>
        <p:grpSpPr bwMode="auto">
          <a:xfrm>
            <a:off x="4443846" y="1465119"/>
            <a:ext cx="2895600" cy="3124200"/>
            <a:chOff x="2256" y="576"/>
            <a:chExt cx="1824" cy="1968"/>
          </a:xfrm>
        </p:grpSpPr>
        <p:sp>
          <p:nvSpPr>
            <p:cNvPr id="25" name="Line 24">
              <a:extLst>
                <a:ext uri="{FF2B5EF4-FFF2-40B4-BE49-F238E27FC236}">
                  <a16:creationId xmlns:a16="http://schemas.microsoft.com/office/drawing/2014/main" id="{208C5C99-0F02-91FA-EEF5-1365DA8554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48" y="576"/>
              <a:ext cx="57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PK"/>
            </a:p>
          </p:txBody>
        </p:sp>
        <p:sp>
          <p:nvSpPr>
            <p:cNvPr id="26" name="Line 25">
              <a:extLst>
                <a:ext uri="{FF2B5EF4-FFF2-40B4-BE49-F238E27FC236}">
                  <a16:creationId xmlns:a16="http://schemas.microsoft.com/office/drawing/2014/main" id="{B2AAA050-80CD-8DEC-425F-435591F734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56" y="1104"/>
              <a:ext cx="1152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PK"/>
            </a:p>
          </p:txBody>
        </p:sp>
        <p:sp>
          <p:nvSpPr>
            <p:cNvPr id="27" name="Text Box 23">
              <a:extLst>
                <a:ext uri="{FF2B5EF4-FFF2-40B4-BE49-F238E27FC236}">
                  <a16:creationId xmlns:a16="http://schemas.microsoft.com/office/drawing/2014/main" id="{6CAE15AB-1453-6B61-60B3-EB492B436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912"/>
              <a:ext cx="1728" cy="1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PK" sz="1400" b="1" dirty="0">
                  <a:solidFill>
                    <a:srgbClr val="FF0000"/>
                  </a:solidFill>
                  <a:latin typeface="Courier New" panose="02070309020205020404" pitchFamily="49" charset="0"/>
                  <a:ea typeface="MS PGothic" panose="020B0600070205080204" pitchFamily="34" charset="-128"/>
                </a:rPr>
                <a:t>count</a:t>
              </a:r>
              <a:r>
                <a:rPr lang="en-US" altLang="en-PK" sz="1400" b="1" dirty="0">
                  <a:ea typeface="MS PGothic" panose="020B0600070205080204" pitchFamily="34" charset="-128"/>
                </a:rPr>
                <a:t> back to zero.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989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F4BBF-B279-FE63-2894-6B6E82DB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b="1" dirty="0">
                <a:solidFill>
                  <a:srgbClr val="FF0000"/>
                </a:solidFill>
                <a:latin typeface="Courier"/>
              </a:rPr>
              <a:t>static</a:t>
            </a:r>
            <a:r>
              <a:rPr lang="en-US" altLang="en-PK" dirty="0"/>
              <a:t> Class Members </a:t>
            </a:r>
            <a:endParaRPr lang="en-PK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AA329E-A3E6-06A0-F6AD-BC86DE2A1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9574" y="2011363"/>
            <a:ext cx="2699335" cy="41608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19BFB1-1CF3-9572-1586-D5E66D14A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51CF1-7F8B-D578-6B96-65BC142EF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126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5C7EA40-A83E-A37F-E71F-492E80D14C69}"/>
              </a:ext>
            </a:extLst>
          </p:cNvPr>
          <p:cNvGrpSpPr/>
          <p:nvPr/>
        </p:nvGrpSpPr>
        <p:grpSpPr>
          <a:xfrm>
            <a:off x="5864666" y="2224859"/>
            <a:ext cx="3982813" cy="3848349"/>
            <a:chOff x="5864666" y="2224859"/>
            <a:chExt cx="3982813" cy="38483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B2F571-C25C-0CB3-8C52-560D3CC28AFB}"/>
                </a:ext>
              </a:extLst>
            </p:cNvPr>
            <p:cNvSpPr txBox="1"/>
            <p:nvPr/>
          </p:nvSpPr>
          <p:spPr>
            <a:xfrm>
              <a:off x="5889344" y="4503548"/>
              <a:ext cx="3958135" cy="156966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Calling a static member</a:t>
              </a:r>
            </a:p>
            <a:p>
              <a:pPr algn="ctr"/>
              <a:r>
                <a:rPr lang="en-US" sz="2400" b="1" dirty="0"/>
                <a:t> function of a class using </a:t>
              </a:r>
            </a:p>
            <a:p>
              <a:pPr algn="ctr"/>
              <a:r>
                <a:rPr lang="en-US" sz="2400" b="1" dirty="0"/>
                <a:t>the </a:t>
              </a:r>
              <a:r>
                <a:rPr lang="en-US" sz="2400" b="1" dirty="0">
                  <a:solidFill>
                    <a:srgbClr val="FF0000"/>
                  </a:solidFill>
                </a:rPr>
                <a:t>class name</a:t>
              </a:r>
            </a:p>
            <a:p>
              <a:r>
                <a:rPr lang="en-US" sz="2400" b="1" dirty="0"/>
                <a:t> </a:t>
              </a:r>
              <a:endParaRPr lang="en-PK" sz="24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09037D-1DC0-0917-52B7-A06E47FCCF5B}"/>
                </a:ext>
              </a:extLst>
            </p:cNvPr>
            <p:cNvSpPr txBox="1"/>
            <p:nvPr/>
          </p:nvSpPr>
          <p:spPr>
            <a:xfrm>
              <a:off x="5864666" y="2224859"/>
              <a:ext cx="3958135" cy="156966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Calling a static member</a:t>
              </a:r>
            </a:p>
            <a:p>
              <a:pPr algn="ctr"/>
              <a:r>
                <a:rPr lang="en-US" sz="2400" b="1" dirty="0"/>
                <a:t> function of a class using </a:t>
              </a:r>
            </a:p>
            <a:p>
              <a:pPr algn="ctr"/>
              <a:r>
                <a:rPr lang="en-US" sz="2400" b="1" dirty="0"/>
                <a:t>the object</a:t>
              </a:r>
            </a:p>
            <a:p>
              <a:r>
                <a:rPr lang="en-US" sz="2400" b="1" dirty="0"/>
                <a:t> </a:t>
              </a:r>
              <a:endParaRPr lang="en-PK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5822222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54C1C-2B2F-D3F3-1E5B-747042DD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i="1" dirty="0">
                <a:solidFill>
                  <a:srgbClr val="FF0000"/>
                </a:solidFill>
              </a:rPr>
              <a:t>this</a:t>
            </a:r>
            <a:r>
              <a:rPr lang="en-US" altLang="en-PK" dirty="0"/>
              <a:t> Pointer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EA8EE-1F28-926D-398C-C514D52CB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SzPct val="100000"/>
              <a:defRPr/>
            </a:pPr>
            <a:r>
              <a:rPr lang="en-US" sz="2400" dirty="0"/>
              <a:t>The </a:t>
            </a:r>
            <a:r>
              <a:rPr lang="en-US" sz="2400" i="1" dirty="0">
                <a:solidFill>
                  <a:srgbClr val="0070C0"/>
                </a:solidFill>
              </a:rPr>
              <a:t>this</a:t>
            </a:r>
            <a:r>
              <a:rPr lang="en-US" sz="2400" dirty="0"/>
              <a:t> pointer is a special built-in pointer that is available to a </a:t>
            </a:r>
            <a:r>
              <a:rPr lang="en-US" sz="2400" dirty="0">
                <a:solidFill>
                  <a:srgbClr val="0070C0"/>
                </a:solidFill>
              </a:rPr>
              <a:t>class’s </a:t>
            </a:r>
            <a:r>
              <a:rPr lang="en-US" sz="2400" b="1" u="sng" dirty="0">
                <a:solidFill>
                  <a:srgbClr val="0070C0"/>
                </a:solidFill>
              </a:rPr>
              <a:t>non-static</a:t>
            </a:r>
            <a:r>
              <a:rPr lang="en-US" sz="2400" dirty="0">
                <a:solidFill>
                  <a:srgbClr val="0070C0"/>
                </a:solidFill>
              </a:rPr>
              <a:t> member functions</a:t>
            </a:r>
            <a:r>
              <a:rPr lang="en-US" sz="2400" dirty="0"/>
              <a:t>. </a:t>
            </a:r>
          </a:p>
          <a:p>
            <a:pPr algn="just">
              <a:buSzPct val="100000"/>
              <a:defRPr/>
            </a:pPr>
            <a:endParaRPr lang="en-US" sz="2400" dirty="0"/>
          </a:p>
          <a:p>
            <a:pPr algn="just">
              <a:buSzPct val="100000"/>
              <a:defRPr/>
            </a:pPr>
            <a:r>
              <a:rPr lang="en-US" sz="2400" dirty="0"/>
              <a:t>It always points to the </a:t>
            </a:r>
            <a:r>
              <a:rPr lang="en-US" sz="2400" u="sng" dirty="0">
                <a:solidFill>
                  <a:srgbClr val="FF0000"/>
                </a:solidFill>
              </a:rPr>
              <a:t>instance of the class making the function call</a:t>
            </a:r>
            <a:r>
              <a:rPr lang="en-US" sz="2400" dirty="0"/>
              <a:t>.</a:t>
            </a:r>
          </a:p>
          <a:p>
            <a:pPr algn="just">
              <a:buSzPct val="100000"/>
              <a:defRPr/>
            </a:pPr>
            <a:endParaRPr lang="en-US" sz="2400" i="1" dirty="0">
              <a:solidFill>
                <a:srgbClr val="0070C0"/>
              </a:solidFill>
            </a:endParaRPr>
          </a:p>
          <a:p>
            <a:pPr algn="just">
              <a:buSzPct val="100000"/>
              <a:defRPr/>
            </a:pPr>
            <a:r>
              <a:rPr lang="en-US" sz="2400" dirty="0"/>
              <a:t>The </a:t>
            </a:r>
            <a:r>
              <a:rPr lang="en-US" sz="2400" i="1" dirty="0">
                <a:solidFill>
                  <a:srgbClr val="FF0000"/>
                </a:solidFill>
              </a:rPr>
              <a:t>this</a:t>
            </a:r>
            <a:r>
              <a:rPr lang="en-US" sz="2400" dirty="0"/>
              <a:t> pointer is passed as a </a:t>
            </a:r>
            <a:r>
              <a:rPr lang="en-US" sz="2400" dirty="0">
                <a:solidFill>
                  <a:srgbClr val="0070C0"/>
                </a:solidFill>
              </a:rPr>
              <a:t>hidden argument </a:t>
            </a:r>
            <a:r>
              <a:rPr lang="en-US" sz="2400" dirty="0"/>
              <a:t>to all non-static member functions. </a:t>
            </a:r>
            <a:endParaRPr lang="en-US" sz="2400" i="1" dirty="0">
              <a:solidFill>
                <a:srgbClr val="0070C0"/>
              </a:solidFill>
            </a:endParaRPr>
          </a:p>
          <a:p>
            <a:pPr marL="0" indent="0" algn="ctr">
              <a:buSzPct val="100000"/>
              <a:buNone/>
              <a:defRPr/>
            </a:pPr>
            <a:r>
              <a:rPr lang="en-US" sz="2400" b="1" dirty="0">
                <a:latin typeface="Consolas" panose="020B0609020204030204" pitchFamily="49" charset="0"/>
              </a:rPr>
              <a:t>void </a:t>
            </a:r>
            <a:r>
              <a:rPr lang="en-US" sz="2400" b="1" dirty="0" err="1">
                <a:latin typeface="Consolas" panose="020B0609020204030204" pitchFamily="49" charset="0"/>
              </a:rPr>
              <a:t>setFuel</a:t>
            </a:r>
            <a:r>
              <a:rPr lang="en-US" sz="2400" b="1" dirty="0">
                <a:latin typeface="Consolas" panose="020B0609020204030204" pitchFamily="49" charset="0"/>
              </a:rPr>
              <a:t>(int fuel, 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Car* const </a:t>
            </a:r>
            <a:r>
              <a:rPr lang="en-US" sz="2400" b="1" dirty="0">
                <a:solidFill>
                  <a:srgbClr val="FF4B4B"/>
                </a:solidFill>
                <a:latin typeface="Consolas" panose="020B0609020204030204" pitchFamily="49" charset="0"/>
              </a:rPr>
              <a:t>this</a:t>
            </a:r>
            <a:r>
              <a:rPr lang="en-US" sz="2400" b="1" dirty="0">
                <a:latin typeface="Consolas" panose="020B0609020204030204" pitchFamily="49" charset="0"/>
              </a:rPr>
              <a:t>) {</a:t>
            </a:r>
          </a:p>
          <a:p>
            <a:pPr marL="0" indent="0" algn="ctr">
              <a:buSzPct val="100000"/>
              <a:buNone/>
              <a:defRPr/>
            </a:pPr>
            <a:endParaRPr lang="en-US" sz="2400" b="1" dirty="0">
              <a:latin typeface="Consolas" panose="020B0609020204030204" pitchFamily="49" charset="0"/>
            </a:endParaRPr>
          </a:p>
          <a:p>
            <a:pPr marL="0" indent="0" algn="ctr">
              <a:buSzPct val="100000"/>
              <a:buNone/>
              <a:defRPr/>
            </a:pPr>
            <a:r>
              <a:rPr lang="en-US" sz="2400" b="1" dirty="0">
                <a:latin typeface="Consolas" panose="020B0609020204030204" pitchFamily="49" charset="0"/>
              </a:rPr>
              <a:t>	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this-&gt;</a:t>
            </a:r>
            <a:r>
              <a:rPr lang="en-US" sz="2400" b="1" dirty="0">
                <a:latin typeface="Consolas" panose="020B0609020204030204" pitchFamily="49" charset="0"/>
              </a:rPr>
              <a:t>fuel = fuel;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22CF2-F097-1358-6D51-9622FFAC3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4D892-ED05-32B4-8AED-7B9E701BF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863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0271F-8874-4B15-A9ED-6189D08B3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i="1" dirty="0">
                <a:solidFill>
                  <a:srgbClr val="FF0000"/>
                </a:solidFill>
              </a:rPr>
              <a:t>this</a:t>
            </a:r>
            <a:r>
              <a:rPr lang="en-US" altLang="en-PK" dirty="0"/>
              <a:t> Pointer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CEAC4-AEC5-AD9E-C246-97B76774F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SzPct val="100000"/>
              <a:buNone/>
              <a:defRPr/>
            </a:pPr>
            <a:r>
              <a:rPr lang="en-US" sz="2400" b="1" dirty="0">
                <a:latin typeface="Consolas" panose="020B0609020204030204" pitchFamily="49" charset="0"/>
              </a:rPr>
              <a:t>void </a:t>
            </a:r>
            <a:r>
              <a:rPr lang="en-US" sz="2400" b="1" dirty="0" err="1">
                <a:latin typeface="Consolas" panose="020B0609020204030204" pitchFamily="49" charset="0"/>
              </a:rPr>
              <a:t>setFuel</a:t>
            </a:r>
            <a:r>
              <a:rPr lang="en-US" sz="2400" b="1" dirty="0">
                <a:latin typeface="Consolas" panose="020B0609020204030204" pitchFamily="49" charset="0"/>
              </a:rPr>
              <a:t>(int fuel, 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</a:rPr>
              <a:t>Car* const </a:t>
            </a:r>
            <a:r>
              <a:rPr lang="en-US" sz="2400" b="1" dirty="0">
                <a:solidFill>
                  <a:srgbClr val="FF4B4B"/>
                </a:solidFill>
                <a:latin typeface="Consolas" panose="020B0609020204030204" pitchFamily="49" charset="0"/>
              </a:rPr>
              <a:t>this</a:t>
            </a:r>
            <a:r>
              <a:rPr lang="en-US" sz="2400" b="1" dirty="0">
                <a:latin typeface="Consolas" panose="020B0609020204030204" pitchFamily="49" charset="0"/>
              </a:rPr>
              <a:t>) {</a:t>
            </a:r>
          </a:p>
          <a:p>
            <a:pPr marL="0" indent="0" algn="just">
              <a:buSzPct val="100000"/>
              <a:buNone/>
              <a:defRPr/>
            </a:pPr>
            <a:r>
              <a:rPr lang="en-US" sz="2400" b="1" dirty="0">
                <a:latin typeface="Consolas" panose="020B0609020204030204" pitchFamily="49" charset="0"/>
              </a:rPr>
              <a:t>	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this-&gt;</a:t>
            </a:r>
            <a:r>
              <a:rPr lang="en-US" sz="2400" b="1" dirty="0">
                <a:latin typeface="Consolas" panose="020B0609020204030204" pitchFamily="49" charset="0"/>
              </a:rPr>
              <a:t>fuel = fuel;</a:t>
            </a:r>
          </a:p>
          <a:p>
            <a:pPr marL="0" indent="0" algn="just">
              <a:buSzPct val="100000"/>
              <a:buNone/>
              <a:defRPr/>
            </a:pPr>
            <a:r>
              <a:rPr lang="en-US" sz="2400" b="1" dirty="0">
                <a:latin typeface="Consolas" panose="020B0609020204030204" pitchFamily="49" charset="0"/>
              </a:rPr>
              <a:t>}</a:t>
            </a:r>
          </a:p>
          <a:p>
            <a:pPr marL="0" indent="0" algn="just">
              <a:buSzPct val="100000"/>
              <a:buNone/>
              <a:defRPr/>
            </a:pPr>
            <a:r>
              <a:rPr lang="en-US" sz="2400" b="1" i="1" dirty="0">
                <a:latin typeface="Consolas" panose="020B0609020204030204" pitchFamily="49" charset="0"/>
              </a:rPr>
              <a:t>Car car1, car2;      </a:t>
            </a:r>
            <a:endParaRPr lang="en-US" sz="2400" i="1" dirty="0"/>
          </a:p>
          <a:p>
            <a:pPr marL="0" indent="0" algn="just">
              <a:buSzPct val="100000"/>
              <a:buNone/>
              <a:defRPr/>
            </a:pPr>
            <a:r>
              <a:rPr lang="en-US" sz="2400" i="1" dirty="0"/>
              <a:t>car1.setFuel(20); </a:t>
            </a:r>
            <a:r>
              <a:rPr lang="en-US" sz="2400" i="1" dirty="0">
                <a:solidFill>
                  <a:srgbClr val="00B050"/>
                </a:solidFill>
              </a:rPr>
              <a:t>// </a:t>
            </a:r>
            <a:r>
              <a:rPr lang="en-US" sz="2400" i="1" dirty="0">
                <a:solidFill>
                  <a:srgbClr val="FF0000"/>
                </a:solidFill>
              </a:rPr>
              <a:t>this</a:t>
            </a:r>
            <a:r>
              <a:rPr lang="en-US" sz="2400" i="1" dirty="0">
                <a:solidFill>
                  <a:srgbClr val="00B050"/>
                </a:solidFill>
              </a:rPr>
              <a:t> pointer points at car1</a:t>
            </a:r>
            <a:endParaRPr lang="en-US" sz="2400" i="1" dirty="0"/>
          </a:p>
          <a:p>
            <a:pPr marL="0" indent="0" algn="just">
              <a:buSzPct val="100000"/>
              <a:buNone/>
              <a:defRPr/>
            </a:pPr>
            <a:r>
              <a:rPr lang="en-US" sz="2400" i="1" dirty="0"/>
              <a:t>car2.setFuel(40); </a:t>
            </a:r>
            <a:r>
              <a:rPr lang="en-US" sz="2400" i="1" dirty="0">
                <a:solidFill>
                  <a:srgbClr val="00B050"/>
                </a:solidFill>
              </a:rPr>
              <a:t>// </a:t>
            </a:r>
            <a:r>
              <a:rPr lang="en-US" sz="2400" i="1" dirty="0">
                <a:solidFill>
                  <a:srgbClr val="FF0000"/>
                </a:solidFill>
              </a:rPr>
              <a:t>this</a:t>
            </a:r>
            <a:r>
              <a:rPr lang="en-US" sz="2400" i="1" dirty="0">
                <a:solidFill>
                  <a:srgbClr val="00B050"/>
                </a:solidFill>
              </a:rPr>
              <a:t> pointer points at car2</a:t>
            </a:r>
            <a:endParaRPr lang="en-US" sz="2400" i="1" dirty="0">
              <a:solidFill>
                <a:srgbClr val="0070C0"/>
              </a:solidFill>
            </a:endParaRPr>
          </a:p>
          <a:p>
            <a:pPr algn="just">
              <a:buSzPct val="100000"/>
              <a:defRPr/>
            </a:pPr>
            <a:r>
              <a:rPr lang="en-US" sz="2400" i="1" dirty="0">
                <a:solidFill>
                  <a:srgbClr val="0070C0"/>
                </a:solidFill>
              </a:rPr>
              <a:t>this </a:t>
            </a:r>
            <a:r>
              <a:rPr lang="en-US" sz="2400" dirty="0"/>
              <a:t>pointer is a </a:t>
            </a:r>
            <a:r>
              <a:rPr lang="en-US" sz="2400" dirty="0">
                <a:solidFill>
                  <a:srgbClr val="0070C0"/>
                </a:solidFill>
              </a:rPr>
              <a:t>constant pointer</a:t>
            </a:r>
            <a:r>
              <a:rPr lang="en-US" sz="2400" dirty="0"/>
              <a:t> that references to the calling object.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EB9CA-A6CA-F027-3F89-0DFD2B448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6BABB-02E9-379D-5A1E-2388EFF7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17958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86E7A-ADA1-2346-C7EF-C3B625B5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Using the </a:t>
            </a:r>
            <a:r>
              <a:rPr lang="en-US" altLang="en-PK" dirty="0">
                <a:solidFill>
                  <a:srgbClr val="FF0000"/>
                </a:solidFill>
              </a:rPr>
              <a:t>this</a:t>
            </a:r>
            <a:r>
              <a:rPr lang="en-US" altLang="en-PK" dirty="0">
                <a:solidFill>
                  <a:srgbClr val="B80000"/>
                </a:solidFill>
              </a:rPr>
              <a:t> </a:t>
            </a:r>
            <a:r>
              <a:rPr lang="en-US" altLang="en-PK" dirty="0"/>
              <a:t>Pointer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ACC3F-2A76-BD38-EA1A-BD29CD20B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85750" lvl="1" indent="-2857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/>
              <a:t>Not part of the </a:t>
            </a:r>
            <a:r>
              <a:rPr lang="en-US" b="1" i="1" dirty="0">
                <a:solidFill>
                  <a:srgbClr val="0070C0"/>
                </a:solidFill>
              </a:rPr>
              <a:t>object itself</a:t>
            </a:r>
          </a:p>
          <a:p>
            <a:pPr marL="285750" lvl="1" indent="-2857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b="1" i="1" dirty="0">
              <a:solidFill>
                <a:srgbClr val="0070C0"/>
              </a:solidFill>
            </a:endParaRPr>
          </a:p>
          <a:p>
            <a:pPr algn="just">
              <a:buClr>
                <a:schemeClr val="tx1"/>
              </a:buClr>
              <a:buSzPct val="100000"/>
              <a:defRPr/>
            </a:pPr>
            <a:r>
              <a:rPr lang="en-US" dirty="0"/>
              <a:t>Can be used to access instance variables within </a:t>
            </a:r>
            <a:r>
              <a:rPr lang="en-US" dirty="0">
                <a:solidFill>
                  <a:srgbClr val="0070C0"/>
                </a:solidFill>
              </a:rPr>
              <a:t>member functions </a:t>
            </a:r>
            <a:r>
              <a:rPr lang="en-US" dirty="0"/>
              <a:t>(including constructors and destructors)</a:t>
            </a:r>
          </a:p>
          <a:p>
            <a:pPr algn="just">
              <a:buClr>
                <a:schemeClr val="tx1"/>
              </a:buClr>
              <a:buSzPct val="100000"/>
              <a:defRPr/>
            </a:pPr>
            <a:endParaRPr lang="en-US" dirty="0"/>
          </a:p>
          <a:p>
            <a:pPr algn="just">
              <a:buClr>
                <a:schemeClr val="tx1"/>
              </a:buClr>
              <a:buSzPct val="100000"/>
              <a:defRPr/>
            </a:pPr>
            <a:r>
              <a:rPr lang="en-US" dirty="0"/>
              <a:t>this pointer stores the </a:t>
            </a:r>
            <a:r>
              <a:rPr lang="en-US" dirty="0">
                <a:solidFill>
                  <a:srgbClr val="0070C0"/>
                </a:solidFill>
              </a:rPr>
              <a:t>address of the calling object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For a member function print data member x, either</a:t>
            </a:r>
          </a:p>
          <a:p>
            <a:pPr lvl="4">
              <a:buFontTx/>
              <a:buNone/>
              <a:defRPr/>
            </a:pPr>
            <a:r>
              <a:rPr lang="en-US" b="1" dirty="0">
                <a:latin typeface="Consolas" panose="020B0609020204030204" pitchFamily="49" charset="0"/>
              </a:rPr>
              <a:t>      this-&gt;x;</a:t>
            </a:r>
          </a:p>
          <a:p>
            <a:pPr lvl="4">
              <a:buFontTx/>
              <a:buNone/>
              <a:defRPr/>
            </a:pPr>
            <a:r>
              <a:rPr lang="en-US" dirty="0"/>
              <a:t>                   or</a:t>
            </a:r>
          </a:p>
          <a:p>
            <a:pPr lvl="4">
              <a:buFontTx/>
              <a:buNone/>
              <a:defRPr/>
            </a:pPr>
            <a:r>
              <a:rPr lang="en-US" b="1" dirty="0">
                <a:latin typeface="Consolas" panose="020B0609020204030204" pitchFamily="49" charset="0"/>
              </a:rPr>
              <a:t>      (*this).x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A2DDD-B611-F391-637C-567930448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110C21-9B5A-F5EA-6072-E53D4E32C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76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8D32B-4297-4D67-1D07-8163DB80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Objects in OOP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3A58E-AA8E-AFDF-4402-B8D1F6F93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ct val="20000"/>
              </a:spcBef>
              <a:buClr>
                <a:srgbClr val="00007D"/>
              </a:buClr>
              <a:buSzPct val="75000"/>
              <a:buNone/>
            </a:pPr>
            <a:r>
              <a:rPr lang="en-US" sz="2400" b="1" dirty="0">
                <a:latin typeface="Calibri" pitchFamily="34" charset="0"/>
                <a:cs typeface="Courier New" pitchFamily="49" charset="0"/>
              </a:rPr>
              <a:t>An </a:t>
            </a:r>
            <a:r>
              <a:rPr lang="en-US" sz="2400" b="1" dirty="0">
                <a:solidFill>
                  <a:srgbClr val="B80000"/>
                </a:solidFill>
                <a:latin typeface="Calibri" pitchFamily="34" charset="0"/>
                <a:cs typeface="Courier New" pitchFamily="49" charset="0"/>
              </a:rPr>
              <a:t>object</a:t>
            </a:r>
            <a:r>
              <a:rPr lang="en-US" sz="2400" b="1" dirty="0">
                <a:latin typeface="Calibri" pitchFamily="34" charset="0"/>
                <a:cs typeface="Courier New" pitchFamily="49" charset="0"/>
              </a:rPr>
              <a:t> has a </a:t>
            </a:r>
            <a:r>
              <a:rPr lang="en-US" sz="2400" b="1" dirty="0">
                <a:solidFill>
                  <a:srgbClr val="2C14DE"/>
                </a:solidFill>
                <a:latin typeface="Calibri" pitchFamily="34" charset="0"/>
                <a:cs typeface="Courier New" pitchFamily="49" charset="0"/>
              </a:rPr>
              <a:t>unique identity</a:t>
            </a:r>
            <a:r>
              <a:rPr lang="en-US" sz="2400" b="1" dirty="0">
                <a:latin typeface="Calibri" pitchFamily="34" charset="0"/>
                <a:cs typeface="Courier New" pitchFamily="49" charset="0"/>
              </a:rPr>
              <a:t>, </a:t>
            </a:r>
            <a:r>
              <a:rPr lang="en-US" sz="2400" b="1" dirty="0">
                <a:solidFill>
                  <a:srgbClr val="2C14DE"/>
                </a:solidFill>
                <a:latin typeface="Calibri" pitchFamily="34" charset="0"/>
                <a:cs typeface="Courier New" pitchFamily="49" charset="0"/>
              </a:rPr>
              <a:t>state</a:t>
            </a:r>
            <a:r>
              <a:rPr lang="en-US" sz="2400" b="1" dirty="0">
                <a:latin typeface="Calibri" pitchFamily="34" charset="0"/>
                <a:cs typeface="Courier New" pitchFamily="49" charset="0"/>
              </a:rPr>
              <a:t>, and </a:t>
            </a:r>
            <a:r>
              <a:rPr lang="en-US" sz="2400" b="1" dirty="0">
                <a:solidFill>
                  <a:srgbClr val="2C14DE"/>
                </a:solidFill>
                <a:latin typeface="Calibri" pitchFamily="34" charset="0"/>
                <a:cs typeface="Courier New" pitchFamily="49" charset="0"/>
              </a:rPr>
              <a:t>behaviors</a:t>
            </a:r>
            <a:r>
              <a:rPr lang="en-US" sz="2400" b="1" dirty="0">
                <a:latin typeface="Calibri" pitchFamily="34" charset="0"/>
                <a:cs typeface="Courier New" pitchFamily="49" charset="0"/>
              </a:rPr>
              <a:t>.</a:t>
            </a:r>
            <a:r>
              <a:rPr lang="en-US" sz="2400" dirty="0">
                <a:latin typeface="Calibri" pitchFamily="34" charset="0"/>
                <a:cs typeface="Courier New" pitchFamily="49" charset="0"/>
              </a:rPr>
              <a:t> 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Clr>
                <a:srgbClr val="00007D"/>
              </a:buClr>
              <a:buSzPct val="75000"/>
              <a:buNone/>
            </a:pPr>
            <a:endParaRPr lang="en-US" sz="2400" dirty="0">
              <a:latin typeface="Calibri" pitchFamily="34" charset="0"/>
              <a:cs typeface="Courier New" pitchFamily="49" charset="0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Clr>
                <a:srgbClr val="00007D"/>
              </a:buClr>
              <a:buSzPct val="75000"/>
              <a:buNone/>
            </a:pPr>
            <a:endParaRPr lang="en-US" sz="2400" dirty="0">
              <a:latin typeface="Calibri" pitchFamily="34" charset="0"/>
              <a:cs typeface="Courier New" pitchFamily="49" charset="0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Clr>
                <a:srgbClr val="00007D"/>
              </a:buClr>
              <a:buSzPct val="75000"/>
              <a:buNone/>
            </a:pPr>
            <a:r>
              <a:rPr lang="en-US" sz="2400" dirty="0">
                <a:latin typeface="Calibri" pitchFamily="34" charset="0"/>
                <a:cs typeface="Courier New" pitchFamily="49" charset="0"/>
              </a:rPr>
              <a:t>The </a:t>
            </a:r>
            <a:r>
              <a:rPr lang="en-US" sz="2400" b="1" dirty="0">
                <a:solidFill>
                  <a:srgbClr val="C00000"/>
                </a:solidFill>
                <a:latin typeface="Calibri" pitchFamily="34" charset="0"/>
                <a:cs typeface="Courier New" pitchFamily="49" charset="0"/>
              </a:rPr>
              <a:t>state</a:t>
            </a:r>
            <a:r>
              <a:rPr lang="en-US" sz="2400" dirty="0">
                <a:solidFill>
                  <a:srgbClr val="C00000"/>
                </a:solidFill>
                <a:latin typeface="Calibri" pitchFamily="34" charset="0"/>
                <a:cs typeface="Courier New" pitchFamily="49" charset="0"/>
              </a:rPr>
              <a:t> </a:t>
            </a:r>
            <a:r>
              <a:rPr lang="en-US" sz="2400" dirty="0">
                <a:latin typeface="Calibri" pitchFamily="34" charset="0"/>
                <a:cs typeface="Courier New" pitchFamily="49" charset="0"/>
              </a:rPr>
              <a:t>of an </a:t>
            </a:r>
            <a:r>
              <a:rPr lang="en-US" sz="2400" b="1" dirty="0">
                <a:latin typeface="Calibri" pitchFamily="34" charset="0"/>
                <a:cs typeface="Courier New" pitchFamily="49" charset="0"/>
              </a:rPr>
              <a:t>object</a:t>
            </a:r>
            <a:r>
              <a:rPr lang="en-US" sz="2400" dirty="0">
                <a:latin typeface="Calibri" pitchFamily="34" charset="0"/>
                <a:cs typeface="Courier New" pitchFamily="49" charset="0"/>
              </a:rPr>
              <a:t> consists of </a:t>
            </a:r>
            <a:r>
              <a:rPr lang="en-US" sz="2400" b="1" i="1" dirty="0">
                <a:solidFill>
                  <a:srgbClr val="2C14DE"/>
                </a:solidFill>
                <a:latin typeface="Calibri" pitchFamily="34" charset="0"/>
                <a:cs typeface="Courier New" pitchFamily="49" charset="0"/>
              </a:rPr>
              <a:t>a </a:t>
            </a:r>
            <a:r>
              <a:rPr lang="en-US" sz="2400" b="1" i="1" u="sng" dirty="0">
                <a:solidFill>
                  <a:srgbClr val="2C14DE"/>
                </a:solidFill>
                <a:latin typeface="Calibri" pitchFamily="34" charset="0"/>
                <a:cs typeface="Courier New" pitchFamily="49" charset="0"/>
              </a:rPr>
              <a:t>set of data fields</a:t>
            </a:r>
            <a:r>
              <a:rPr lang="en-US" sz="2400" u="sng" dirty="0">
                <a:solidFill>
                  <a:srgbClr val="2C14DE"/>
                </a:solidFill>
                <a:latin typeface="Calibri" pitchFamily="34" charset="0"/>
                <a:cs typeface="Courier New" pitchFamily="49" charset="0"/>
              </a:rPr>
              <a:t> </a:t>
            </a:r>
            <a:r>
              <a:rPr lang="en-US" sz="2400" dirty="0">
                <a:latin typeface="Calibri" pitchFamily="34" charset="0"/>
                <a:cs typeface="Courier New" pitchFamily="49" charset="0"/>
              </a:rPr>
              <a:t>(also known as </a:t>
            </a:r>
            <a:r>
              <a:rPr lang="en-US" sz="2400" b="1" dirty="0">
                <a:solidFill>
                  <a:srgbClr val="2C14DE"/>
                </a:solidFill>
                <a:latin typeface="Calibri" pitchFamily="34" charset="0"/>
                <a:cs typeface="Courier New" pitchFamily="49" charset="0"/>
              </a:rPr>
              <a:t>properties</a:t>
            </a:r>
            <a:r>
              <a:rPr lang="en-US" sz="2400" dirty="0">
                <a:latin typeface="Calibri" pitchFamily="34" charset="0"/>
                <a:cs typeface="Courier New" pitchFamily="49" charset="0"/>
              </a:rPr>
              <a:t>) </a:t>
            </a:r>
            <a:r>
              <a:rPr lang="en-US" sz="2400" b="1" dirty="0">
                <a:latin typeface="Calibri" pitchFamily="34" charset="0"/>
                <a:cs typeface="Courier New" pitchFamily="49" charset="0"/>
              </a:rPr>
              <a:t>with their </a:t>
            </a:r>
            <a:r>
              <a:rPr lang="en-US" sz="2400" b="1" u="sng" dirty="0">
                <a:solidFill>
                  <a:srgbClr val="2C14DE"/>
                </a:solidFill>
                <a:latin typeface="Calibri" pitchFamily="34" charset="0"/>
                <a:cs typeface="Courier New" pitchFamily="49" charset="0"/>
              </a:rPr>
              <a:t>current values</a:t>
            </a:r>
            <a:r>
              <a:rPr lang="en-US" sz="2400" dirty="0">
                <a:latin typeface="Calibri" pitchFamily="34" charset="0"/>
                <a:cs typeface="Courier New" pitchFamily="49" charset="0"/>
              </a:rPr>
              <a:t>. 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Clr>
                <a:srgbClr val="00007D"/>
              </a:buClr>
              <a:buSzPct val="75000"/>
              <a:buNone/>
            </a:pPr>
            <a:endParaRPr lang="en-US" sz="2400" dirty="0">
              <a:latin typeface="Calibri" pitchFamily="34" charset="0"/>
              <a:cs typeface="Courier New" pitchFamily="49" charset="0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Clr>
                <a:srgbClr val="00007D"/>
              </a:buClr>
              <a:buSzPct val="75000"/>
              <a:buNone/>
            </a:pPr>
            <a:endParaRPr lang="en-US" sz="2400" dirty="0">
              <a:latin typeface="Calibri" pitchFamily="34" charset="0"/>
              <a:cs typeface="Courier New" pitchFamily="49" charset="0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Clr>
                <a:srgbClr val="00007D"/>
              </a:buClr>
              <a:buSzPct val="75000"/>
              <a:buNone/>
            </a:pPr>
            <a:r>
              <a:rPr lang="en-US" sz="2400" dirty="0">
                <a:latin typeface="Calibri" pitchFamily="34" charset="0"/>
                <a:cs typeface="Courier New" pitchFamily="49" charset="0"/>
              </a:rPr>
              <a:t>The </a:t>
            </a:r>
            <a:r>
              <a:rPr lang="en-US" sz="2400" b="1" dirty="0">
                <a:solidFill>
                  <a:srgbClr val="C00000"/>
                </a:solidFill>
                <a:latin typeface="Calibri" pitchFamily="34" charset="0"/>
                <a:cs typeface="Courier New" pitchFamily="49" charset="0"/>
              </a:rPr>
              <a:t>behavior</a:t>
            </a:r>
            <a:r>
              <a:rPr lang="en-US" sz="2400" dirty="0">
                <a:solidFill>
                  <a:srgbClr val="C00000"/>
                </a:solidFill>
                <a:latin typeface="Calibri" pitchFamily="34" charset="0"/>
                <a:cs typeface="Courier New" pitchFamily="49" charset="0"/>
              </a:rPr>
              <a:t> </a:t>
            </a:r>
            <a:r>
              <a:rPr lang="en-US" sz="2400" dirty="0">
                <a:latin typeface="Calibri" pitchFamily="34" charset="0"/>
                <a:cs typeface="Courier New" pitchFamily="49" charset="0"/>
              </a:rPr>
              <a:t>of an </a:t>
            </a:r>
            <a:r>
              <a:rPr lang="en-US" sz="2400" b="1" dirty="0">
                <a:latin typeface="Calibri" pitchFamily="34" charset="0"/>
                <a:cs typeface="Courier New" pitchFamily="49" charset="0"/>
              </a:rPr>
              <a:t>object</a:t>
            </a:r>
            <a:r>
              <a:rPr lang="en-US" sz="2400" dirty="0">
                <a:latin typeface="Calibri" pitchFamily="34" charset="0"/>
                <a:cs typeface="Courier New" pitchFamily="49" charset="0"/>
              </a:rPr>
              <a:t> is </a:t>
            </a:r>
            <a:r>
              <a:rPr lang="en-US" sz="2400" b="1" dirty="0">
                <a:latin typeface="Calibri" pitchFamily="34" charset="0"/>
                <a:cs typeface="Courier New" pitchFamily="49" charset="0"/>
              </a:rPr>
              <a:t>defined</a:t>
            </a:r>
            <a:r>
              <a:rPr lang="en-US" sz="2400" dirty="0">
                <a:latin typeface="Calibri" pitchFamily="34" charset="0"/>
                <a:cs typeface="Courier New" pitchFamily="49" charset="0"/>
              </a:rPr>
              <a:t> by </a:t>
            </a:r>
            <a:r>
              <a:rPr lang="en-US" sz="2400" b="1" dirty="0">
                <a:solidFill>
                  <a:srgbClr val="2C14DE"/>
                </a:solidFill>
                <a:latin typeface="Calibri" pitchFamily="34" charset="0"/>
                <a:cs typeface="Courier New" pitchFamily="49" charset="0"/>
              </a:rPr>
              <a:t>a set of functions</a:t>
            </a:r>
            <a:r>
              <a:rPr lang="en-US" sz="2400" dirty="0">
                <a:solidFill>
                  <a:srgbClr val="2C14DE"/>
                </a:solidFill>
                <a:latin typeface="Calibri" pitchFamily="34" charset="0"/>
                <a:cs typeface="Courier New" pitchFamily="49" charset="0"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2C417-563D-FBC4-0DF6-B411C96AF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857F1B-FEA4-B8DE-6DFE-7EEFA817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43969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8CB24-0163-8E38-1808-DC0A90856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Using the </a:t>
            </a:r>
            <a:r>
              <a:rPr lang="en-US" altLang="en-PK" dirty="0">
                <a:solidFill>
                  <a:srgbClr val="FF0000"/>
                </a:solidFill>
              </a:rPr>
              <a:t>this</a:t>
            </a:r>
            <a:r>
              <a:rPr lang="en-US" altLang="en-PK" dirty="0">
                <a:solidFill>
                  <a:srgbClr val="B80000"/>
                </a:solidFill>
              </a:rPr>
              <a:t> </a:t>
            </a:r>
            <a:r>
              <a:rPr lang="en-US" altLang="en-PK" dirty="0"/>
              <a:t>Pointer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BD8BE-B257-7F87-F41D-0C9EB0429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 indent="-2857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/>
              <a:t>Useful when function parameters and class member variables have the same name</a:t>
            </a:r>
          </a:p>
          <a:p>
            <a:pPr marL="0" lvl="1" indent="0">
              <a:buClr>
                <a:schemeClr val="tx1"/>
              </a:buClr>
              <a:buSzPct val="100000"/>
              <a:buNone/>
              <a:defRPr/>
            </a:pPr>
            <a:endParaRPr lang="en-US" dirty="0">
              <a:latin typeface="Consolas" panose="020B0609020204030204" pitchFamily="49" charset="0"/>
            </a:endParaRPr>
          </a:p>
          <a:p>
            <a:pPr marL="0" lvl="1" indent="0">
              <a:buClr>
                <a:schemeClr val="tx1"/>
              </a:buClr>
              <a:buSzPct val="100000"/>
              <a:buNone/>
              <a:defRPr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//Parametrized Constructor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Car(int fuel, string model)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</a:rPr>
              <a:t>-&gt;fuel = fuel;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</a:rPr>
              <a:t>-&gt;model = model;</a:t>
            </a:r>
            <a:endParaRPr lang="en-PK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PK" dirty="0">
                <a:latin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86855-7237-5CF2-75F3-90C318EB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3F377-096A-0EFA-6F73-D8EF55BE9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803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9702A-5D20-D83F-B299-9F020C7F1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Using the </a:t>
            </a:r>
            <a:r>
              <a:rPr lang="en-US" altLang="en-PK" dirty="0">
                <a:solidFill>
                  <a:srgbClr val="FF0000"/>
                </a:solidFill>
              </a:rPr>
              <a:t>this</a:t>
            </a:r>
            <a:r>
              <a:rPr lang="en-US" altLang="en-PK" dirty="0">
                <a:solidFill>
                  <a:srgbClr val="B80000"/>
                </a:solidFill>
              </a:rPr>
              <a:t> </a:t>
            </a:r>
            <a:r>
              <a:rPr lang="en-US" altLang="en-PK" dirty="0"/>
              <a:t>Pointer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6788C-36EB-4BE8-9BA3-765034464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Function returns a reference pointer to the same object </a:t>
            </a:r>
          </a:p>
          <a:p>
            <a:pPr lvl="4">
              <a:buFontTx/>
              <a:buNone/>
              <a:defRPr/>
            </a:pPr>
            <a:r>
              <a:rPr lang="en-US" sz="2400" b="1" dirty="0">
                <a:latin typeface="Consolas" panose="020B0609020204030204" pitchFamily="49" charset="0"/>
              </a:rPr>
              <a:t>{ return *this; } </a:t>
            </a:r>
          </a:p>
          <a:p>
            <a:pPr lvl="4">
              <a:buFontTx/>
              <a:buNone/>
              <a:defRPr/>
            </a:pPr>
            <a:endParaRPr lang="en-US" sz="2400" b="1" dirty="0">
              <a:latin typeface="Consolas" panose="020B0609020204030204" pitchFamily="49" charset="0"/>
            </a:endParaRPr>
          </a:p>
          <a:p>
            <a:pPr lvl="1">
              <a:defRPr/>
            </a:pPr>
            <a:r>
              <a:rPr lang="en-US" dirty="0"/>
              <a:t>Other functions can operate on that pointer</a:t>
            </a:r>
          </a:p>
          <a:p>
            <a:pPr lvl="1">
              <a:defRPr/>
            </a:pPr>
            <a:r>
              <a:rPr lang="en-US" dirty="0"/>
              <a:t>Useful for </a:t>
            </a:r>
            <a:r>
              <a:rPr lang="en-US" dirty="0">
                <a:solidFill>
                  <a:srgbClr val="0070C0"/>
                </a:solidFill>
              </a:rPr>
              <a:t>cascading functions - </a:t>
            </a:r>
            <a:r>
              <a:rPr lang="en-US" dirty="0"/>
              <a:t>multiple functions called on the same object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D7B41A-1175-3B9D-C0B3-B463982E5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850D9-DC86-194D-0247-A34BF87F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4930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375F62F-EE63-8335-4E81-950915F886BB}"/>
              </a:ext>
            </a:extLst>
          </p:cNvPr>
          <p:cNvGrpSpPr/>
          <p:nvPr/>
        </p:nvGrpSpPr>
        <p:grpSpPr>
          <a:xfrm>
            <a:off x="0" y="0"/>
            <a:ext cx="6705600" cy="6858000"/>
            <a:chOff x="0" y="0"/>
            <a:chExt cx="6705600" cy="6858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0F1DE6F0-0860-24A8-1988-33FD80F400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6705600" cy="214313"/>
              <a:chOff x="0" y="0"/>
              <a:chExt cx="3072" cy="374"/>
            </a:xfrm>
            <a:solidFill>
              <a:schemeClr val="bg1"/>
            </a:solidFill>
          </p:grpSpPr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id="{5F13B1E7-1C53-8B9C-A4C6-7E8356A3C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5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6" name="Rectangle 6">
                <a:extLst>
                  <a:ext uri="{FF2B5EF4-FFF2-40B4-BE49-F238E27FC236}">
                    <a16:creationId xmlns:a16="http://schemas.microsoft.com/office/drawing/2014/main" id="{68578C66-9DDD-41B6-0A88-B23C20B23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	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Fig. 7.7: fig07_07.cpp  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A289A493-E406-E33F-8BF0-41E76A2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14313"/>
              <a:ext cx="6705600" cy="214312"/>
              <a:chOff x="0" y="374"/>
              <a:chExt cx="3072" cy="374"/>
            </a:xfrm>
            <a:solidFill>
              <a:schemeClr val="bg1"/>
            </a:solidFill>
          </p:grpSpPr>
          <p:sp>
            <p:nvSpPr>
              <p:cNvPr id="8" name="Rectangle 8">
                <a:extLst>
                  <a:ext uri="{FF2B5EF4-FFF2-40B4-BE49-F238E27FC236}">
                    <a16:creationId xmlns:a16="http://schemas.microsoft.com/office/drawing/2014/main" id="{C54F2EF5-F333-7574-5EB9-9C82B4C88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99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9" name="Rectangle 9">
                <a:extLst>
                  <a:ext uri="{FF2B5EF4-FFF2-40B4-BE49-F238E27FC236}">
                    <a16:creationId xmlns:a16="http://schemas.microsoft.com/office/drawing/2014/main" id="{80D7C418-6828-312D-F030-2B5F98FCF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2	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Using the this pointer to refer to object members.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C6CC2A6B-19BE-73F7-4C4C-C872EBD272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28625"/>
              <a:ext cx="6705600" cy="214313"/>
              <a:chOff x="0" y="748"/>
              <a:chExt cx="3072" cy="374"/>
            </a:xfrm>
            <a:solidFill>
              <a:schemeClr val="bg1"/>
            </a:solidFill>
          </p:grpSpPr>
          <p:sp>
            <p:nvSpPr>
              <p:cNvPr id="11" name="Rectangle 11">
                <a:extLst>
                  <a:ext uri="{FF2B5EF4-FFF2-40B4-BE49-F238E27FC236}">
                    <a16:creationId xmlns:a16="http://schemas.microsoft.com/office/drawing/2014/main" id="{3DBC6F88-15EA-269F-240E-328C6226C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73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12" name="Rectangle 12">
                <a:extLst>
                  <a:ext uri="{FF2B5EF4-FFF2-40B4-BE49-F238E27FC236}">
                    <a16:creationId xmlns:a16="http://schemas.microsoft.com/office/drawing/2014/main" id="{44F850FF-E932-E469-B29A-0270323FA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3	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#include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&lt;iostream&gt;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3F81408D-D511-79E9-B055-08724E7662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42938"/>
              <a:ext cx="6705600" cy="214312"/>
              <a:chOff x="0" y="1122"/>
              <a:chExt cx="3072" cy="374"/>
            </a:xfrm>
            <a:solidFill>
              <a:schemeClr val="bg1"/>
            </a:solidFill>
          </p:grpSpPr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22E99A83-0B59-409D-F5CE-35277F8ACB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47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15" name="Rectangle 15">
                <a:extLst>
                  <a:ext uri="{FF2B5EF4-FFF2-40B4-BE49-F238E27FC236}">
                    <a16:creationId xmlns:a16="http://schemas.microsoft.com/office/drawing/2014/main" id="{B791AB29-A1AC-E462-786B-60CEEBA4F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4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AFC087FE-87AD-1BC8-01DC-E7260F9611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857250"/>
              <a:ext cx="6705600" cy="214313"/>
              <a:chOff x="0" y="1496"/>
              <a:chExt cx="3072" cy="374"/>
            </a:xfrm>
            <a:solidFill>
              <a:schemeClr val="bg1"/>
            </a:solidFill>
          </p:grpSpPr>
          <p:sp>
            <p:nvSpPr>
              <p:cNvPr id="17" name="Rectangle 17">
                <a:extLst>
                  <a:ext uri="{FF2B5EF4-FFF2-40B4-BE49-F238E27FC236}">
                    <a16:creationId xmlns:a16="http://schemas.microsoft.com/office/drawing/2014/main" id="{71BD6E0E-4148-E26D-9611-ABD70284CD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521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18" name="Rectangle 18">
                <a:extLst>
                  <a:ext uri="{FF2B5EF4-FFF2-40B4-BE49-F238E27FC236}">
                    <a16:creationId xmlns:a16="http://schemas.microsoft.com/office/drawing/2014/main" id="{76EB0223-1AD6-3B83-57B0-7FCE42E0AF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49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5	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using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std::cout;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AF9B6068-CDB0-4AC6-27D0-3728FDFFCB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071563"/>
              <a:ext cx="6705600" cy="214312"/>
              <a:chOff x="0" y="1870"/>
              <a:chExt cx="3072" cy="374"/>
            </a:xfrm>
            <a:solidFill>
              <a:schemeClr val="bg1"/>
            </a:solidFill>
          </p:grpSpPr>
          <p:sp>
            <p:nvSpPr>
              <p:cNvPr id="20" name="Rectangle 20">
                <a:extLst>
                  <a:ext uri="{FF2B5EF4-FFF2-40B4-BE49-F238E27FC236}">
                    <a16:creationId xmlns:a16="http://schemas.microsoft.com/office/drawing/2014/main" id="{A7A0B6B5-D264-B77A-31B6-6531E37594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895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99D89A65-60F5-AF18-3F1B-71010B5CD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87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6	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using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std::endl;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A82077B2-7323-579A-1FCB-C06706360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285875"/>
              <a:ext cx="6705600" cy="214313"/>
              <a:chOff x="0" y="2244"/>
              <a:chExt cx="3072" cy="374"/>
            </a:xfrm>
            <a:solidFill>
              <a:schemeClr val="bg1"/>
            </a:solidFill>
          </p:grpSpPr>
          <p:sp>
            <p:nvSpPr>
              <p:cNvPr id="23" name="Rectangle 23">
                <a:extLst>
                  <a:ext uri="{FF2B5EF4-FFF2-40B4-BE49-F238E27FC236}">
                    <a16:creationId xmlns:a16="http://schemas.microsoft.com/office/drawing/2014/main" id="{32A2D5AE-4D5D-E080-5528-2EE70D743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269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24" name="Rectangle 24">
                <a:extLst>
                  <a:ext uri="{FF2B5EF4-FFF2-40B4-BE49-F238E27FC236}">
                    <a16:creationId xmlns:a16="http://schemas.microsoft.com/office/drawing/2014/main" id="{58C204E2-E7F8-0E3B-AC2E-2BEA96F3F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24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7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5" name="Group 25">
              <a:extLst>
                <a:ext uri="{FF2B5EF4-FFF2-40B4-BE49-F238E27FC236}">
                  <a16:creationId xmlns:a16="http://schemas.microsoft.com/office/drawing/2014/main" id="{822CC4D4-C515-4B0F-0B3C-700DF769D7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500188"/>
              <a:ext cx="6705600" cy="214312"/>
              <a:chOff x="0" y="2618"/>
              <a:chExt cx="3072" cy="374"/>
            </a:xfrm>
            <a:solidFill>
              <a:schemeClr val="bg1"/>
            </a:solidFill>
          </p:grpSpPr>
          <p:sp>
            <p:nvSpPr>
              <p:cNvPr id="26" name="Rectangle 26">
                <a:extLst>
                  <a:ext uri="{FF2B5EF4-FFF2-40B4-BE49-F238E27FC236}">
                    <a16:creationId xmlns:a16="http://schemas.microsoft.com/office/drawing/2014/main" id="{42D20A4D-7D3A-2C4F-64C8-B2AAA2E979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43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27" name="Rectangle 27">
                <a:extLst>
                  <a:ext uri="{FF2B5EF4-FFF2-40B4-BE49-F238E27FC236}">
                    <a16:creationId xmlns:a16="http://schemas.microsoft.com/office/drawing/2014/main" id="{C0C822C8-DEE0-4483-9F60-B3610FFA8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1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 dirty="0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8	</a:t>
                </a:r>
                <a:r>
                  <a:rPr lang="en-US" altLang="en-PK" sz="1200" b="1" dirty="0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class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 Test {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 dirty="0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8" name="Group 28">
              <a:extLst>
                <a:ext uri="{FF2B5EF4-FFF2-40B4-BE49-F238E27FC236}">
                  <a16:creationId xmlns:a16="http://schemas.microsoft.com/office/drawing/2014/main" id="{1341CA4F-1FF5-37E7-B6A4-2576352270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714500"/>
              <a:ext cx="6705600" cy="214313"/>
              <a:chOff x="0" y="2992"/>
              <a:chExt cx="3072" cy="374"/>
            </a:xfrm>
            <a:solidFill>
              <a:schemeClr val="bg1"/>
            </a:solidFill>
          </p:grpSpPr>
          <p:sp>
            <p:nvSpPr>
              <p:cNvPr id="29" name="Rectangle 29">
                <a:extLst>
                  <a:ext uri="{FF2B5EF4-FFF2-40B4-BE49-F238E27FC236}">
                    <a16:creationId xmlns:a16="http://schemas.microsoft.com/office/drawing/2014/main" id="{87B7E565-9D66-9CF2-7683-273AED53A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017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30" name="Rectangle 30">
                <a:extLst>
                  <a:ext uri="{FF2B5EF4-FFF2-40B4-BE49-F238E27FC236}">
                    <a16:creationId xmlns:a16="http://schemas.microsoft.com/office/drawing/2014/main" id="{A6F17C54-60A2-B249-C433-500BC2B2AA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99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9	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public: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31" name="Group 31">
              <a:extLst>
                <a:ext uri="{FF2B5EF4-FFF2-40B4-BE49-F238E27FC236}">
                  <a16:creationId xmlns:a16="http://schemas.microsoft.com/office/drawing/2014/main" id="{CEA7D701-78F9-F300-2C2C-6629063FD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928813"/>
              <a:ext cx="6705600" cy="214312"/>
              <a:chOff x="0" y="3366"/>
              <a:chExt cx="3072" cy="374"/>
            </a:xfrm>
            <a:solidFill>
              <a:schemeClr val="bg1"/>
            </a:solidFill>
          </p:grpSpPr>
          <p:sp>
            <p:nvSpPr>
              <p:cNvPr id="32" name="Rectangle 32">
                <a:extLst>
                  <a:ext uri="{FF2B5EF4-FFF2-40B4-BE49-F238E27FC236}">
                    <a16:creationId xmlns:a16="http://schemas.microsoft.com/office/drawing/2014/main" id="{F30CED65-77C2-BFF2-0AA1-7B16AC3F9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391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33" name="Rectangle 33">
                <a:extLst>
                  <a:ext uri="{FF2B5EF4-FFF2-40B4-BE49-F238E27FC236}">
                    <a16:creationId xmlns:a16="http://schemas.microsoft.com/office/drawing/2014/main" id="{083D3809-A4BB-FB10-0CF4-DB77D3D439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36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10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Test(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int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= 0 );           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  // default constructor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34" name="Group 34">
              <a:extLst>
                <a:ext uri="{FF2B5EF4-FFF2-40B4-BE49-F238E27FC236}">
                  <a16:creationId xmlns:a16="http://schemas.microsoft.com/office/drawing/2014/main" id="{D654C6B9-A3A5-B87F-A805-7CAEBD6DD4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143125"/>
              <a:ext cx="6705600" cy="214313"/>
              <a:chOff x="0" y="3740"/>
              <a:chExt cx="3072" cy="374"/>
            </a:xfrm>
            <a:solidFill>
              <a:schemeClr val="bg1"/>
            </a:solidFill>
          </p:grpSpPr>
          <p:sp>
            <p:nvSpPr>
              <p:cNvPr id="35" name="Rectangle 35">
                <a:extLst>
                  <a:ext uri="{FF2B5EF4-FFF2-40B4-BE49-F238E27FC236}">
                    <a16:creationId xmlns:a16="http://schemas.microsoft.com/office/drawing/2014/main" id="{B7697C68-511D-5384-0625-93BAED6DEF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65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36" name="Rectangle 36">
                <a:extLst>
                  <a:ext uri="{FF2B5EF4-FFF2-40B4-BE49-F238E27FC236}">
                    <a16:creationId xmlns:a16="http://schemas.microsoft.com/office/drawing/2014/main" id="{0F857729-0349-4702-5DDB-9E23F10645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11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void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print()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const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37" name="Group 37">
              <a:extLst>
                <a:ext uri="{FF2B5EF4-FFF2-40B4-BE49-F238E27FC236}">
                  <a16:creationId xmlns:a16="http://schemas.microsoft.com/office/drawing/2014/main" id="{EB12A324-7C1D-D311-3437-8D70C829EF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357438"/>
              <a:ext cx="6705600" cy="214312"/>
              <a:chOff x="0" y="4114"/>
              <a:chExt cx="3072" cy="374"/>
            </a:xfrm>
            <a:solidFill>
              <a:schemeClr val="bg1"/>
            </a:solidFill>
          </p:grpSpPr>
          <p:sp>
            <p:nvSpPr>
              <p:cNvPr id="38" name="Rectangle 38">
                <a:extLst>
                  <a:ext uri="{FF2B5EF4-FFF2-40B4-BE49-F238E27FC236}">
                    <a16:creationId xmlns:a16="http://schemas.microsoft.com/office/drawing/2014/main" id="{AC428CF5-7F71-F921-2E77-042D0B8E6B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139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39" name="Rectangle 39">
                <a:extLst>
                  <a:ext uri="{FF2B5EF4-FFF2-40B4-BE49-F238E27FC236}">
                    <a16:creationId xmlns:a16="http://schemas.microsoft.com/office/drawing/2014/main" id="{CFD9311B-5031-C8BC-9696-7A99033693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11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12	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private: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0" name="Group 40">
              <a:extLst>
                <a:ext uri="{FF2B5EF4-FFF2-40B4-BE49-F238E27FC236}">
                  <a16:creationId xmlns:a16="http://schemas.microsoft.com/office/drawing/2014/main" id="{3CD9B1EA-E6E4-5F7F-6295-6C4CD91256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571750"/>
              <a:ext cx="6705600" cy="214313"/>
              <a:chOff x="0" y="4488"/>
              <a:chExt cx="3072" cy="374"/>
            </a:xfrm>
            <a:solidFill>
              <a:schemeClr val="bg1"/>
            </a:solidFill>
          </p:grpSpPr>
          <p:sp>
            <p:nvSpPr>
              <p:cNvPr id="41" name="Rectangle 41">
                <a:extLst>
                  <a:ext uri="{FF2B5EF4-FFF2-40B4-BE49-F238E27FC236}">
                    <a16:creationId xmlns:a16="http://schemas.microsoft.com/office/drawing/2014/main" id="{D8210127-5B4A-2DBE-CDBD-21856EBDDD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513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42" name="Rectangle 42">
                <a:extLst>
                  <a:ext uri="{FF2B5EF4-FFF2-40B4-BE49-F238E27FC236}">
                    <a16:creationId xmlns:a16="http://schemas.microsoft.com/office/drawing/2014/main" id="{D2D82E38-E064-387E-FE48-E7B9B04856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48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13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int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x;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3" name="Group 43">
              <a:extLst>
                <a:ext uri="{FF2B5EF4-FFF2-40B4-BE49-F238E27FC236}">
                  <a16:creationId xmlns:a16="http://schemas.microsoft.com/office/drawing/2014/main" id="{90B40497-8530-3019-8C7D-FEA34F3442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786063"/>
              <a:ext cx="6705600" cy="214312"/>
              <a:chOff x="0" y="4862"/>
              <a:chExt cx="3072" cy="374"/>
            </a:xfrm>
            <a:solidFill>
              <a:schemeClr val="bg1"/>
            </a:solidFill>
          </p:grpSpPr>
          <p:sp>
            <p:nvSpPr>
              <p:cNvPr id="44" name="Rectangle 44">
                <a:extLst>
                  <a:ext uri="{FF2B5EF4-FFF2-40B4-BE49-F238E27FC236}">
                    <a16:creationId xmlns:a16="http://schemas.microsoft.com/office/drawing/2014/main" id="{FB31E778-3F82-7369-D1EC-298FE2114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887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45" name="Rectangle 45">
                <a:extLst>
                  <a:ext uri="{FF2B5EF4-FFF2-40B4-BE49-F238E27FC236}">
                    <a16:creationId xmlns:a16="http://schemas.microsoft.com/office/drawing/2014/main" id="{AE1F91B4-46EA-DBBC-9E0B-E53B4B0953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86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14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};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6" name="Group 46">
              <a:extLst>
                <a:ext uri="{FF2B5EF4-FFF2-40B4-BE49-F238E27FC236}">
                  <a16:creationId xmlns:a16="http://schemas.microsoft.com/office/drawing/2014/main" id="{1B5CC385-EE26-E25B-9CD1-4775DDAEEF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000375"/>
              <a:ext cx="6705600" cy="214313"/>
              <a:chOff x="0" y="5236"/>
              <a:chExt cx="3072" cy="374"/>
            </a:xfrm>
            <a:solidFill>
              <a:schemeClr val="bg1"/>
            </a:solidFill>
          </p:grpSpPr>
          <p:sp>
            <p:nvSpPr>
              <p:cNvPr id="47" name="Rectangle 47">
                <a:extLst>
                  <a:ext uri="{FF2B5EF4-FFF2-40B4-BE49-F238E27FC236}">
                    <a16:creationId xmlns:a16="http://schemas.microsoft.com/office/drawing/2014/main" id="{AA2F91F1-B069-DCD4-B54D-2DE69D550B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261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48" name="Rectangle 48">
                <a:extLst>
                  <a:ext uri="{FF2B5EF4-FFF2-40B4-BE49-F238E27FC236}">
                    <a16:creationId xmlns:a16="http://schemas.microsoft.com/office/drawing/2014/main" id="{2A4B8FEE-59B6-D716-7F79-50B535F67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23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15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9" name="Group 49">
              <a:extLst>
                <a:ext uri="{FF2B5EF4-FFF2-40B4-BE49-F238E27FC236}">
                  <a16:creationId xmlns:a16="http://schemas.microsoft.com/office/drawing/2014/main" id="{40A6F08E-D5F5-1E04-8CE2-06CE073232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214688"/>
              <a:ext cx="6705600" cy="214312"/>
              <a:chOff x="0" y="5610"/>
              <a:chExt cx="3072" cy="374"/>
            </a:xfrm>
            <a:solidFill>
              <a:schemeClr val="bg1"/>
            </a:solidFill>
          </p:grpSpPr>
          <p:sp>
            <p:nvSpPr>
              <p:cNvPr id="50" name="Rectangle 50">
                <a:extLst>
                  <a:ext uri="{FF2B5EF4-FFF2-40B4-BE49-F238E27FC236}">
                    <a16:creationId xmlns:a16="http://schemas.microsoft.com/office/drawing/2014/main" id="{9A5B6F94-0133-E7BC-5951-A5C746A7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635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51" name="Rectangle 51">
                <a:extLst>
                  <a:ext uri="{FF2B5EF4-FFF2-40B4-BE49-F238E27FC236}">
                    <a16:creationId xmlns:a16="http://schemas.microsoft.com/office/drawing/2014/main" id="{C16462F6-5A9D-CABA-BAB4-E1287588D5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61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 dirty="0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16	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Test::Test( </a:t>
                </a:r>
                <a:r>
                  <a:rPr lang="en-US" altLang="en-PK" sz="1200" b="1" dirty="0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int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 a ) { x = a; } </a:t>
                </a:r>
                <a:r>
                  <a:rPr lang="en-US" altLang="en-PK" sz="1200" b="1" dirty="0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//default constructor implementation</a:t>
                </a:r>
                <a:endParaRPr lang="en-US" altLang="en-PK" sz="1200" b="1" dirty="0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 dirty="0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52" name="Group 52">
              <a:extLst>
                <a:ext uri="{FF2B5EF4-FFF2-40B4-BE49-F238E27FC236}">
                  <a16:creationId xmlns:a16="http://schemas.microsoft.com/office/drawing/2014/main" id="{4A25E6B3-1C1B-4FF6-8EBD-8F00EF7407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429000"/>
              <a:ext cx="6705600" cy="214313"/>
              <a:chOff x="0" y="5984"/>
              <a:chExt cx="3072" cy="374"/>
            </a:xfrm>
            <a:solidFill>
              <a:schemeClr val="bg1"/>
            </a:solidFill>
          </p:grpSpPr>
          <p:sp>
            <p:nvSpPr>
              <p:cNvPr id="53" name="Rectangle 53">
                <a:extLst>
                  <a:ext uri="{FF2B5EF4-FFF2-40B4-BE49-F238E27FC236}">
                    <a16:creationId xmlns:a16="http://schemas.microsoft.com/office/drawing/2014/main" id="{996BB132-3BCF-BA23-53C6-555BFC484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009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54" name="Rectangle 54">
                <a:extLst>
                  <a:ext uri="{FF2B5EF4-FFF2-40B4-BE49-F238E27FC236}">
                    <a16:creationId xmlns:a16="http://schemas.microsoft.com/office/drawing/2014/main" id="{72BA824D-454E-8E85-A543-F799630EE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98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17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55" name="Group 55">
              <a:extLst>
                <a:ext uri="{FF2B5EF4-FFF2-40B4-BE49-F238E27FC236}">
                  <a16:creationId xmlns:a16="http://schemas.microsoft.com/office/drawing/2014/main" id="{B14DB42A-9551-36F2-D49A-5A750705F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643313"/>
              <a:ext cx="6705600" cy="214312"/>
              <a:chOff x="0" y="6358"/>
              <a:chExt cx="3072" cy="374"/>
            </a:xfrm>
            <a:solidFill>
              <a:schemeClr val="bg1"/>
            </a:solidFill>
          </p:grpSpPr>
          <p:sp>
            <p:nvSpPr>
              <p:cNvPr id="56" name="Rectangle 56">
                <a:extLst>
                  <a:ext uri="{FF2B5EF4-FFF2-40B4-BE49-F238E27FC236}">
                    <a16:creationId xmlns:a16="http://schemas.microsoft.com/office/drawing/2014/main" id="{6CB16981-216B-1E0A-9F2A-426154F21A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383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57" name="Rectangle 57">
                <a:extLst>
                  <a:ext uri="{FF2B5EF4-FFF2-40B4-BE49-F238E27FC236}">
                    <a16:creationId xmlns:a16="http://schemas.microsoft.com/office/drawing/2014/main" id="{50E7EDB3-1CE1-51B0-9F57-A0744AAB6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35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18	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void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Test::print()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const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( ) around *this required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58" name="Group 58">
              <a:extLst>
                <a:ext uri="{FF2B5EF4-FFF2-40B4-BE49-F238E27FC236}">
                  <a16:creationId xmlns:a16="http://schemas.microsoft.com/office/drawing/2014/main" id="{B3E4F49F-0232-FD99-9428-1EF5576F7C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857625"/>
              <a:ext cx="6705600" cy="214313"/>
              <a:chOff x="0" y="6732"/>
              <a:chExt cx="3072" cy="374"/>
            </a:xfrm>
            <a:solidFill>
              <a:schemeClr val="bg1"/>
            </a:solidFill>
          </p:grpSpPr>
          <p:sp>
            <p:nvSpPr>
              <p:cNvPr id="59" name="Rectangle 59">
                <a:extLst>
                  <a:ext uri="{FF2B5EF4-FFF2-40B4-BE49-F238E27FC236}">
                    <a16:creationId xmlns:a16="http://schemas.microsoft.com/office/drawing/2014/main" id="{EFCB2BC6-0353-D95A-4F59-B8621A609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757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60" name="Rectangle 60">
                <a:extLst>
                  <a:ext uri="{FF2B5EF4-FFF2-40B4-BE49-F238E27FC236}">
                    <a16:creationId xmlns:a16="http://schemas.microsoft.com/office/drawing/2014/main" id="{42A7E09A-FF51-397D-E229-F1E500D2A7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73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19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{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61" name="Group 61">
              <a:extLst>
                <a:ext uri="{FF2B5EF4-FFF2-40B4-BE49-F238E27FC236}">
                  <a16:creationId xmlns:a16="http://schemas.microsoft.com/office/drawing/2014/main" id="{965841E8-0F05-B60E-7A11-0BA3FDF989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071938"/>
              <a:ext cx="6705600" cy="214312"/>
              <a:chOff x="0" y="7106"/>
              <a:chExt cx="3072" cy="374"/>
            </a:xfrm>
            <a:solidFill>
              <a:schemeClr val="bg1"/>
            </a:solidFill>
          </p:grpSpPr>
          <p:sp>
            <p:nvSpPr>
              <p:cNvPr id="62" name="Rectangle 62">
                <a:extLst>
                  <a:ext uri="{FF2B5EF4-FFF2-40B4-BE49-F238E27FC236}">
                    <a16:creationId xmlns:a16="http://schemas.microsoft.com/office/drawing/2014/main" id="{7D4E1A30-7FF5-55EF-8F4A-F7E251789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131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63" name="Rectangle 63">
                <a:extLst>
                  <a:ext uri="{FF2B5EF4-FFF2-40B4-BE49-F238E27FC236}">
                    <a16:creationId xmlns:a16="http://schemas.microsoft.com/office/drawing/2014/main" id="{1B93D722-3ACC-3D91-6E09-1CB48534B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10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 dirty="0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20	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</a:t>
                </a:r>
                <a:r>
                  <a:rPr lang="en-US" altLang="en-PK" sz="1200" b="1" dirty="0" err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cout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 &lt;&lt; "   using variable = " &lt;&lt; x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 dirty="0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64" name="Group 64">
              <a:extLst>
                <a:ext uri="{FF2B5EF4-FFF2-40B4-BE49-F238E27FC236}">
                  <a16:creationId xmlns:a16="http://schemas.microsoft.com/office/drawing/2014/main" id="{7AB5A440-59B0-75DF-3D0C-EC9B453969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286250"/>
              <a:ext cx="6705600" cy="214313"/>
              <a:chOff x="0" y="7480"/>
              <a:chExt cx="3072" cy="374"/>
            </a:xfrm>
            <a:solidFill>
              <a:schemeClr val="bg1"/>
            </a:solidFill>
          </p:grpSpPr>
          <p:sp>
            <p:nvSpPr>
              <p:cNvPr id="65" name="Rectangle 65">
                <a:extLst>
                  <a:ext uri="{FF2B5EF4-FFF2-40B4-BE49-F238E27FC236}">
                    <a16:creationId xmlns:a16="http://schemas.microsoft.com/office/drawing/2014/main" id="{73EB5459-73D2-DCD3-2D47-604CB2832F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505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66" name="Rectangle 66">
                <a:extLst>
                  <a:ext uri="{FF2B5EF4-FFF2-40B4-BE49-F238E27FC236}">
                    <a16:creationId xmlns:a16="http://schemas.microsoft.com/office/drawing/2014/main" id="{699C3BC1-0458-63CC-C6D7-4632A95F17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 dirty="0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21	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     &lt;&lt; "\n using this pointer = " &lt;&lt; </a:t>
                </a:r>
                <a:r>
                  <a:rPr lang="en-US" altLang="en-PK" sz="1200" b="1" dirty="0">
                    <a:solidFill>
                      <a:srgbClr val="FF0000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this-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&gt;x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 dirty="0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67" name="Group 67">
              <a:extLst>
                <a:ext uri="{FF2B5EF4-FFF2-40B4-BE49-F238E27FC236}">
                  <a16:creationId xmlns:a16="http://schemas.microsoft.com/office/drawing/2014/main" id="{FAE3E7C2-BA24-68AE-14D9-0A6CA9A0F7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500563"/>
              <a:ext cx="6705600" cy="214312"/>
              <a:chOff x="0" y="7854"/>
              <a:chExt cx="3072" cy="374"/>
            </a:xfrm>
            <a:solidFill>
              <a:schemeClr val="bg1"/>
            </a:solidFill>
          </p:grpSpPr>
          <p:sp>
            <p:nvSpPr>
              <p:cNvPr id="68" name="Rectangle 68">
                <a:extLst>
                  <a:ext uri="{FF2B5EF4-FFF2-40B4-BE49-F238E27FC236}">
                    <a16:creationId xmlns:a16="http://schemas.microsoft.com/office/drawing/2014/main" id="{AFF72D33-2926-D552-2CEF-4243F8F70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879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69" name="Rectangle 69">
                <a:extLst>
                  <a:ext uri="{FF2B5EF4-FFF2-40B4-BE49-F238E27FC236}">
                    <a16:creationId xmlns:a16="http://schemas.microsoft.com/office/drawing/2014/main" id="{8E93F8D9-3184-7C53-F0D2-FCC5EA5A4A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85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 dirty="0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22	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     &lt;&lt; "\n using this with * = " &lt;&lt; ( *</a:t>
                </a:r>
                <a:r>
                  <a:rPr lang="en-US" altLang="en-PK" sz="1200" b="1" dirty="0">
                    <a:solidFill>
                      <a:srgbClr val="FF0000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this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 ).x &lt;&lt; </a:t>
                </a:r>
                <a:r>
                  <a:rPr lang="en-US" altLang="en-PK" sz="1200" b="1" dirty="0" err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endl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 dirty="0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0" name="Group 70">
              <a:extLst>
                <a:ext uri="{FF2B5EF4-FFF2-40B4-BE49-F238E27FC236}">
                  <a16:creationId xmlns:a16="http://schemas.microsoft.com/office/drawing/2014/main" id="{FB3584ED-DA30-ABF7-4AF9-3B328A5827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714875"/>
              <a:ext cx="6705600" cy="214313"/>
              <a:chOff x="0" y="8228"/>
              <a:chExt cx="3072" cy="374"/>
            </a:xfrm>
            <a:solidFill>
              <a:schemeClr val="bg1"/>
            </a:solidFill>
          </p:grpSpPr>
          <p:sp>
            <p:nvSpPr>
              <p:cNvPr id="71" name="Rectangle 71">
                <a:extLst>
                  <a:ext uri="{FF2B5EF4-FFF2-40B4-BE49-F238E27FC236}">
                    <a16:creationId xmlns:a16="http://schemas.microsoft.com/office/drawing/2014/main" id="{D26C51A2-73AE-E409-48B1-EAC8EB3F9D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253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72" name="Rectangle 72">
                <a:extLst>
                  <a:ext uri="{FF2B5EF4-FFF2-40B4-BE49-F238E27FC236}">
                    <a16:creationId xmlns:a16="http://schemas.microsoft.com/office/drawing/2014/main" id="{30B048B8-48EC-45D5-2598-265EF5B30C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22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23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}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3" name="Group 73">
              <a:extLst>
                <a:ext uri="{FF2B5EF4-FFF2-40B4-BE49-F238E27FC236}">
                  <a16:creationId xmlns:a16="http://schemas.microsoft.com/office/drawing/2014/main" id="{89DD5AE0-E138-678F-7F9A-2AB75EFC2D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929188"/>
              <a:ext cx="6705600" cy="214312"/>
              <a:chOff x="0" y="8602"/>
              <a:chExt cx="3072" cy="374"/>
            </a:xfrm>
            <a:solidFill>
              <a:schemeClr val="bg1"/>
            </a:solidFill>
          </p:grpSpPr>
          <p:sp>
            <p:nvSpPr>
              <p:cNvPr id="74" name="Rectangle 74">
                <a:extLst>
                  <a:ext uri="{FF2B5EF4-FFF2-40B4-BE49-F238E27FC236}">
                    <a16:creationId xmlns:a16="http://schemas.microsoft.com/office/drawing/2014/main" id="{E0B7206C-FF28-5E78-4BF8-9FC1B667E7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627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75" name="Rectangle 75">
                <a:extLst>
                  <a:ext uri="{FF2B5EF4-FFF2-40B4-BE49-F238E27FC236}">
                    <a16:creationId xmlns:a16="http://schemas.microsoft.com/office/drawing/2014/main" id="{736AC1CC-27EA-BB9F-F987-69BB9AB70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60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24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6" name="Group 76">
              <a:extLst>
                <a:ext uri="{FF2B5EF4-FFF2-40B4-BE49-F238E27FC236}">
                  <a16:creationId xmlns:a16="http://schemas.microsoft.com/office/drawing/2014/main" id="{4A99BAA0-5C10-20C5-7DAC-92D7CD4042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143500"/>
              <a:ext cx="6705600" cy="214313"/>
              <a:chOff x="0" y="8976"/>
              <a:chExt cx="3072" cy="374"/>
            </a:xfrm>
            <a:solidFill>
              <a:schemeClr val="bg1"/>
            </a:solidFill>
          </p:grpSpPr>
          <p:sp>
            <p:nvSpPr>
              <p:cNvPr id="77" name="Rectangle 77">
                <a:extLst>
                  <a:ext uri="{FF2B5EF4-FFF2-40B4-BE49-F238E27FC236}">
                    <a16:creationId xmlns:a16="http://schemas.microsoft.com/office/drawing/2014/main" id="{2290F0E7-AEE4-263B-95C8-3E304BCF1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001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78" name="Rectangle 78">
                <a:extLst>
                  <a:ext uri="{FF2B5EF4-FFF2-40B4-BE49-F238E27FC236}">
                    <a16:creationId xmlns:a16="http://schemas.microsoft.com/office/drawing/2014/main" id="{979CAC62-B9D7-1E86-30FB-86FCE9ACF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97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25	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int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main()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9" name="Group 79">
              <a:extLst>
                <a:ext uri="{FF2B5EF4-FFF2-40B4-BE49-F238E27FC236}">
                  <a16:creationId xmlns:a16="http://schemas.microsoft.com/office/drawing/2014/main" id="{F8F693BF-0267-3C97-7F04-693EA1F5E9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357813"/>
              <a:ext cx="6705600" cy="214312"/>
              <a:chOff x="0" y="9350"/>
              <a:chExt cx="3072" cy="374"/>
            </a:xfrm>
            <a:solidFill>
              <a:schemeClr val="bg1"/>
            </a:solidFill>
          </p:grpSpPr>
          <p:sp>
            <p:nvSpPr>
              <p:cNvPr id="80" name="Rectangle 80">
                <a:extLst>
                  <a:ext uri="{FF2B5EF4-FFF2-40B4-BE49-F238E27FC236}">
                    <a16:creationId xmlns:a16="http://schemas.microsoft.com/office/drawing/2014/main" id="{E30C277C-B20C-1A6B-9353-5B947FCA7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375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81" name="Rectangle 81">
                <a:extLst>
                  <a:ext uri="{FF2B5EF4-FFF2-40B4-BE49-F238E27FC236}">
                    <a16:creationId xmlns:a16="http://schemas.microsoft.com/office/drawing/2014/main" id="{B13B32D4-438F-48BB-66C9-8A3B1118D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35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26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{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82" name="Group 82">
              <a:extLst>
                <a:ext uri="{FF2B5EF4-FFF2-40B4-BE49-F238E27FC236}">
                  <a16:creationId xmlns:a16="http://schemas.microsoft.com/office/drawing/2014/main" id="{E4B2E101-AE1A-FB33-429A-ACDF82A240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572125"/>
              <a:ext cx="6705600" cy="214313"/>
              <a:chOff x="0" y="9724"/>
              <a:chExt cx="3072" cy="374"/>
            </a:xfrm>
            <a:solidFill>
              <a:schemeClr val="bg1"/>
            </a:solidFill>
          </p:grpSpPr>
          <p:sp>
            <p:nvSpPr>
              <p:cNvPr id="83" name="Rectangle 83">
                <a:extLst>
                  <a:ext uri="{FF2B5EF4-FFF2-40B4-BE49-F238E27FC236}">
                    <a16:creationId xmlns:a16="http://schemas.microsoft.com/office/drawing/2014/main" id="{4400B9B2-CFC5-7AC8-8DC7-1D399F30B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749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84" name="Rectangle 84">
                <a:extLst>
                  <a:ext uri="{FF2B5EF4-FFF2-40B4-BE49-F238E27FC236}">
                    <a16:creationId xmlns:a16="http://schemas.microsoft.com/office/drawing/2014/main" id="{FF54CD75-E9A3-DD27-6698-C66DCE6B2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72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27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Test testObject( 12 );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85" name="Group 85">
              <a:extLst>
                <a:ext uri="{FF2B5EF4-FFF2-40B4-BE49-F238E27FC236}">
                  <a16:creationId xmlns:a16="http://schemas.microsoft.com/office/drawing/2014/main" id="{CF01A42F-2CC7-7EAC-E7B1-20BFE7841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786438"/>
              <a:ext cx="6705600" cy="214312"/>
              <a:chOff x="0" y="10098"/>
              <a:chExt cx="3072" cy="374"/>
            </a:xfrm>
            <a:solidFill>
              <a:schemeClr val="bg1"/>
            </a:solidFill>
          </p:grpSpPr>
          <p:sp>
            <p:nvSpPr>
              <p:cNvPr id="86" name="Rectangle 86">
                <a:extLst>
                  <a:ext uri="{FF2B5EF4-FFF2-40B4-BE49-F238E27FC236}">
                    <a16:creationId xmlns:a16="http://schemas.microsoft.com/office/drawing/2014/main" id="{5AD7894A-4515-FDAC-EB4E-5BFB52BC9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123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87" name="Rectangle 87">
                <a:extLst>
                  <a:ext uri="{FF2B5EF4-FFF2-40B4-BE49-F238E27FC236}">
                    <a16:creationId xmlns:a16="http://schemas.microsoft.com/office/drawing/2014/main" id="{6AB3767E-7969-2123-00E2-6A47746AB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09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28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88" name="Group 88">
              <a:extLst>
                <a:ext uri="{FF2B5EF4-FFF2-40B4-BE49-F238E27FC236}">
                  <a16:creationId xmlns:a16="http://schemas.microsoft.com/office/drawing/2014/main" id="{6E4A2586-1746-E104-68F0-C5C4217B7B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000750"/>
              <a:ext cx="6705600" cy="214313"/>
              <a:chOff x="0" y="10472"/>
              <a:chExt cx="3072" cy="374"/>
            </a:xfrm>
            <a:solidFill>
              <a:schemeClr val="bg1"/>
            </a:solidFill>
          </p:grpSpPr>
          <p:sp>
            <p:nvSpPr>
              <p:cNvPr id="89" name="Rectangle 89">
                <a:extLst>
                  <a:ext uri="{FF2B5EF4-FFF2-40B4-BE49-F238E27FC236}">
                    <a16:creationId xmlns:a16="http://schemas.microsoft.com/office/drawing/2014/main" id="{67E909BA-92A9-2E4B-83CF-71E4D71190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497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90" name="Rectangle 90">
                <a:extLst>
                  <a:ext uri="{FF2B5EF4-FFF2-40B4-BE49-F238E27FC236}">
                    <a16:creationId xmlns:a16="http://schemas.microsoft.com/office/drawing/2014/main" id="{0ED18E9E-7EF4-860A-1127-692F39502D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47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29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testObject.print();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91" name="Group 91">
              <a:extLst>
                <a:ext uri="{FF2B5EF4-FFF2-40B4-BE49-F238E27FC236}">
                  <a16:creationId xmlns:a16="http://schemas.microsoft.com/office/drawing/2014/main" id="{8DECA2D3-A552-205D-8C33-65B4D97A50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215063"/>
              <a:ext cx="6705600" cy="214312"/>
              <a:chOff x="0" y="10846"/>
              <a:chExt cx="3072" cy="374"/>
            </a:xfrm>
            <a:solidFill>
              <a:schemeClr val="bg1"/>
            </a:solidFill>
          </p:grpSpPr>
          <p:sp>
            <p:nvSpPr>
              <p:cNvPr id="92" name="Rectangle 92">
                <a:extLst>
                  <a:ext uri="{FF2B5EF4-FFF2-40B4-BE49-F238E27FC236}">
                    <a16:creationId xmlns:a16="http://schemas.microsoft.com/office/drawing/2014/main" id="{ACC98522-785D-3331-2F64-1AC906600D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871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93" name="Rectangle 93">
                <a:extLst>
                  <a:ext uri="{FF2B5EF4-FFF2-40B4-BE49-F238E27FC236}">
                    <a16:creationId xmlns:a16="http://schemas.microsoft.com/office/drawing/2014/main" id="{3868AA57-8014-6E93-FD83-E905913FC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84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30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94" name="Group 94">
              <a:extLst>
                <a:ext uri="{FF2B5EF4-FFF2-40B4-BE49-F238E27FC236}">
                  <a16:creationId xmlns:a16="http://schemas.microsoft.com/office/drawing/2014/main" id="{FEAB4AFB-E602-2213-9679-5BD6AE6E12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429375"/>
              <a:ext cx="6705600" cy="214313"/>
              <a:chOff x="0" y="11220"/>
              <a:chExt cx="3072" cy="374"/>
            </a:xfrm>
            <a:solidFill>
              <a:schemeClr val="bg1"/>
            </a:solidFill>
          </p:grpSpPr>
          <p:sp>
            <p:nvSpPr>
              <p:cNvPr id="95" name="Rectangle 95">
                <a:extLst>
                  <a:ext uri="{FF2B5EF4-FFF2-40B4-BE49-F238E27FC236}">
                    <a16:creationId xmlns:a16="http://schemas.microsoft.com/office/drawing/2014/main" id="{C041391C-05E9-5043-3819-53A266AD5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45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96" name="Rectangle 96">
                <a:extLst>
                  <a:ext uri="{FF2B5EF4-FFF2-40B4-BE49-F238E27FC236}">
                    <a16:creationId xmlns:a16="http://schemas.microsoft.com/office/drawing/2014/main" id="{E9B45B27-2845-7760-0A2D-C2A929D83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2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31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return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0;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97" name="Group 97">
              <a:extLst>
                <a:ext uri="{FF2B5EF4-FFF2-40B4-BE49-F238E27FC236}">
                  <a16:creationId xmlns:a16="http://schemas.microsoft.com/office/drawing/2014/main" id="{1AF20570-E345-6E9D-D0DD-8013024B3A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643688"/>
              <a:ext cx="6705600" cy="214312"/>
              <a:chOff x="0" y="11594"/>
              <a:chExt cx="3072" cy="374"/>
            </a:xfrm>
            <a:solidFill>
              <a:schemeClr val="bg1"/>
            </a:solidFill>
          </p:grpSpPr>
          <p:sp>
            <p:nvSpPr>
              <p:cNvPr id="98" name="Rectangle 98">
                <a:extLst>
                  <a:ext uri="{FF2B5EF4-FFF2-40B4-BE49-F238E27FC236}">
                    <a16:creationId xmlns:a16="http://schemas.microsoft.com/office/drawing/2014/main" id="{6F0EF5DF-EF78-8AE8-6B54-B84FD7F71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619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99" name="Rectangle 99">
                <a:extLst>
                  <a:ext uri="{FF2B5EF4-FFF2-40B4-BE49-F238E27FC236}">
                    <a16:creationId xmlns:a16="http://schemas.microsoft.com/office/drawing/2014/main" id="{1BA476C8-7932-917F-9340-816AA5A6D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59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32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}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00" name="Group 113">
              <a:extLst>
                <a:ext uri="{FF2B5EF4-FFF2-40B4-BE49-F238E27FC236}">
                  <a16:creationId xmlns:a16="http://schemas.microsoft.com/office/drawing/2014/main" id="{BD52846E-A5C8-4A62-65A3-18A778D6A2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1400" y="2438401"/>
              <a:ext cx="1981200" cy="1617663"/>
              <a:chOff x="2256" y="1536"/>
              <a:chExt cx="1248" cy="1019"/>
            </a:xfrm>
            <a:solidFill>
              <a:schemeClr val="bg1">
                <a:lumMod val="85000"/>
              </a:schemeClr>
            </a:solidFill>
          </p:grpSpPr>
          <p:sp>
            <p:nvSpPr>
              <p:cNvPr id="101" name="Text Box 102">
                <a:extLst>
                  <a:ext uri="{FF2B5EF4-FFF2-40B4-BE49-F238E27FC236}">
                    <a16:creationId xmlns:a16="http://schemas.microsoft.com/office/drawing/2014/main" id="{D74CF60D-A454-17FC-F2B6-969F7C157C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536"/>
                <a:ext cx="1248" cy="155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t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600">
                    <a:ea typeface="MS PGothic" panose="020B0600070205080204" pitchFamily="34" charset="-128"/>
                  </a:rPr>
                  <a:t>Printing </a:t>
                </a:r>
                <a:r>
                  <a:rPr lang="en-US" altLang="en-PK" sz="1600" b="1">
                    <a:ea typeface="MS PGothic" panose="020B0600070205080204" pitchFamily="34" charset="-128"/>
                  </a:rPr>
                  <a:t>x</a:t>
                </a:r>
                <a:r>
                  <a:rPr lang="en-US" altLang="en-PK" sz="1600">
                    <a:ea typeface="MS PGothic" panose="020B0600070205080204" pitchFamily="34" charset="-128"/>
                  </a:rPr>
                  <a:t> directly.</a:t>
                </a:r>
              </a:p>
            </p:txBody>
          </p:sp>
          <p:sp>
            <p:nvSpPr>
              <p:cNvPr id="102" name="Line 103">
                <a:extLst>
                  <a:ext uri="{FF2B5EF4-FFF2-40B4-BE49-F238E27FC236}">
                    <a16:creationId xmlns:a16="http://schemas.microsoft.com/office/drawing/2014/main" id="{C7CCE74B-F277-3CB5-4753-B3011B6C3F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1680"/>
                <a:ext cx="144" cy="875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square" tIns="0" bIns="0" anchor="ctr">
                <a:spAutoFit/>
              </a:bodyPr>
              <a:lstStyle/>
              <a:p>
                <a:endParaRPr lang="en-PK"/>
              </a:p>
            </p:txBody>
          </p: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02275E-E3B8-EC36-4C23-FD0D672B4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6C25C1-A471-61B0-D301-FAEB8092C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132</a:t>
            </a:fld>
            <a:endParaRPr lang="en-US"/>
          </a:p>
        </p:txBody>
      </p:sp>
      <p:grpSp>
        <p:nvGrpSpPr>
          <p:cNvPr id="110" name="Group 111">
            <a:extLst>
              <a:ext uri="{FF2B5EF4-FFF2-40B4-BE49-F238E27FC236}">
                <a16:creationId xmlns:a16="http://schemas.microsoft.com/office/drawing/2014/main" id="{F9E7602E-69D9-2364-1D3B-992FB74FF7A8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3632200"/>
            <a:ext cx="4267200" cy="652463"/>
            <a:chOff x="1968" y="2672"/>
            <a:chExt cx="2688" cy="411"/>
          </a:xfrm>
          <a:solidFill>
            <a:schemeClr val="bg1">
              <a:lumMod val="85000"/>
            </a:schemeClr>
          </a:solidFill>
        </p:grpSpPr>
        <p:sp>
          <p:nvSpPr>
            <p:cNvPr id="111" name="Line 105">
              <a:extLst>
                <a:ext uri="{FF2B5EF4-FFF2-40B4-BE49-F238E27FC236}">
                  <a16:creationId xmlns:a16="http://schemas.microsoft.com/office/drawing/2014/main" id="{63F0E110-FA9A-1C68-3A08-C5537124BB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8" y="2812"/>
              <a:ext cx="672" cy="271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square" tIns="0" bIns="0" anchor="ctr">
              <a:spAutoFit/>
            </a:bodyPr>
            <a:lstStyle/>
            <a:p>
              <a:endParaRPr lang="en-PK"/>
            </a:p>
          </p:txBody>
        </p:sp>
        <p:sp>
          <p:nvSpPr>
            <p:cNvPr id="112" name="Text Box 104">
              <a:extLst>
                <a:ext uri="{FF2B5EF4-FFF2-40B4-BE49-F238E27FC236}">
                  <a16:creationId xmlns:a16="http://schemas.microsoft.com/office/drawing/2014/main" id="{BF34092E-A95C-9275-0C72-46F0D2525C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672"/>
              <a:ext cx="2016" cy="31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t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PK" sz="1600" dirty="0">
                  <a:ea typeface="MS PGothic" panose="020B0600070205080204" pitchFamily="34" charset="-128"/>
                </a:rPr>
                <a:t>Print </a:t>
              </a:r>
              <a:r>
                <a:rPr lang="en-US" altLang="en-PK" sz="1600" b="1" dirty="0">
                  <a:latin typeface="Courier New" panose="02070309020205020404" pitchFamily="49" charset="0"/>
                  <a:ea typeface="MS PGothic" panose="020B0600070205080204" pitchFamily="34" charset="-128"/>
                </a:rPr>
                <a:t>x</a:t>
              </a:r>
              <a:r>
                <a:rPr lang="en-US" altLang="en-PK" sz="1600" b="1" dirty="0">
                  <a:ea typeface="MS PGothic" panose="020B0600070205080204" pitchFamily="34" charset="-128"/>
                </a:rPr>
                <a:t> </a:t>
              </a:r>
              <a:r>
                <a:rPr lang="en-US" altLang="en-PK" sz="1600" dirty="0">
                  <a:ea typeface="MS PGothic" panose="020B0600070205080204" pitchFamily="34" charset="-128"/>
                </a:rPr>
                <a:t>using the arrow </a:t>
              </a:r>
              <a:r>
                <a:rPr lang="en-US" altLang="en-PK" sz="1600" b="1" dirty="0">
                  <a:latin typeface="Courier"/>
                  <a:ea typeface="MS PGothic" panose="020B0600070205080204" pitchFamily="34" charset="-128"/>
                </a:rPr>
                <a:t>-&gt;</a:t>
              </a:r>
              <a:r>
                <a:rPr lang="en-US" altLang="en-PK" sz="1600" dirty="0">
                  <a:ea typeface="MS PGothic" panose="020B0600070205080204" pitchFamily="34" charset="-128"/>
                </a:rPr>
                <a:t> operator off the </a:t>
              </a:r>
              <a:r>
                <a:rPr lang="en-US" altLang="en-PK" sz="1600" b="1" dirty="0">
                  <a:latin typeface="Courier New" panose="02070309020205020404" pitchFamily="49" charset="0"/>
                  <a:ea typeface="MS PGothic" panose="020B0600070205080204" pitchFamily="34" charset="-128"/>
                </a:rPr>
                <a:t>this</a:t>
              </a:r>
              <a:r>
                <a:rPr lang="en-US" altLang="en-PK" sz="1600" b="1" dirty="0">
                  <a:ea typeface="MS PGothic" panose="020B0600070205080204" pitchFamily="34" charset="-128"/>
                </a:rPr>
                <a:t> </a:t>
              </a:r>
              <a:r>
                <a:rPr lang="en-US" altLang="en-PK" sz="1600" dirty="0">
                  <a:ea typeface="MS PGothic" panose="020B0600070205080204" pitchFamily="34" charset="-128"/>
                </a:rPr>
                <a:t>pointer.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CCD27B5-FAAF-3A66-9E2A-FB8D27C980DF}"/>
              </a:ext>
            </a:extLst>
          </p:cNvPr>
          <p:cNvGrpSpPr>
            <a:grpSpLocks/>
          </p:cNvGrpSpPr>
          <p:nvPr/>
        </p:nvGrpSpPr>
        <p:grpSpPr bwMode="auto">
          <a:xfrm>
            <a:off x="4332288" y="4713287"/>
            <a:ext cx="4572000" cy="1284287"/>
            <a:chOff x="2201" y="2543"/>
            <a:chExt cx="2880" cy="809"/>
          </a:xfrm>
          <a:solidFill>
            <a:schemeClr val="bg1">
              <a:lumMod val="85000"/>
            </a:schemeClr>
          </a:solidFill>
        </p:grpSpPr>
        <p:sp>
          <p:nvSpPr>
            <p:cNvPr id="114" name="Line 107">
              <a:extLst>
                <a:ext uri="{FF2B5EF4-FFF2-40B4-BE49-F238E27FC236}">
                  <a16:creationId xmlns:a16="http://schemas.microsoft.com/office/drawing/2014/main" id="{2ED43370-9FCF-2389-9799-6F482AE002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00" y="2543"/>
              <a:ext cx="4" cy="231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square" tIns="0" bIns="0" anchor="ctr">
              <a:spAutoFit/>
            </a:bodyPr>
            <a:lstStyle/>
            <a:p>
              <a:endParaRPr lang="en-PK"/>
            </a:p>
          </p:txBody>
        </p:sp>
        <p:sp>
          <p:nvSpPr>
            <p:cNvPr id="115" name="Text Box 106">
              <a:extLst>
                <a:ext uri="{FF2B5EF4-FFF2-40B4-BE49-F238E27FC236}">
                  <a16:creationId xmlns:a16="http://schemas.microsoft.com/office/drawing/2014/main" id="{C5D609E7-6671-A36A-5796-CACA6D1055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1" y="2732"/>
              <a:ext cx="2880" cy="62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t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PK" sz="1600" dirty="0">
                  <a:ea typeface="MS PGothic" panose="020B0600070205080204" pitchFamily="34" charset="-128"/>
                </a:rPr>
                <a:t>Printing </a:t>
              </a:r>
              <a:r>
                <a:rPr lang="en-US" altLang="en-PK" sz="1600" b="1" dirty="0">
                  <a:latin typeface="Courier New" panose="02070309020205020404" pitchFamily="49" charset="0"/>
                  <a:ea typeface="MS PGothic" panose="020B0600070205080204" pitchFamily="34" charset="-128"/>
                </a:rPr>
                <a:t>x</a:t>
              </a:r>
              <a:r>
                <a:rPr lang="en-US" altLang="en-PK" sz="1600" dirty="0">
                  <a:ea typeface="MS PGothic" panose="020B0600070205080204" pitchFamily="34" charset="-128"/>
                </a:rPr>
                <a:t> using the dot (</a:t>
              </a:r>
              <a:r>
                <a:rPr lang="en-US" altLang="en-PK" sz="1600" b="1" dirty="0">
                  <a:ea typeface="MS PGothic" panose="020B0600070205080204" pitchFamily="34" charset="-128"/>
                </a:rPr>
                <a:t>.</a:t>
              </a:r>
              <a:r>
                <a:rPr lang="en-US" altLang="en-PK" sz="1600" dirty="0">
                  <a:ea typeface="MS PGothic" panose="020B0600070205080204" pitchFamily="34" charset="-128"/>
                </a:rPr>
                <a:t>) operator. Parenthesis required because dot operator has higher precedence than </a:t>
              </a:r>
              <a:r>
                <a:rPr lang="en-US" altLang="en-PK" sz="1600" b="1" dirty="0">
                  <a:latin typeface="Courier New" panose="02070309020205020404" pitchFamily="49" charset="0"/>
                  <a:ea typeface="MS PGothic" panose="020B0600070205080204" pitchFamily="34" charset="-128"/>
                </a:rPr>
                <a:t>*</a:t>
              </a:r>
              <a:r>
                <a:rPr lang="en-US" altLang="en-PK" sz="1600" dirty="0">
                  <a:ea typeface="MS PGothic" panose="020B0600070205080204" pitchFamily="34" charset="-128"/>
                </a:rPr>
                <a:t>. Without, interpreted incorrectly as </a:t>
              </a:r>
              <a:r>
                <a:rPr lang="en-US" altLang="en-PK" sz="1600" b="1" dirty="0">
                  <a:latin typeface="Courier New" panose="02070309020205020404" pitchFamily="49" charset="0"/>
                  <a:ea typeface="MS PGothic" panose="020B0600070205080204" pitchFamily="34" charset="-128"/>
                </a:rPr>
                <a:t>*(</a:t>
              </a:r>
              <a:r>
                <a:rPr lang="en-US" altLang="en-PK" sz="1600" b="1" dirty="0" err="1">
                  <a:latin typeface="Courier New" panose="02070309020205020404" pitchFamily="49" charset="0"/>
                  <a:ea typeface="MS PGothic" panose="020B0600070205080204" pitchFamily="34" charset="-128"/>
                </a:rPr>
                <a:t>this.x</a:t>
              </a:r>
              <a:r>
                <a:rPr lang="en-US" altLang="en-PK" sz="1600" b="1" dirty="0">
                  <a:latin typeface="Courier New" panose="02070309020205020404" pitchFamily="49" charset="0"/>
                  <a:ea typeface="MS PGothic" panose="020B0600070205080204" pitchFamily="34" charset="-128"/>
                </a:rPr>
                <a:t>)</a:t>
              </a:r>
              <a:r>
                <a:rPr lang="en-US" altLang="en-PK" sz="1600" dirty="0">
                  <a:ea typeface="MS PGothic" panose="020B0600070205080204" pitchFamily="34" charset="-128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84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0FFD7D-F0A9-66B4-989B-4667F44B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F3761B-7ED4-56B2-BBD9-20096210B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133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36CAB0-AFA3-C1CC-5A03-93CF245E00A8}"/>
              </a:ext>
            </a:extLst>
          </p:cNvPr>
          <p:cNvGrpSpPr/>
          <p:nvPr/>
        </p:nvGrpSpPr>
        <p:grpSpPr>
          <a:xfrm>
            <a:off x="2769358" y="2029179"/>
            <a:ext cx="6653284" cy="2799642"/>
            <a:chOff x="2567100" y="1891145"/>
            <a:chExt cx="6653284" cy="2799642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0A65995B-DD30-1C01-91B5-F28CFC75A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7100" y="1891145"/>
              <a:ext cx="6629400" cy="16619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tabLst>
                  <a:tab pos="609600" algn="l"/>
                  <a:tab pos="914400" algn="l"/>
                  <a:tab pos="1219200" algn="l"/>
                  <a:tab pos="1524000" algn="l"/>
                  <a:tab pos="1828800" algn="l"/>
                  <a:tab pos="2133600" algn="l"/>
                  <a:tab pos="2438400" algn="l"/>
                  <a:tab pos="2743200" algn="l"/>
                  <a:tab pos="3048000" algn="l"/>
                  <a:tab pos="3352800" algn="l"/>
                  <a:tab pos="3657600" algn="l"/>
                  <a:tab pos="3962400" algn="l"/>
                  <a:tab pos="4267200" algn="l"/>
                  <a:tab pos="4572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tabLst>
                  <a:tab pos="609600" algn="l"/>
                  <a:tab pos="914400" algn="l"/>
                  <a:tab pos="1219200" algn="l"/>
                  <a:tab pos="1524000" algn="l"/>
                  <a:tab pos="1828800" algn="l"/>
                  <a:tab pos="2133600" algn="l"/>
                  <a:tab pos="2438400" algn="l"/>
                  <a:tab pos="2743200" algn="l"/>
                  <a:tab pos="3048000" algn="l"/>
                  <a:tab pos="3352800" algn="l"/>
                  <a:tab pos="3657600" algn="l"/>
                  <a:tab pos="3962400" algn="l"/>
                  <a:tab pos="4267200" algn="l"/>
                  <a:tab pos="4572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tabLst>
                  <a:tab pos="609600" algn="l"/>
                  <a:tab pos="914400" algn="l"/>
                  <a:tab pos="1219200" algn="l"/>
                  <a:tab pos="1524000" algn="l"/>
                  <a:tab pos="1828800" algn="l"/>
                  <a:tab pos="2133600" algn="l"/>
                  <a:tab pos="2438400" algn="l"/>
                  <a:tab pos="2743200" algn="l"/>
                  <a:tab pos="3048000" algn="l"/>
                  <a:tab pos="3352800" algn="l"/>
                  <a:tab pos="3657600" algn="l"/>
                  <a:tab pos="3962400" algn="l"/>
                  <a:tab pos="4267200" algn="l"/>
                  <a:tab pos="4572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tabLst>
                  <a:tab pos="609600" algn="l"/>
                  <a:tab pos="914400" algn="l"/>
                  <a:tab pos="1219200" algn="l"/>
                  <a:tab pos="1524000" algn="l"/>
                  <a:tab pos="1828800" algn="l"/>
                  <a:tab pos="2133600" algn="l"/>
                  <a:tab pos="2438400" algn="l"/>
                  <a:tab pos="2743200" algn="l"/>
                  <a:tab pos="3048000" algn="l"/>
                  <a:tab pos="3352800" algn="l"/>
                  <a:tab pos="3657600" algn="l"/>
                  <a:tab pos="3962400" algn="l"/>
                  <a:tab pos="4267200" algn="l"/>
                  <a:tab pos="4572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tabLst>
                  <a:tab pos="609600" algn="l"/>
                  <a:tab pos="914400" algn="l"/>
                  <a:tab pos="1219200" algn="l"/>
                  <a:tab pos="1524000" algn="l"/>
                  <a:tab pos="1828800" algn="l"/>
                  <a:tab pos="2133600" algn="l"/>
                  <a:tab pos="2438400" algn="l"/>
                  <a:tab pos="2743200" algn="l"/>
                  <a:tab pos="3048000" algn="l"/>
                  <a:tab pos="3352800" algn="l"/>
                  <a:tab pos="3657600" algn="l"/>
                  <a:tab pos="3962400" algn="l"/>
                  <a:tab pos="4267200" algn="l"/>
                  <a:tab pos="4572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09600" algn="l"/>
                  <a:tab pos="914400" algn="l"/>
                  <a:tab pos="1219200" algn="l"/>
                  <a:tab pos="1524000" algn="l"/>
                  <a:tab pos="1828800" algn="l"/>
                  <a:tab pos="2133600" algn="l"/>
                  <a:tab pos="2438400" algn="l"/>
                  <a:tab pos="2743200" algn="l"/>
                  <a:tab pos="3048000" algn="l"/>
                  <a:tab pos="3352800" algn="l"/>
                  <a:tab pos="3657600" algn="l"/>
                  <a:tab pos="3962400" algn="l"/>
                  <a:tab pos="4267200" algn="l"/>
                  <a:tab pos="4572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09600" algn="l"/>
                  <a:tab pos="914400" algn="l"/>
                  <a:tab pos="1219200" algn="l"/>
                  <a:tab pos="1524000" algn="l"/>
                  <a:tab pos="1828800" algn="l"/>
                  <a:tab pos="2133600" algn="l"/>
                  <a:tab pos="2438400" algn="l"/>
                  <a:tab pos="2743200" algn="l"/>
                  <a:tab pos="3048000" algn="l"/>
                  <a:tab pos="3352800" algn="l"/>
                  <a:tab pos="3657600" algn="l"/>
                  <a:tab pos="3962400" algn="l"/>
                  <a:tab pos="4267200" algn="l"/>
                  <a:tab pos="4572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09600" algn="l"/>
                  <a:tab pos="914400" algn="l"/>
                  <a:tab pos="1219200" algn="l"/>
                  <a:tab pos="1524000" algn="l"/>
                  <a:tab pos="1828800" algn="l"/>
                  <a:tab pos="2133600" algn="l"/>
                  <a:tab pos="2438400" algn="l"/>
                  <a:tab pos="2743200" algn="l"/>
                  <a:tab pos="3048000" algn="l"/>
                  <a:tab pos="3352800" algn="l"/>
                  <a:tab pos="3657600" algn="l"/>
                  <a:tab pos="3962400" algn="l"/>
                  <a:tab pos="4267200" algn="l"/>
                  <a:tab pos="4572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09600" algn="l"/>
                  <a:tab pos="914400" algn="l"/>
                  <a:tab pos="1219200" algn="l"/>
                  <a:tab pos="1524000" algn="l"/>
                  <a:tab pos="1828800" algn="l"/>
                  <a:tab pos="2133600" algn="l"/>
                  <a:tab pos="2438400" algn="l"/>
                  <a:tab pos="2743200" algn="l"/>
                  <a:tab pos="3048000" algn="l"/>
                  <a:tab pos="3352800" algn="l"/>
                  <a:tab pos="3657600" algn="l"/>
                  <a:tab pos="3962400" algn="l"/>
                  <a:tab pos="4267200" algn="l"/>
                  <a:tab pos="45720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400" b="1" dirty="0">
                  <a:latin typeface="Courier New" panose="02070309020205020404" pitchFamily="49" charset="0"/>
                </a:rPr>
                <a:t> </a:t>
              </a:r>
            </a:p>
            <a:p>
              <a:pPr eaLnBrk="1" hangingPunct="1">
                <a:defRPr/>
              </a:pPr>
              <a:endParaRPr lang="en-US" sz="1400" b="1" dirty="0">
                <a:latin typeface="Courier New" panose="02070309020205020404" pitchFamily="49" charset="0"/>
              </a:endParaRPr>
            </a:p>
            <a:p>
              <a:pPr eaLnBrk="1" hangingPunct="1">
                <a:defRPr/>
              </a:pPr>
              <a:r>
                <a:rPr lang="en-US" sz="2000" b="1" dirty="0">
                  <a:latin typeface="Courier New" panose="02070309020205020404" pitchFamily="49" charset="0"/>
                </a:rPr>
                <a:t>  using variable 			= 12</a:t>
              </a:r>
            </a:p>
            <a:p>
              <a:pPr eaLnBrk="1" hangingPunct="1">
                <a:defRPr/>
              </a:pPr>
              <a:r>
                <a:rPr lang="en-US" sz="2000" b="1" dirty="0">
                  <a:latin typeface="Courier New" panose="02070309020205020404" pitchFamily="49" charset="0"/>
                </a:rPr>
                <a:t>  using this pointer  = 12</a:t>
              </a:r>
            </a:p>
            <a:p>
              <a:pPr eaLnBrk="1" hangingPunct="1">
                <a:defRPr/>
              </a:pPr>
              <a:r>
                <a:rPr lang="en-US" sz="2000" b="1" dirty="0">
                  <a:latin typeface="Courier New" panose="02070309020205020404" pitchFamily="49" charset="0"/>
                </a:rPr>
                <a:t>  using this with *   = 12</a:t>
              </a:r>
            </a:p>
            <a:p>
              <a:pPr eaLnBrk="1" hangingPunct="1">
                <a:defRPr/>
              </a:pPr>
              <a:endParaRPr lang="en-US" sz="1400" b="1" dirty="0">
                <a:latin typeface="Courier New" panose="02070309020205020404" pitchFamily="49" charset="0"/>
              </a:endParaRPr>
            </a:p>
          </p:txBody>
        </p: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F5E86DB7-2365-879D-544F-CA81E1AD71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0" y="3553138"/>
              <a:ext cx="3124384" cy="1137649"/>
              <a:chOff x="1607" y="780"/>
              <a:chExt cx="1945" cy="667"/>
            </a:xfrm>
          </p:grpSpPr>
          <p:sp>
            <p:nvSpPr>
              <p:cNvPr id="8" name="Text Box 4">
                <a:extLst>
                  <a:ext uri="{FF2B5EF4-FFF2-40B4-BE49-F238E27FC236}">
                    <a16:creationId xmlns:a16="http://schemas.microsoft.com/office/drawing/2014/main" id="{DE8D007B-AFF2-9A5A-7F65-998F353591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60" y="1104"/>
                <a:ext cx="1392" cy="3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600" dirty="0">
                    <a:ea typeface="MS PGothic" panose="020B0600070205080204" pitchFamily="34" charset="-128"/>
                  </a:rPr>
                  <a:t>All three methods have the </a:t>
                </a:r>
                <a:r>
                  <a:rPr lang="en-US" altLang="en-PK" sz="1600" b="1" dirty="0">
                    <a:solidFill>
                      <a:srgbClr val="FF0000"/>
                    </a:solidFill>
                    <a:ea typeface="MS PGothic" panose="020B0600070205080204" pitchFamily="34" charset="-128"/>
                  </a:rPr>
                  <a:t>same result</a:t>
                </a:r>
                <a:r>
                  <a:rPr lang="en-US" altLang="en-PK" sz="1600" dirty="0">
                    <a:ea typeface="MS PGothic" panose="020B0600070205080204" pitchFamily="34" charset="-128"/>
                  </a:rPr>
                  <a:t>.</a:t>
                </a:r>
              </a:p>
            </p:txBody>
          </p:sp>
          <p:sp>
            <p:nvSpPr>
              <p:cNvPr id="9" name="Line 6">
                <a:extLst>
                  <a:ext uri="{FF2B5EF4-FFF2-40B4-BE49-F238E27FC236}">
                    <a16:creationId xmlns:a16="http://schemas.microsoft.com/office/drawing/2014/main" id="{91CEA6C1-4AF8-557A-C495-6844845B81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07" y="780"/>
                <a:ext cx="553" cy="4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 anchor="ctr">
                <a:spAutoFit/>
              </a:bodyPr>
              <a:lstStyle/>
              <a:p>
                <a:endParaRPr lang="en-PK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37769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9717D0A-B556-9A6D-F0AC-2BA0C0473C12}"/>
              </a:ext>
            </a:extLst>
          </p:cNvPr>
          <p:cNvGrpSpPr/>
          <p:nvPr/>
        </p:nvGrpSpPr>
        <p:grpSpPr>
          <a:xfrm>
            <a:off x="0" y="0"/>
            <a:ext cx="8913813" cy="6648450"/>
            <a:chOff x="0" y="0"/>
            <a:chExt cx="8913813" cy="664845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91844C0E-B5A8-7D8A-7618-74FE74DCCD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6781800" cy="207963"/>
              <a:chOff x="0" y="0"/>
              <a:chExt cx="3072" cy="374"/>
            </a:xfrm>
            <a:solidFill>
              <a:schemeClr val="bg1"/>
            </a:solidFill>
          </p:grpSpPr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id="{59A4B843-0288-0677-53DF-792DFB112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1"/>
                <a:ext cx="3072" cy="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6" name="Rectangle 6">
                <a:extLst>
                  <a:ext uri="{FF2B5EF4-FFF2-40B4-BE49-F238E27FC236}">
                    <a16:creationId xmlns:a16="http://schemas.microsoft.com/office/drawing/2014/main" id="{D455A4CC-CE85-4648-7433-490EDE134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	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Fig. 7.8: time6.h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3E9AE4ED-95AF-64A4-94C3-68FAFF9F68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06375"/>
              <a:ext cx="6781800" cy="207963"/>
              <a:chOff x="0" y="374"/>
              <a:chExt cx="3072" cy="374"/>
            </a:xfrm>
            <a:solidFill>
              <a:schemeClr val="bg1"/>
            </a:solidFill>
          </p:grpSpPr>
          <p:sp>
            <p:nvSpPr>
              <p:cNvPr id="8" name="Rectangle 8">
                <a:extLst>
                  <a:ext uri="{FF2B5EF4-FFF2-40B4-BE49-F238E27FC236}">
                    <a16:creationId xmlns:a16="http://schemas.microsoft.com/office/drawing/2014/main" id="{B28B4262-87E9-3AD0-1D88-89188F3D2B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95"/>
                <a:ext cx="3072" cy="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9" name="Rectangle 9">
                <a:extLst>
                  <a:ext uri="{FF2B5EF4-FFF2-40B4-BE49-F238E27FC236}">
                    <a16:creationId xmlns:a16="http://schemas.microsoft.com/office/drawing/2014/main" id="{DB3B1E4A-8B24-6413-4A21-151A1DACB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2	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Cascading member function calls.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996FEE18-8193-49D6-54D8-444B60345A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14338"/>
              <a:ext cx="6781800" cy="206375"/>
              <a:chOff x="0" y="748"/>
              <a:chExt cx="3072" cy="374"/>
            </a:xfrm>
            <a:solidFill>
              <a:schemeClr val="bg1"/>
            </a:solidFill>
          </p:grpSpPr>
          <p:sp>
            <p:nvSpPr>
              <p:cNvPr id="11" name="Rectangle 11">
                <a:extLst>
                  <a:ext uri="{FF2B5EF4-FFF2-40B4-BE49-F238E27FC236}">
                    <a16:creationId xmlns:a16="http://schemas.microsoft.com/office/drawing/2014/main" id="{71994EB4-83CF-5CC8-1898-AA1FE7C94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69"/>
                <a:ext cx="3072" cy="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12" name="Rectangle 12">
                <a:extLst>
                  <a:ext uri="{FF2B5EF4-FFF2-40B4-BE49-F238E27FC236}">
                    <a16:creationId xmlns:a16="http://schemas.microsoft.com/office/drawing/2014/main" id="{5F4E897A-5B38-65E1-7316-CF9D0A8C9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3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04117178-A75F-9073-DFC1-88FFB99AB8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20713"/>
              <a:ext cx="6781800" cy="207962"/>
              <a:chOff x="0" y="1122"/>
              <a:chExt cx="3072" cy="374"/>
            </a:xfrm>
            <a:solidFill>
              <a:schemeClr val="bg1"/>
            </a:solidFill>
          </p:grpSpPr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4E15E36D-6231-DB97-13E7-63F2833207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43"/>
                <a:ext cx="3072" cy="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15" name="Rectangle 15">
                <a:extLst>
                  <a:ext uri="{FF2B5EF4-FFF2-40B4-BE49-F238E27FC236}">
                    <a16:creationId xmlns:a16="http://schemas.microsoft.com/office/drawing/2014/main" id="{BBCAEE3E-FE62-ACED-755D-2A53D0712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4	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Declaration of class Time.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E255F67D-E40F-8A9F-0D48-4207E8781B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828675"/>
              <a:ext cx="6781800" cy="207963"/>
              <a:chOff x="0" y="1496"/>
              <a:chExt cx="3072" cy="374"/>
            </a:xfrm>
            <a:solidFill>
              <a:schemeClr val="bg1"/>
            </a:solidFill>
          </p:grpSpPr>
          <p:sp>
            <p:nvSpPr>
              <p:cNvPr id="17" name="Rectangle 17">
                <a:extLst>
                  <a:ext uri="{FF2B5EF4-FFF2-40B4-BE49-F238E27FC236}">
                    <a16:creationId xmlns:a16="http://schemas.microsoft.com/office/drawing/2014/main" id="{159AC6E4-EAFA-3710-C05F-6C9E8A670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517"/>
                <a:ext cx="3072" cy="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18" name="Rectangle 18">
                <a:extLst>
                  <a:ext uri="{FF2B5EF4-FFF2-40B4-BE49-F238E27FC236}">
                    <a16:creationId xmlns:a16="http://schemas.microsoft.com/office/drawing/2014/main" id="{2D5C3674-CF82-0B1C-75BC-31E849943F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49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5	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Member functions defined in time6.cpp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0DE1E667-5A83-3951-F8FE-7649A7E4F6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036638"/>
              <a:ext cx="6781800" cy="207962"/>
              <a:chOff x="0" y="1870"/>
              <a:chExt cx="3072" cy="374"/>
            </a:xfrm>
            <a:solidFill>
              <a:schemeClr val="bg1"/>
            </a:solidFill>
          </p:grpSpPr>
          <p:sp>
            <p:nvSpPr>
              <p:cNvPr id="20" name="Rectangle 20">
                <a:extLst>
                  <a:ext uri="{FF2B5EF4-FFF2-40B4-BE49-F238E27FC236}">
                    <a16:creationId xmlns:a16="http://schemas.microsoft.com/office/drawing/2014/main" id="{95019B10-D550-EA77-CBF7-5F6250271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891"/>
                <a:ext cx="3072" cy="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F05B4C5C-0B1E-0E57-1BCF-46CC54A2C3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87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6	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#ifndef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TIME6_H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42D3BE37-C668-4796-F1D8-4F88D5FB10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244600"/>
              <a:ext cx="6781800" cy="207963"/>
              <a:chOff x="0" y="2244"/>
              <a:chExt cx="3072" cy="374"/>
            </a:xfrm>
            <a:solidFill>
              <a:schemeClr val="bg1"/>
            </a:solidFill>
          </p:grpSpPr>
          <p:sp>
            <p:nvSpPr>
              <p:cNvPr id="23" name="Rectangle 23">
                <a:extLst>
                  <a:ext uri="{FF2B5EF4-FFF2-40B4-BE49-F238E27FC236}">
                    <a16:creationId xmlns:a16="http://schemas.microsoft.com/office/drawing/2014/main" id="{CE4258DE-F67A-5332-4AC4-7681B0D379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265"/>
                <a:ext cx="3072" cy="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24" name="Rectangle 24">
                <a:extLst>
                  <a:ext uri="{FF2B5EF4-FFF2-40B4-BE49-F238E27FC236}">
                    <a16:creationId xmlns:a16="http://schemas.microsoft.com/office/drawing/2014/main" id="{B0FEC491-DD9C-71E6-DAB3-B5DB13088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24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7	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#define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TIME6_H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5" name="Group 25">
              <a:extLst>
                <a:ext uri="{FF2B5EF4-FFF2-40B4-BE49-F238E27FC236}">
                  <a16:creationId xmlns:a16="http://schemas.microsoft.com/office/drawing/2014/main" id="{FE0FE785-DBAA-87EB-DAB0-0E520C9AF6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452563"/>
              <a:ext cx="6781800" cy="207962"/>
              <a:chOff x="0" y="2618"/>
              <a:chExt cx="3072" cy="374"/>
            </a:xfrm>
            <a:solidFill>
              <a:schemeClr val="bg1"/>
            </a:solidFill>
          </p:grpSpPr>
          <p:sp>
            <p:nvSpPr>
              <p:cNvPr id="26" name="Rectangle 26">
                <a:extLst>
                  <a:ext uri="{FF2B5EF4-FFF2-40B4-BE49-F238E27FC236}">
                    <a16:creationId xmlns:a16="http://schemas.microsoft.com/office/drawing/2014/main" id="{81BCBC60-EF74-A6F7-EA4D-1BC8EA5BC8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39"/>
                <a:ext cx="3072" cy="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27" name="Rectangle 27">
                <a:extLst>
                  <a:ext uri="{FF2B5EF4-FFF2-40B4-BE49-F238E27FC236}">
                    <a16:creationId xmlns:a16="http://schemas.microsoft.com/office/drawing/2014/main" id="{A043007B-5C6F-1CA0-61E4-680CF45FE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1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8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8" name="Group 28">
              <a:extLst>
                <a:ext uri="{FF2B5EF4-FFF2-40B4-BE49-F238E27FC236}">
                  <a16:creationId xmlns:a16="http://schemas.microsoft.com/office/drawing/2014/main" id="{7B163472-92EA-D4E4-959A-53DC3FCFBB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660525"/>
              <a:ext cx="6781800" cy="207963"/>
              <a:chOff x="0" y="2992"/>
              <a:chExt cx="3072" cy="374"/>
            </a:xfrm>
            <a:solidFill>
              <a:schemeClr val="bg1"/>
            </a:solidFill>
          </p:grpSpPr>
          <p:sp>
            <p:nvSpPr>
              <p:cNvPr id="29" name="Rectangle 29">
                <a:extLst>
                  <a:ext uri="{FF2B5EF4-FFF2-40B4-BE49-F238E27FC236}">
                    <a16:creationId xmlns:a16="http://schemas.microsoft.com/office/drawing/2014/main" id="{565332EE-D5C2-D3C1-33FE-CBF078B41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013"/>
                <a:ext cx="3072" cy="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30" name="Rectangle 30">
                <a:extLst>
                  <a:ext uri="{FF2B5EF4-FFF2-40B4-BE49-F238E27FC236}">
                    <a16:creationId xmlns:a16="http://schemas.microsoft.com/office/drawing/2014/main" id="{D559AFA4-2377-15DB-9D3C-EC50847385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99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9	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class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Time {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31" name="Group 31">
              <a:extLst>
                <a:ext uri="{FF2B5EF4-FFF2-40B4-BE49-F238E27FC236}">
                  <a16:creationId xmlns:a16="http://schemas.microsoft.com/office/drawing/2014/main" id="{B1882350-66C0-ABFD-74D4-A24CB86CAB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868488"/>
              <a:ext cx="6781800" cy="207962"/>
              <a:chOff x="0" y="3366"/>
              <a:chExt cx="3072" cy="374"/>
            </a:xfrm>
            <a:solidFill>
              <a:schemeClr val="bg1"/>
            </a:solidFill>
          </p:grpSpPr>
          <p:sp>
            <p:nvSpPr>
              <p:cNvPr id="32" name="Rectangle 32">
                <a:extLst>
                  <a:ext uri="{FF2B5EF4-FFF2-40B4-BE49-F238E27FC236}">
                    <a16:creationId xmlns:a16="http://schemas.microsoft.com/office/drawing/2014/main" id="{58A2F991-D0C4-3D4D-0583-4821FE64F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387"/>
                <a:ext cx="3072" cy="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33" name="Rectangle 33">
                <a:extLst>
                  <a:ext uri="{FF2B5EF4-FFF2-40B4-BE49-F238E27FC236}">
                    <a16:creationId xmlns:a16="http://schemas.microsoft.com/office/drawing/2014/main" id="{C87AF680-7E1D-55E5-E5C4-73943747B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36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10	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public: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34" name="Group 34">
              <a:extLst>
                <a:ext uri="{FF2B5EF4-FFF2-40B4-BE49-F238E27FC236}">
                  <a16:creationId xmlns:a16="http://schemas.microsoft.com/office/drawing/2014/main" id="{64FA01A6-4880-7DA8-2AF2-E7BCF1A919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076450"/>
              <a:ext cx="6781800" cy="207963"/>
              <a:chOff x="0" y="3740"/>
              <a:chExt cx="3072" cy="374"/>
            </a:xfrm>
            <a:solidFill>
              <a:schemeClr val="bg1"/>
            </a:solidFill>
          </p:grpSpPr>
          <p:sp>
            <p:nvSpPr>
              <p:cNvPr id="35" name="Rectangle 35">
                <a:extLst>
                  <a:ext uri="{FF2B5EF4-FFF2-40B4-BE49-F238E27FC236}">
                    <a16:creationId xmlns:a16="http://schemas.microsoft.com/office/drawing/2014/main" id="{314883E2-9249-9D82-EDA5-C539ABF86D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61"/>
                <a:ext cx="3072" cy="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36" name="Rectangle 36">
                <a:extLst>
                  <a:ext uri="{FF2B5EF4-FFF2-40B4-BE49-F238E27FC236}">
                    <a16:creationId xmlns:a16="http://schemas.microsoft.com/office/drawing/2014/main" id="{68E0E398-19E9-C077-7A5E-47E7AECBA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11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Time(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int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= 0,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int =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0,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int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= 0 ); 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 // default constructor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37" name="Group 37">
              <a:extLst>
                <a:ext uri="{FF2B5EF4-FFF2-40B4-BE49-F238E27FC236}">
                  <a16:creationId xmlns:a16="http://schemas.microsoft.com/office/drawing/2014/main" id="{BCA4A771-6342-4BFA-A147-19DA2EB44A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284413"/>
              <a:ext cx="6781800" cy="207962"/>
              <a:chOff x="0" y="4114"/>
              <a:chExt cx="3072" cy="374"/>
            </a:xfrm>
            <a:solidFill>
              <a:schemeClr val="bg1"/>
            </a:solidFill>
          </p:grpSpPr>
          <p:sp>
            <p:nvSpPr>
              <p:cNvPr id="38" name="Rectangle 38">
                <a:extLst>
                  <a:ext uri="{FF2B5EF4-FFF2-40B4-BE49-F238E27FC236}">
                    <a16:creationId xmlns:a16="http://schemas.microsoft.com/office/drawing/2014/main" id="{677A81DC-1633-2B7E-FF7B-A7510C031D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135"/>
                <a:ext cx="3072" cy="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39" name="Rectangle 39">
                <a:extLst>
                  <a:ext uri="{FF2B5EF4-FFF2-40B4-BE49-F238E27FC236}">
                    <a16:creationId xmlns:a16="http://schemas.microsoft.com/office/drawing/2014/main" id="{7A420D61-0F35-D7A4-2792-1857B7449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11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12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0" name="Group 40">
              <a:extLst>
                <a:ext uri="{FF2B5EF4-FFF2-40B4-BE49-F238E27FC236}">
                  <a16:creationId xmlns:a16="http://schemas.microsoft.com/office/drawing/2014/main" id="{7D048FD2-FE1E-CE6E-5F11-A0C82D462C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492375"/>
              <a:ext cx="6781800" cy="207963"/>
              <a:chOff x="0" y="4488"/>
              <a:chExt cx="3072" cy="374"/>
            </a:xfrm>
            <a:solidFill>
              <a:schemeClr val="bg1"/>
            </a:solidFill>
          </p:grpSpPr>
          <p:sp>
            <p:nvSpPr>
              <p:cNvPr id="41" name="Rectangle 41">
                <a:extLst>
                  <a:ext uri="{FF2B5EF4-FFF2-40B4-BE49-F238E27FC236}">
                    <a16:creationId xmlns:a16="http://schemas.microsoft.com/office/drawing/2014/main" id="{C5CA38EC-1BB5-95BB-16E8-A5E43BF190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509"/>
                <a:ext cx="3072" cy="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42" name="Rectangle 42">
                <a:extLst>
                  <a:ext uri="{FF2B5EF4-FFF2-40B4-BE49-F238E27FC236}">
                    <a16:creationId xmlns:a16="http://schemas.microsoft.com/office/drawing/2014/main" id="{135F720D-DBF3-AF15-4F9E-5B047B43D5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48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13	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// set functions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3" name="Group 43">
              <a:extLst>
                <a:ext uri="{FF2B5EF4-FFF2-40B4-BE49-F238E27FC236}">
                  <a16:creationId xmlns:a16="http://schemas.microsoft.com/office/drawing/2014/main" id="{7BEBC73F-82F0-7B7E-F65B-D4C899BA16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700338"/>
              <a:ext cx="6781800" cy="207962"/>
              <a:chOff x="0" y="4862"/>
              <a:chExt cx="3072" cy="374"/>
            </a:xfrm>
            <a:solidFill>
              <a:schemeClr val="bg1"/>
            </a:solidFill>
          </p:grpSpPr>
          <p:sp>
            <p:nvSpPr>
              <p:cNvPr id="44" name="Rectangle 44">
                <a:extLst>
                  <a:ext uri="{FF2B5EF4-FFF2-40B4-BE49-F238E27FC236}">
                    <a16:creationId xmlns:a16="http://schemas.microsoft.com/office/drawing/2014/main" id="{0617F086-7040-5C1C-D7AC-7F75A70083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883"/>
                <a:ext cx="3072" cy="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45" name="Rectangle 45">
                <a:extLst>
                  <a:ext uri="{FF2B5EF4-FFF2-40B4-BE49-F238E27FC236}">
                    <a16:creationId xmlns:a16="http://schemas.microsoft.com/office/drawing/2014/main" id="{25BFC293-D3E3-C62C-B4DA-4FEC08A295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86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 dirty="0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14	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Time &amp;</a:t>
                </a:r>
                <a:r>
                  <a:rPr lang="en-US" altLang="en-PK" sz="1200" b="1" dirty="0" err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setTime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( </a:t>
                </a:r>
                <a:r>
                  <a:rPr lang="en-US" altLang="en-PK" sz="1200" b="1" dirty="0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int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, </a:t>
                </a:r>
                <a:r>
                  <a:rPr lang="en-US" altLang="en-PK" sz="1200" b="1" dirty="0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int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, </a:t>
                </a:r>
                <a:r>
                  <a:rPr lang="en-US" altLang="en-PK" sz="1200" b="1" dirty="0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int</a:t>
                </a:r>
                <a:r>
                  <a:rPr lang="en-US" altLang="en-PK" sz="1200" b="1" dirty="0">
                    <a:latin typeface="Courier New" panose="02070309020205020404" pitchFamily="49" charset="0"/>
                    <a:ea typeface="MS PGothic" panose="020B0600070205080204" pitchFamily="34" charset="-128"/>
                  </a:rPr>
                  <a:t> ); </a:t>
                </a:r>
                <a:r>
                  <a:rPr lang="en-US" altLang="en-PK" sz="1200" b="1" dirty="0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set hour, minute, second</a:t>
                </a:r>
                <a:endParaRPr lang="en-US" altLang="en-PK" sz="1200" b="1" dirty="0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 dirty="0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6" name="Group 46">
              <a:extLst>
                <a:ext uri="{FF2B5EF4-FFF2-40B4-BE49-F238E27FC236}">
                  <a16:creationId xmlns:a16="http://schemas.microsoft.com/office/drawing/2014/main" id="{FCD53793-B491-C9FF-F20A-2EBF511731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908300"/>
              <a:ext cx="6781800" cy="206375"/>
              <a:chOff x="0" y="5236"/>
              <a:chExt cx="3072" cy="374"/>
            </a:xfrm>
            <a:solidFill>
              <a:schemeClr val="bg1"/>
            </a:solidFill>
          </p:grpSpPr>
          <p:sp>
            <p:nvSpPr>
              <p:cNvPr id="47" name="Rectangle 47">
                <a:extLst>
                  <a:ext uri="{FF2B5EF4-FFF2-40B4-BE49-F238E27FC236}">
                    <a16:creationId xmlns:a16="http://schemas.microsoft.com/office/drawing/2014/main" id="{D5FD675F-80F6-2D50-E9E4-282B0F610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257"/>
                <a:ext cx="3072" cy="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48" name="Rectangle 48">
                <a:extLst>
                  <a:ext uri="{FF2B5EF4-FFF2-40B4-BE49-F238E27FC236}">
                    <a16:creationId xmlns:a16="http://schemas.microsoft.com/office/drawing/2014/main" id="{FDD4B501-24B9-3535-A0CA-6961B0DFC9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23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15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Time &amp;setHour(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int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);   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 // set hour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9" name="Group 49">
              <a:extLst>
                <a:ext uri="{FF2B5EF4-FFF2-40B4-BE49-F238E27FC236}">
                  <a16:creationId xmlns:a16="http://schemas.microsoft.com/office/drawing/2014/main" id="{E8B180CA-D864-8EDA-343C-C2B86763CA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114675"/>
              <a:ext cx="6781800" cy="207963"/>
              <a:chOff x="0" y="5610"/>
              <a:chExt cx="3072" cy="374"/>
            </a:xfrm>
            <a:solidFill>
              <a:schemeClr val="bg1"/>
            </a:solidFill>
          </p:grpSpPr>
          <p:sp>
            <p:nvSpPr>
              <p:cNvPr id="50" name="Rectangle 50">
                <a:extLst>
                  <a:ext uri="{FF2B5EF4-FFF2-40B4-BE49-F238E27FC236}">
                    <a16:creationId xmlns:a16="http://schemas.microsoft.com/office/drawing/2014/main" id="{E6461FDB-A638-2FC6-AE27-43B701296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631"/>
                <a:ext cx="3072" cy="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51" name="Rectangle 51">
                <a:extLst>
                  <a:ext uri="{FF2B5EF4-FFF2-40B4-BE49-F238E27FC236}">
                    <a16:creationId xmlns:a16="http://schemas.microsoft.com/office/drawing/2014/main" id="{29282AA4-1B23-B272-4C89-E3FF3E49E8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61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16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Time &amp;setMinute(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int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); 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 // set minute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52" name="Group 52">
              <a:extLst>
                <a:ext uri="{FF2B5EF4-FFF2-40B4-BE49-F238E27FC236}">
                  <a16:creationId xmlns:a16="http://schemas.microsoft.com/office/drawing/2014/main" id="{2D22B7FB-360F-9EBC-EB60-FF09DDD8CE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322638"/>
              <a:ext cx="6781800" cy="207962"/>
              <a:chOff x="0" y="5984"/>
              <a:chExt cx="3072" cy="374"/>
            </a:xfrm>
            <a:solidFill>
              <a:schemeClr val="bg1"/>
            </a:solidFill>
          </p:grpSpPr>
          <p:sp>
            <p:nvSpPr>
              <p:cNvPr id="53" name="Rectangle 53">
                <a:extLst>
                  <a:ext uri="{FF2B5EF4-FFF2-40B4-BE49-F238E27FC236}">
                    <a16:creationId xmlns:a16="http://schemas.microsoft.com/office/drawing/2014/main" id="{93E32D60-F029-55C4-2F14-1D098E0FF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005"/>
                <a:ext cx="3072" cy="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54" name="Rectangle 54">
                <a:extLst>
                  <a:ext uri="{FF2B5EF4-FFF2-40B4-BE49-F238E27FC236}">
                    <a16:creationId xmlns:a16="http://schemas.microsoft.com/office/drawing/2014/main" id="{999A42B0-AF78-2254-208A-37BD35236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98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17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Time &amp;setSecond(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int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);  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set second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55" name="Group 55">
              <a:extLst>
                <a:ext uri="{FF2B5EF4-FFF2-40B4-BE49-F238E27FC236}">
                  <a16:creationId xmlns:a16="http://schemas.microsoft.com/office/drawing/2014/main" id="{B3427F38-85EC-6637-0A65-D91B1D18F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530600"/>
              <a:ext cx="6781800" cy="207963"/>
              <a:chOff x="0" y="6358"/>
              <a:chExt cx="3072" cy="374"/>
            </a:xfrm>
            <a:solidFill>
              <a:schemeClr val="bg1"/>
            </a:solidFill>
          </p:grpSpPr>
          <p:sp>
            <p:nvSpPr>
              <p:cNvPr id="56" name="Rectangle 56">
                <a:extLst>
                  <a:ext uri="{FF2B5EF4-FFF2-40B4-BE49-F238E27FC236}">
                    <a16:creationId xmlns:a16="http://schemas.microsoft.com/office/drawing/2014/main" id="{6AFC5271-BD23-CAD9-56A1-F8B33FA51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379"/>
                <a:ext cx="3072" cy="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57" name="Rectangle 57">
                <a:extLst>
                  <a:ext uri="{FF2B5EF4-FFF2-40B4-BE49-F238E27FC236}">
                    <a16:creationId xmlns:a16="http://schemas.microsoft.com/office/drawing/2014/main" id="{BFE09425-0C62-5079-32D7-B5028B0D43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35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18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58" name="Group 58">
              <a:extLst>
                <a:ext uri="{FF2B5EF4-FFF2-40B4-BE49-F238E27FC236}">
                  <a16:creationId xmlns:a16="http://schemas.microsoft.com/office/drawing/2014/main" id="{93466D47-422B-B0F5-7DFA-63A83C9172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738563"/>
              <a:ext cx="6781800" cy="207962"/>
              <a:chOff x="0" y="6732"/>
              <a:chExt cx="3072" cy="374"/>
            </a:xfrm>
            <a:solidFill>
              <a:schemeClr val="bg1"/>
            </a:solidFill>
          </p:grpSpPr>
          <p:sp>
            <p:nvSpPr>
              <p:cNvPr id="59" name="Rectangle 59">
                <a:extLst>
                  <a:ext uri="{FF2B5EF4-FFF2-40B4-BE49-F238E27FC236}">
                    <a16:creationId xmlns:a16="http://schemas.microsoft.com/office/drawing/2014/main" id="{8AC75607-0C2C-F6D5-9027-EFAC37CD2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753"/>
                <a:ext cx="3072" cy="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60" name="Rectangle 60">
                <a:extLst>
                  <a:ext uri="{FF2B5EF4-FFF2-40B4-BE49-F238E27FC236}">
                    <a16:creationId xmlns:a16="http://schemas.microsoft.com/office/drawing/2014/main" id="{31B2C2B1-9D2A-8570-1BF8-134DE27805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73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19	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// get functions (normally declared const)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61" name="Group 61">
              <a:extLst>
                <a:ext uri="{FF2B5EF4-FFF2-40B4-BE49-F238E27FC236}">
                  <a16:creationId xmlns:a16="http://schemas.microsoft.com/office/drawing/2014/main" id="{6AE2E9AC-F4BD-14CD-9259-9692D5232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946525"/>
              <a:ext cx="6781800" cy="207963"/>
              <a:chOff x="0" y="7106"/>
              <a:chExt cx="3072" cy="374"/>
            </a:xfrm>
            <a:solidFill>
              <a:schemeClr val="bg1"/>
            </a:solidFill>
          </p:grpSpPr>
          <p:sp>
            <p:nvSpPr>
              <p:cNvPr id="62" name="Rectangle 62">
                <a:extLst>
                  <a:ext uri="{FF2B5EF4-FFF2-40B4-BE49-F238E27FC236}">
                    <a16:creationId xmlns:a16="http://schemas.microsoft.com/office/drawing/2014/main" id="{547DE9AB-BC29-0859-B447-2089DD379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127"/>
                <a:ext cx="3072" cy="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63" name="Rectangle 63">
                <a:extLst>
                  <a:ext uri="{FF2B5EF4-FFF2-40B4-BE49-F238E27FC236}">
                    <a16:creationId xmlns:a16="http://schemas.microsoft.com/office/drawing/2014/main" id="{F5B38B71-CD66-8C6B-2AEB-01C7D32797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10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20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int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getHour()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const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;    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 // return hour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64" name="Group 64">
              <a:extLst>
                <a:ext uri="{FF2B5EF4-FFF2-40B4-BE49-F238E27FC236}">
                  <a16:creationId xmlns:a16="http://schemas.microsoft.com/office/drawing/2014/main" id="{1C209FEF-020E-0BFF-B3B6-023BFD64EE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154488"/>
              <a:ext cx="6781800" cy="207962"/>
              <a:chOff x="0" y="7480"/>
              <a:chExt cx="3072" cy="374"/>
            </a:xfrm>
            <a:solidFill>
              <a:schemeClr val="bg1"/>
            </a:solidFill>
          </p:grpSpPr>
          <p:sp>
            <p:nvSpPr>
              <p:cNvPr id="65" name="Rectangle 65">
                <a:extLst>
                  <a:ext uri="{FF2B5EF4-FFF2-40B4-BE49-F238E27FC236}">
                    <a16:creationId xmlns:a16="http://schemas.microsoft.com/office/drawing/2014/main" id="{830A291F-00EF-59CF-5CAF-9D70B04644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501"/>
                <a:ext cx="3072" cy="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66" name="Rectangle 66">
                <a:extLst>
                  <a:ext uri="{FF2B5EF4-FFF2-40B4-BE49-F238E27FC236}">
                    <a16:creationId xmlns:a16="http://schemas.microsoft.com/office/drawing/2014/main" id="{AB080AA8-FCF6-6BB5-F48D-DA50C4596A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21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int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getMinute()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const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;  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 // return minute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67" name="Group 67">
              <a:extLst>
                <a:ext uri="{FF2B5EF4-FFF2-40B4-BE49-F238E27FC236}">
                  <a16:creationId xmlns:a16="http://schemas.microsoft.com/office/drawing/2014/main" id="{A6CD32AB-2907-BFE0-44A1-1CC77D3F13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362450"/>
              <a:ext cx="6781800" cy="207963"/>
              <a:chOff x="0" y="7854"/>
              <a:chExt cx="3072" cy="374"/>
            </a:xfrm>
            <a:solidFill>
              <a:schemeClr val="bg1"/>
            </a:solidFill>
          </p:grpSpPr>
          <p:sp>
            <p:nvSpPr>
              <p:cNvPr id="68" name="Rectangle 68">
                <a:extLst>
                  <a:ext uri="{FF2B5EF4-FFF2-40B4-BE49-F238E27FC236}">
                    <a16:creationId xmlns:a16="http://schemas.microsoft.com/office/drawing/2014/main" id="{444625DF-761B-B23F-BAA3-31197915B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875"/>
                <a:ext cx="3072" cy="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69" name="Rectangle 69">
                <a:extLst>
                  <a:ext uri="{FF2B5EF4-FFF2-40B4-BE49-F238E27FC236}">
                    <a16:creationId xmlns:a16="http://schemas.microsoft.com/office/drawing/2014/main" id="{267C256E-C69A-71B9-51B9-4986A00D8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85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22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int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getSecond()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const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;   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return second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0" name="Group 70">
              <a:extLst>
                <a:ext uri="{FF2B5EF4-FFF2-40B4-BE49-F238E27FC236}">
                  <a16:creationId xmlns:a16="http://schemas.microsoft.com/office/drawing/2014/main" id="{D0D63047-CA18-46FD-7D80-273BC80CA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570413"/>
              <a:ext cx="6781800" cy="207962"/>
              <a:chOff x="0" y="8228"/>
              <a:chExt cx="3072" cy="374"/>
            </a:xfrm>
            <a:solidFill>
              <a:schemeClr val="bg1"/>
            </a:solidFill>
          </p:grpSpPr>
          <p:sp>
            <p:nvSpPr>
              <p:cNvPr id="71" name="Rectangle 71">
                <a:extLst>
                  <a:ext uri="{FF2B5EF4-FFF2-40B4-BE49-F238E27FC236}">
                    <a16:creationId xmlns:a16="http://schemas.microsoft.com/office/drawing/2014/main" id="{EE684295-CF0E-B641-9F1B-CFBE851DFB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249"/>
                <a:ext cx="3072" cy="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72" name="Rectangle 72">
                <a:extLst>
                  <a:ext uri="{FF2B5EF4-FFF2-40B4-BE49-F238E27FC236}">
                    <a16:creationId xmlns:a16="http://schemas.microsoft.com/office/drawing/2014/main" id="{8C7EE8E9-C84F-445A-E268-1E109AE40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22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23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3" name="Group 73">
              <a:extLst>
                <a:ext uri="{FF2B5EF4-FFF2-40B4-BE49-F238E27FC236}">
                  <a16:creationId xmlns:a16="http://schemas.microsoft.com/office/drawing/2014/main" id="{10F5F5A3-2E3A-2D2A-0C08-BA3AF638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778375"/>
              <a:ext cx="6781800" cy="207963"/>
              <a:chOff x="0" y="8602"/>
              <a:chExt cx="3072" cy="374"/>
            </a:xfrm>
            <a:solidFill>
              <a:schemeClr val="bg1"/>
            </a:solidFill>
          </p:grpSpPr>
          <p:sp>
            <p:nvSpPr>
              <p:cNvPr id="74" name="Rectangle 74">
                <a:extLst>
                  <a:ext uri="{FF2B5EF4-FFF2-40B4-BE49-F238E27FC236}">
                    <a16:creationId xmlns:a16="http://schemas.microsoft.com/office/drawing/2014/main" id="{E8C3D3A1-5D05-24B9-FED5-E0ED19CF79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623"/>
                <a:ext cx="3072" cy="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75" name="Rectangle 75">
                <a:extLst>
                  <a:ext uri="{FF2B5EF4-FFF2-40B4-BE49-F238E27FC236}">
                    <a16:creationId xmlns:a16="http://schemas.microsoft.com/office/drawing/2014/main" id="{931F3AF7-B3EF-EF2C-FC9D-31866F673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60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24	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// print functions (normally declared const)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6" name="Group 76">
              <a:extLst>
                <a:ext uri="{FF2B5EF4-FFF2-40B4-BE49-F238E27FC236}">
                  <a16:creationId xmlns:a16="http://schemas.microsoft.com/office/drawing/2014/main" id="{8EA0341B-62BB-2A93-FFE2-628E3AD69B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986338"/>
              <a:ext cx="6781800" cy="207962"/>
              <a:chOff x="0" y="8976"/>
              <a:chExt cx="3072" cy="374"/>
            </a:xfrm>
            <a:solidFill>
              <a:schemeClr val="bg1"/>
            </a:solidFill>
          </p:grpSpPr>
          <p:sp>
            <p:nvSpPr>
              <p:cNvPr id="77" name="Rectangle 77">
                <a:extLst>
                  <a:ext uri="{FF2B5EF4-FFF2-40B4-BE49-F238E27FC236}">
                    <a16:creationId xmlns:a16="http://schemas.microsoft.com/office/drawing/2014/main" id="{B71B3319-39FE-B1C9-69BA-06907ED799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997"/>
                <a:ext cx="3072" cy="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78" name="Rectangle 78">
                <a:extLst>
                  <a:ext uri="{FF2B5EF4-FFF2-40B4-BE49-F238E27FC236}">
                    <a16:creationId xmlns:a16="http://schemas.microsoft.com/office/drawing/2014/main" id="{B62A54E9-5E13-3B3B-C4D6-A33E07980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97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25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void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printMilitary()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const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; 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 // print military time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9" name="Group 79">
              <a:extLst>
                <a:ext uri="{FF2B5EF4-FFF2-40B4-BE49-F238E27FC236}">
                  <a16:creationId xmlns:a16="http://schemas.microsoft.com/office/drawing/2014/main" id="{4A2D20E4-13B5-9CC7-97D5-6566873203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194300"/>
              <a:ext cx="6781800" cy="207963"/>
              <a:chOff x="0" y="9350"/>
              <a:chExt cx="3072" cy="374"/>
            </a:xfrm>
            <a:solidFill>
              <a:schemeClr val="bg1"/>
            </a:solidFill>
          </p:grpSpPr>
          <p:sp>
            <p:nvSpPr>
              <p:cNvPr id="80" name="Rectangle 80">
                <a:extLst>
                  <a:ext uri="{FF2B5EF4-FFF2-40B4-BE49-F238E27FC236}">
                    <a16:creationId xmlns:a16="http://schemas.microsoft.com/office/drawing/2014/main" id="{BA3C4295-1E93-C30E-0965-6C9EE0C67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371"/>
                <a:ext cx="3072" cy="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81" name="Rectangle 81">
                <a:extLst>
                  <a:ext uri="{FF2B5EF4-FFF2-40B4-BE49-F238E27FC236}">
                    <a16:creationId xmlns:a16="http://schemas.microsoft.com/office/drawing/2014/main" id="{3BAA5820-84CD-4E58-1E1A-2DBA036D3A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35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26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void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printStandard()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const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; 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 // print standard time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82" name="Group 82">
              <a:extLst>
                <a:ext uri="{FF2B5EF4-FFF2-40B4-BE49-F238E27FC236}">
                  <a16:creationId xmlns:a16="http://schemas.microsoft.com/office/drawing/2014/main" id="{34CB2D7F-9138-29F5-AE8C-A41051BA34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402263"/>
              <a:ext cx="6781800" cy="206375"/>
              <a:chOff x="0" y="9724"/>
              <a:chExt cx="3072" cy="374"/>
            </a:xfrm>
            <a:solidFill>
              <a:schemeClr val="bg1"/>
            </a:solidFill>
          </p:grpSpPr>
          <p:sp>
            <p:nvSpPr>
              <p:cNvPr id="83" name="Rectangle 83">
                <a:extLst>
                  <a:ext uri="{FF2B5EF4-FFF2-40B4-BE49-F238E27FC236}">
                    <a16:creationId xmlns:a16="http://schemas.microsoft.com/office/drawing/2014/main" id="{C53E50B7-377B-6B49-81EE-E34BAA0AF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745"/>
                <a:ext cx="3072" cy="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84" name="Rectangle 84">
                <a:extLst>
                  <a:ext uri="{FF2B5EF4-FFF2-40B4-BE49-F238E27FC236}">
                    <a16:creationId xmlns:a16="http://schemas.microsoft.com/office/drawing/2014/main" id="{C6A262A1-B281-107A-E7C3-5C1CBE456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72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27	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private: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85" name="Group 85">
              <a:extLst>
                <a:ext uri="{FF2B5EF4-FFF2-40B4-BE49-F238E27FC236}">
                  <a16:creationId xmlns:a16="http://schemas.microsoft.com/office/drawing/2014/main" id="{9F1AC0F1-0F04-09B4-EBC0-A8F0C48A83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608638"/>
              <a:ext cx="6781800" cy="207962"/>
              <a:chOff x="0" y="10098"/>
              <a:chExt cx="3072" cy="374"/>
            </a:xfrm>
            <a:solidFill>
              <a:schemeClr val="bg1"/>
            </a:solidFill>
          </p:grpSpPr>
          <p:sp>
            <p:nvSpPr>
              <p:cNvPr id="86" name="Rectangle 86">
                <a:extLst>
                  <a:ext uri="{FF2B5EF4-FFF2-40B4-BE49-F238E27FC236}">
                    <a16:creationId xmlns:a16="http://schemas.microsoft.com/office/drawing/2014/main" id="{4D6654EC-8674-D099-1511-AEE0D9237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119"/>
                <a:ext cx="3072" cy="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87" name="Rectangle 87">
                <a:extLst>
                  <a:ext uri="{FF2B5EF4-FFF2-40B4-BE49-F238E27FC236}">
                    <a16:creationId xmlns:a16="http://schemas.microsoft.com/office/drawing/2014/main" id="{24834C24-F963-B93D-C8E9-077FD7B609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09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28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int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hour;             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 // 0 - 23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88" name="Group 88">
              <a:extLst>
                <a:ext uri="{FF2B5EF4-FFF2-40B4-BE49-F238E27FC236}">
                  <a16:creationId xmlns:a16="http://schemas.microsoft.com/office/drawing/2014/main" id="{11C5FB1B-4EA5-4C61-8E90-921968EE54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816600"/>
              <a:ext cx="6781800" cy="207963"/>
              <a:chOff x="0" y="10472"/>
              <a:chExt cx="3072" cy="374"/>
            </a:xfrm>
            <a:solidFill>
              <a:schemeClr val="bg1"/>
            </a:solidFill>
          </p:grpSpPr>
          <p:sp>
            <p:nvSpPr>
              <p:cNvPr id="89" name="Rectangle 89">
                <a:extLst>
                  <a:ext uri="{FF2B5EF4-FFF2-40B4-BE49-F238E27FC236}">
                    <a16:creationId xmlns:a16="http://schemas.microsoft.com/office/drawing/2014/main" id="{DBE94644-B973-0E73-3408-1997D74415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493"/>
                <a:ext cx="3072" cy="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90" name="Rectangle 90">
                <a:extLst>
                  <a:ext uri="{FF2B5EF4-FFF2-40B4-BE49-F238E27FC236}">
                    <a16:creationId xmlns:a16="http://schemas.microsoft.com/office/drawing/2014/main" id="{B0C6463D-2AA5-C4FE-2ADF-BEF7868EC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47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29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int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minute;            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0 - 59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91" name="Group 91">
              <a:extLst>
                <a:ext uri="{FF2B5EF4-FFF2-40B4-BE49-F238E27FC236}">
                  <a16:creationId xmlns:a16="http://schemas.microsoft.com/office/drawing/2014/main" id="{74D408BA-0336-2ABD-B544-557ECA1668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024563"/>
              <a:ext cx="6781800" cy="207962"/>
              <a:chOff x="0" y="10846"/>
              <a:chExt cx="3072" cy="374"/>
            </a:xfrm>
            <a:solidFill>
              <a:schemeClr val="bg1"/>
            </a:solidFill>
          </p:grpSpPr>
          <p:sp>
            <p:nvSpPr>
              <p:cNvPr id="92" name="Rectangle 92">
                <a:extLst>
                  <a:ext uri="{FF2B5EF4-FFF2-40B4-BE49-F238E27FC236}">
                    <a16:creationId xmlns:a16="http://schemas.microsoft.com/office/drawing/2014/main" id="{5440E5F3-2C59-CCC9-EA73-8E2427118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867"/>
                <a:ext cx="3072" cy="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93" name="Rectangle 93">
                <a:extLst>
                  <a:ext uri="{FF2B5EF4-FFF2-40B4-BE49-F238E27FC236}">
                    <a16:creationId xmlns:a16="http://schemas.microsoft.com/office/drawing/2014/main" id="{34263B4F-65AA-393F-4CCA-F3A123AE7D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84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30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int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second;         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// 0 - 59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94" name="Group 94">
              <a:extLst>
                <a:ext uri="{FF2B5EF4-FFF2-40B4-BE49-F238E27FC236}">
                  <a16:creationId xmlns:a16="http://schemas.microsoft.com/office/drawing/2014/main" id="{B57E07F8-5FED-20D2-A8F1-D42991EA76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232525"/>
              <a:ext cx="6781800" cy="207963"/>
              <a:chOff x="0" y="11220"/>
              <a:chExt cx="3072" cy="374"/>
            </a:xfrm>
            <a:solidFill>
              <a:schemeClr val="bg1"/>
            </a:solidFill>
          </p:grpSpPr>
          <p:sp>
            <p:nvSpPr>
              <p:cNvPr id="95" name="Rectangle 95">
                <a:extLst>
                  <a:ext uri="{FF2B5EF4-FFF2-40B4-BE49-F238E27FC236}">
                    <a16:creationId xmlns:a16="http://schemas.microsoft.com/office/drawing/2014/main" id="{41DF1CB2-91B7-48E7-6BFC-2C3B090B0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41"/>
                <a:ext cx="3072" cy="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96" name="Rectangle 96">
                <a:extLst>
                  <a:ext uri="{FF2B5EF4-FFF2-40B4-BE49-F238E27FC236}">
                    <a16:creationId xmlns:a16="http://schemas.microsoft.com/office/drawing/2014/main" id="{4A9B607F-64FF-199D-990C-D1FD7DA29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2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31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};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97" name="Group 97">
              <a:extLst>
                <a:ext uri="{FF2B5EF4-FFF2-40B4-BE49-F238E27FC236}">
                  <a16:creationId xmlns:a16="http://schemas.microsoft.com/office/drawing/2014/main" id="{BF009B7A-8A85-1BCF-D9CE-C7CF0688F8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440488"/>
              <a:ext cx="6781800" cy="207962"/>
              <a:chOff x="0" y="11594"/>
              <a:chExt cx="3072" cy="374"/>
            </a:xfrm>
            <a:solidFill>
              <a:schemeClr val="bg1"/>
            </a:solidFill>
          </p:grpSpPr>
          <p:sp>
            <p:nvSpPr>
              <p:cNvPr id="98" name="Rectangle 98">
                <a:extLst>
                  <a:ext uri="{FF2B5EF4-FFF2-40B4-BE49-F238E27FC236}">
                    <a16:creationId xmlns:a16="http://schemas.microsoft.com/office/drawing/2014/main" id="{0ADD971D-263D-B7E5-71DB-505FE4983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615"/>
                <a:ext cx="3072" cy="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99" name="Rectangle 99">
                <a:extLst>
                  <a:ext uri="{FF2B5EF4-FFF2-40B4-BE49-F238E27FC236}">
                    <a16:creationId xmlns:a16="http://schemas.microsoft.com/office/drawing/2014/main" id="{619A57E4-C2F0-192D-2431-D90F739AB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59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32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00" name="Group 109">
              <a:extLst>
                <a:ext uri="{FF2B5EF4-FFF2-40B4-BE49-F238E27FC236}">
                  <a16:creationId xmlns:a16="http://schemas.microsoft.com/office/drawing/2014/main" id="{F6D28D07-E25F-FE9B-E434-53AE4B34A2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6788" y="2852738"/>
              <a:ext cx="5407025" cy="1466850"/>
              <a:chOff x="1667" y="1815"/>
              <a:chExt cx="2856" cy="924"/>
            </a:xfrm>
          </p:grpSpPr>
          <p:sp>
            <p:nvSpPr>
              <p:cNvPr id="101" name="Text Box 106">
                <a:extLst>
                  <a:ext uri="{FF2B5EF4-FFF2-40B4-BE49-F238E27FC236}">
                    <a16:creationId xmlns:a16="http://schemas.microsoft.com/office/drawing/2014/main" id="{5A7276C5-95D7-47EB-77FA-83930FCFDA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49" y="2119"/>
                <a:ext cx="1774" cy="6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t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600" dirty="0">
                    <a:ea typeface="MS PGothic" panose="020B0600070205080204" pitchFamily="34" charset="-128"/>
                  </a:rPr>
                  <a:t>Notice the </a:t>
                </a:r>
                <a:r>
                  <a:rPr lang="en-US" altLang="en-PK" sz="1600" b="1" dirty="0">
                    <a:solidFill>
                      <a:srgbClr val="FF0000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Time &amp;</a:t>
                </a:r>
                <a:r>
                  <a:rPr lang="en-US" altLang="en-PK" sz="1600" b="1" dirty="0">
                    <a:solidFill>
                      <a:srgbClr val="C00000"/>
                    </a:solidFill>
                    <a:ea typeface="MS PGothic" panose="020B0600070205080204" pitchFamily="34" charset="-128"/>
                  </a:rPr>
                  <a:t> </a:t>
                </a:r>
                <a:r>
                  <a:rPr lang="en-US" altLang="en-PK" sz="1600" dirty="0">
                    <a:ea typeface="MS PGothic" panose="020B0600070205080204" pitchFamily="34" charset="-128"/>
                  </a:rPr>
                  <a:t>- function returns a </a:t>
                </a:r>
                <a:r>
                  <a:rPr lang="en-US" altLang="en-PK" sz="1600" b="1" dirty="0">
                    <a:solidFill>
                      <a:srgbClr val="FF0000"/>
                    </a:solidFill>
                    <a:ea typeface="MS PGothic" panose="020B0600070205080204" pitchFamily="34" charset="-128"/>
                  </a:rPr>
                  <a:t>reference to a </a:t>
                </a:r>
                <a:r>
                  <a:rPr lang="en-US" altLang="en-PK" sz="1600" b="1" dirty="0">
                    <a:solidFill>
                      <a:srgbClr val="FF0000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Time</a:t>
                </a:r>
                <a:r>
                  <a:rPr lang="en-US" altLang="en-PK" sz="1600" b="1" dirty="0">
                    <a:solidFill>
                      <a:srgbClr val="FF0000"/>
                    </a:solidFill>
                    <a:ea typeface="MS PGothic" panose="020B0600070205080204" pitchFamily="34" charset="-128"/>
                  </a:rPr>
                  <a:t> object</a:t>
                </a:r>
                <a:r>
                  <a:rPr lang="en-US" altLang="en-PK" sz="1600" dirty="0">
                    <a:solidFill>
                      <a:srgbClr val="FF0000"/>
                    </a:solidFill>
                    <a:ea typeface="MS PGothic" panose="020B0600070205080204" pitchFamily="34" charset="-128"/>
                  </a:rPr>
                  <a:t>. 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600" dirty="0">
                    <a:ea typeface="MS PGothic" panose="020B0600070205080204" pitchFamily="34" charset="-128"/>
                  </a:rPr>
                  <a:t>Specify object in function definition.</a:t>
                </a:r>
                <a:endParaRPr lang="en-US" altLang="en-PK" sz="1600" b="1" dirty="0">
                  <a:ea typeface="MS PGothic" panose="020B0600070205080204" pitchFamily="34" charset="-128"/>
                </a:endParaRPr>
              </a:p>
            </p:txBody>
          </p:sp>
          <p:sp>
            <p:nvSpPr>
              <p:cNvPr id="102" name="Line 108">
                <a:extLst>
                  <a:ext uri="{FF2B5EF4-FFF2-40B4-BE49-F238E27FC236}">
                    <a16:creationId xmlns:a16="http://schemas.microsoft.com/office/drawing/2014/main" id="{2B47613B-C908-B360-9756-986BF69470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67" y="1815"/>
                <a:ext cx="1082" cy="5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tIns="0" bIns="0" anchor="ctr">
                <a:spAutoFit/>
              </a:bodyPr>
              <a:lstStyle/>
              <a:p>
                <a:endParaRPr lang="en-PK"/>
              </a:p>
            </p:txBody>
          </p: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B300DD-99E6-4010-AA17-60F7A980C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4F2971-C86D-A655-521C-0005DEB0A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1877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14F5AD92-882F-D2DD-ECC2-41E90FE402C0}"/>
              </a:ext>
            </a:extLst>
          </p:cNvPr>
          <p:cNvGrpSpPr/>
          <p:nvPr/>
        </p:nvGrpSpPr>
        <p:grpSpPr>
          <a:xfrm>
            <a:off x="0" y="0"/>
            <a:ext cx="7762875" cy="6858000"/>
            <a:chOff x="0" y="0"/>
            <a:chExt cx="7762875" cy="6858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CC7C2847-3C8E-1E41-D216-6DD282FD8B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6781800" cy="220663"/>
              <a:chOff x="0" y="0"/>
              <a:chExt cx="3072" cy="374"/>
            </a:xfrm>
            <a:solidFill>
              <a:schemeClr val="bg1"/>
            </a:solidFill>
          </p:grpSpPr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id="{64ACA295-67F3-F2F1-EE12-BCF292C20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1"/>
                <a:ext cx="3072" cy="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6" name="Rectangle 6">
                <a:extLst>
                  <a:ext uri="{FF2B5EF4-FFF2-40B4-BE49-F238E27FC236}">
                    <a16:creationId xmlns:a16="http://schemas.microsoft.com/office/drawing/2014/main" id="{E8DD906E-B24E-3A29-12F1-CF884C49CE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34	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Fig. 7.8: time.cpp 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4261B74C-05E8-5E07-1CEA-F12A0659E8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20663"/>
              <a:ext cx="6781800" cy="220662"/>
              <a:chOff x="0" y="374"/>
              <a:chExt cx="3072" cy="374"/>
            </a:xfrm>
            <a:solidFill>
              <a:schemeClr val="bg1"/>
            </a:solidFill>
          </p:grpSpPr>
          <p:sp>
            <p:nvSpPr>
              <p:cNvPr id="8" name="Rectangle 8">
                <a:extLst>
                  <a:ext uri="{FF2B5EF4-FFF2-40B4-BE49-F238E27FC236}">
                    <a16:creationId xmlns:a16="http://schemas.microsoft.com/office/drawing/2014/main" id="{292B3C68-1ABC-4189-6AA9-998811D47A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05"/>
                <a:ext cx="3072" cy="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9" name="Rectangle 9">
                <a:extLst>
                  <a:ext uri="{FF2B5EF4-FFF2-40B4-BE49-F238E27FC236}">
                    <a16:creationId xmlns:a16="http://schemas.microsoft.com/office/drawing/2014/main" id="{66144497-9C8E-A27C-0329-76ED740A74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35	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Member function definitions for Time class.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06237652-6260-F887-455E-1A46A718FF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41325"/>
              <a:ext cx="6781800" cy="222250"/>
              <a:chOff x="0" y="748"/>
              <a:chExt cx="3072" cy="374"/>
            </a:xfrm>
            <a:solidFill>
              <a:schemeClr val="bg1"/>
            </a:solidFill>
          </p:grpSpPr>
          <p:sp>
            <p:nvSpPr>
              <p:cNvPr id="11" name="Rectangle 11">
                <a:extLst>
                  <a:ext uri="{FF2B5EF4-FFF2-40B4-BE49-F238E27FC236}">
                    <a16:creationId xmlns:a16="http://schemas.microsoft.com/office/drawing/2014/main" id="{7453B0A7-A962-8FD6-06B3-95DF20E2A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79"/>
                <a:ext cx="3072" cy="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12" name="Rectangle 12">
                <a:extLst>
                  <a:ext uri="{FF2B5EF4-FFF2-40B4-BE49-F238E27FC236}">
                    <a16:creationId xmlns:a16="http://schemas.microsoft.com/office/drawing/2014/main" id="{27F397F3-717E-10BD-A854-9F0D18547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36	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#include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&lt;iostream&gt;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6B2C6BC0-8E45-86CB-49E0-33561E9C1D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63575"/>
              <a:ext cx="6781800" cy="220663"/>
              <a:chOff x="0" y="1122"/>
              <a:chExt cx="3072" cy="374"/>
            </a:xfrm>
            <a:solidFill>
              <a:schemeClr val="bg1"/>
            </a:solidFill>
          </p:grpSpPr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9CE614EE-BBC1-080A-C2BC-B3FC78519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53"/>
                <a:ext cx="3072" cy="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15" name="Rectangle 15">
                <a:extLst>
                  <a:ext uri="{FF2B5EF4-FFF2-40B4-BE49-F238E27FC236}">
                    <a16:creationId xmlns:a16="http://schemas.microsoft.com/office/drawing/2014/main" id="{2F1DD886-1464-07C3-4FA0-8B40C47FC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37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49C5C3C5-51EF-41F5-D7E7-DA939B556A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884238"/>
              <a:ext cx="6781800" cy="220662"/>
              <a:chOff x="0" y="1496"/>
              <a:chExt cx="3072" cy="374"/>
            </a:xfrm>
            <a:solidFill>
              <a:schemeClr val="bg1"/>
            </a:solidFill>
          </p:grpSpPr>
          <p:sp>
            <p:nvSpPr>
              <p:cNvPr id="17" name="Rectangle 17">
                <a:extLst>
                  <a:ext uri="{FF2B5EF4-FFF2-40B4-BE49-F238E27FC236}">
                    <a16:creationId xmlns:a16="http://schemas.microsoft.com/office/drawing/2014/main" id="{DBF7D1D0-C565-A7F2-F8CD-3A93BA03C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527"/>
                <a:ext cx="3072" cy="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18" name="Rectangle 18">
                <a:extLst>
                  <a:ext uri="{FF2B5EF4-FFF2-40B4-BE49-F238E27FC236}">
                    <a16:creationId xmlns:a16="http://schemas.microsoft.com/office/drawing/2014/main" id="{FE845A0A-0FC4-C299-7390-EDEDBA389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49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38	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using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std::cout;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7F1D97EE-88F5-7EF5-F426-072B827012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104900"/>
              <a:ext cx="6781800" cy="222250"/>
              <a:chOff x="0" y="1870"/>
              <a:chExt cx="3072" cy="374"/>
            </a:xfrm>
            <a:solidFill>
              <a:schemeClr val="bg1"/>
            </a:solidFill>
          </p:grpSpPr>
          <p:sp>
            <p:nvSpPr>
              <p:cNvPr id="20" name="Rectangle 20">
                <a:extLst>
                  <a:ext uri="{FF2B5EF4-FFF2-40B4-BE49-F238E27FC236}">
                    <a16:creationId xmlns:a16="http://schemas.microsoft.com/office/drawing/2014/main" id="{C7A37FF8-F6F9-436B-B780-A62940401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901"/>
                <a:ext cx="3072" cy="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C4A7C65D-59BC-A7B8-BFD6-3A7EC3A29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87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39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E2696E10-CA60-BB5B-6150-57BA54ABD4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327150"/>
              <a:ext cx="6781800" cy="220663"/>
              <a:chOff x="0" y="2244"/>
              <a:chExt cx="3072" cy="374"/>
            </a:xfrm>
            <a:solidFill>
              <a:schemeClr val="bg1"/>
            </a:solidFill>
          </p:grpSpPr>
          <p:sp>
            <p:nvSpPr>
              <p:cNvPr id="23" name="Rectangle 23">
                <a:extLst>
                  <a:ext uri="{FF2B5EF4-FFF2-40B4-BE49-F238E27FC236}">
                    <a16:creationId xmlns:a16="http://schemas.microsoft.com/office/drawing/2014/main" id="{AD222B6E-0660-473E-D8A6-CB35AB383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275"/>
                <a:ext cx="3072" cy="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24" name="Rectangle 24">
                <a:extLst>
                  <a:ext uri="{FF2B5EF4-FFF2-40B4-BE49-F238E27FC236}">
                    <a16:creationId xmlns:a16="http://schemas.microsoft.com/office/drawing/2014/main" id="{A26AEDBE-8BCD-2127-AFC9-F6FA36C5E2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24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40	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#include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"time6.h"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5" name="Group 25">
              <a:extLst>
                <a:ext uri="{FF2B5EF4-FFF2-40B4-BE49-F238E27FC236}">
                  <a16:creationId xmlns:a16="http://schemas.microsoft.com/office/drawing/2014/main" id="{87C72F92-5A45-EB52-1CB9-4DF1D48861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547813"/>
              <a:ext cx="6781800" cy="222250"/>
              <a:chOff x="0" y="2618"/>
              <a:chExt cx="3072" cy="374"/>
            </a:xfrm>
            <a:solidFill>
              <a:schemeClr val="bg1"/>
            </a:solidFill>
          </p:grpSpPr>
          <p:sp>
            <p:nvSpPr>
              <p:cNvPr id="26" name="Rectangle 26">
                <a:extLst>
                  <a:ext uri="{FF2B5EF4-FFF2-40B4-BE49-F238E27FC236}">
                    <a16:creationId xmlns:a16="http://schemas.microsoft.com/office/drawing/2014/main" id="{990BC680-A0DD-0647-967A-0A51F7059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49"/>
                <a:ext cx="3072" cy="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27" name="Rectangle 27">
                <a:extLst>
                  <a:ext uri="{FF2B5EF4-FFF2-40B4-BE49-F238E27FC236}">
                    <a16:creationId xmlns:a16="http://schemas.microsoft.com/office/drawing/2014/main" id="{48FBD73A-90EF-A02B-7BC2-EF0D37266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1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41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8" name="Group 28">
              <a:extLst>
                <a:ext uri="{FF2B5EF4-FFF2-40B4-BE49-F238E27FC236}">
                  <a16:creationId xmlns:a16="http://schemas.microsoft.com/office/drawing/2014/main" id="{5681E7C1-EECC-7FAA-716D-3DB508B12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770063"/>
              <a:ext cx="6781800" cy="220662"/>
              <a:chOff x="0" y="2992"/>
              <a:chExt cx="3072" cy="374"/>
            </a:xfrm>
            <a:solidFill>
              <a:schemeClr val="bg1"/>
            </a:solidFill>
          </p:grpSpPr>
          <p:sp>
            <p:nvSpPr>
              <p:cNvPr id="29" name="Rectangle 29">
                <a:extLst>
                  <a:ext uri="{FF2B5EF4-FFF2-40B4-BE49-F238E27FC236}">
                    <a16:creationId xmlns:a16="http://schemas.microsoft.com/office/drawing/2014/main" id="{EB56979F-9F45-ED5B-1298-602EBDE48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023"/>
                <a:ext cx="3072" cy="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30" name="Rectangle 30">
                <a:extLst>
                  <a:ext uri="{FF2B5EF4-FFF2-40B4-BE49-F238E27FC236}">
                    <a16:creationId xmlns:a16="http://schemas.microsoft.com/office/drawing/2014/main" id="{A63E4BD7-2DB0-2E6A-44C7-4EB5016BC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99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42	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Constructor function to initialize private data.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31" name="Group 31">
              <a:extLst>
                <a:ext uri="{FF2B5EF4-FFF2-40B4-BE49-F238E27FC236}">
                  <a16:creationId xmlns:a16="http://schemas.microsoft.com/office/drawing/2014/main" id="{6EC13B1C-913D-2F64-F564-B7C5D6F256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990725"/>
              <a:ext cx="6781800" cy="220663"/>
              <a:chOff x="0" y="3366"/>
              <a:chExt cx="3072" cy="374"/>
            </a:xfrm>
            <a:solidFill>
              <a:schemeClr val="bg1"/>
            </a:solidFill>
          </p:grpSpPr>
          <p:sp>
            <p:nvSpPr>
              <p:cNvPr id="32" name="Rectangle 32">
                <a:extLst>
                  <a:ext uri="{FF2B5EF4-FFF2-40B4-BE49-F238E27FC236}">
                    <a16:creationId xmlns:a16="http://schemas.microsoft.com/office/drawing/2014/main" id="{640EA0A3-7AE7-8882-97DA-9D9D6EF590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397"/>
                <a:ext cx="3072" cy="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33" name="Rectangle 33">
                <a:extLst>
                  <a:ext uri="{FF2B5EF4-FFF2-40B4-BE49-F238E27FC236}">
                    <a16:creationId xmlns:a16="http://schemas.microsoft.com/office/drawing/2014/main" id="{0562A77C-12E0-E680-3B86-625D66581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36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43	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Calls member function setTime to set variables.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34" name="Group 34">
              <a:extLst>
                <a:ext uri="{FF2B5EF4-FFF2-40B4-BE49-F238E27FC236}">
                  <a16:creationId xmlns:a16="http://schemas.microsoft.com/office/drawing/2014/main" id="{C4D021F1-C7A9-2F37-5720-252F0A24E2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211388"/>
              <a:ext cx="6781800" cy="222250"/>
              <a:chOff x="0" y="3740"/>
              <a:chExt cx="3072" cy="374"/>
            </a:xfrm>
            <a:solidFill>
              <a:schemeClr val="bg1"/>
            </a:solidFill>
          </p:grpSpPr>
          <p:sp>
            <p:nvSpPr>
              <p:cNvPr id="35" name="Rectangle 35">
                <a:extLst>
                  <a:ext uri="{FF2B5EF4-FFF2-40B4-BE49-F238E27FC236}">
                    <a16:creationId xmlns:a16="http://schemas.microsoft.com/office/drawing/2014/main" id="{5F2F36E7-2654-FCEF-B6DD-51CD0CA884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71"/>
                <a:ext cx="3072" cy="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36" name="Rectangle 36">
                <a:extLst>
                  <a:ext uri="{FF2B5EF4-FFF2-40B4-BE49-F238E27FC236}">
                    <a16:creationId xmlns:a16="http://schemas.microsoft.com/office/drawing/2014/main" id="{4A4232E9-D435-3D0C-4F7B-A1D37A42C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44	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Default values are 0 (see class definition).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37" name="Group 37">
              <a:extLst>
                <a:ext uri="{FF2B5EF4-FFF2-40B4-BE49-F238E27FC236}">
                  <a16:creationId xmlns:a16="http://schemas.microsoft.com/office/drawing/2014/main" id="{64DDD127-BD0A-27AC-189F-5BA2E12BC5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433638"/>
              <a:ext cx="6781800" cy="220662"/>
              <a:chOff x="0" y="4114"/>
              <a:chExt cx="3072" cy="374"/>
            </a:xfrm>
            <a:solidFill>
              <a:schemeClr val="bg1"/>
            </a:solidFill>
          </p:grpSpPr>
          <p:sp>
            <p:nvSpPr>
              <p:cNvPr id="38" name="Rectangle 38">
                <a:extLst>
                  <a:ext uri="{FF2B5EF4-FFF2-40B4-BE49-F238E27FC236}">
                    <a16:creationId xmlns:a16="http://schemas.microsoft.com/office/drawing/2014/main" id="{0BC5FF0B-8615-5725-0566-ACF6A71A1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145"/>
                <a:ext cx="3072" cy="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39" name="Rectangle 39">
                <a:extLst>
                  <a:ext uri="{FF2B5EF4-FFF2-40B4-BE49-F238E27FC236}">
                    <a16:creationId xmlns:a16="http://schemas.microsoft.com/office/drawing/2014/main" id="{AF51B34F-4F84-B9AB-FB4E-157397B3DD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11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45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Time::Time(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int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hr,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int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min,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int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sec ) 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0" name="Group 40">
              <a:extLst>
                <a:ext uri="{FF2B5EF4-FFF2-40B4-BE49-F238E27FC236}">
                  <a16:creationId xmlns:a16="http://schemas.microsoft.com/office/drawing/2014/main" id="{C30FCFC5-DBEE-B1EC-B1DE-0281338F68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654300"/>
              <a:ext cx="6781800" cy="222250"/>
              <a:chOff x="0" y="4488"/>
              <a:chExt cx="3072" cy="374"/>
            </a:xfrm>
            <a:solidFill>
              <a:schemeClr val="bg1"/>
            </a:solidFill>
          </p:grpSpPr>
          <p:sp>
            <p:nvSpPr>
              <p:cNvPr id="41" name="Rectangle 41">
                <a:extLst>
                  <a:ext uri="{FF2B5EF4-FFF2-40B4-BE49-F238E27FC236}">
                    <a16:creationId xmlns:a16="http://schemas.microsoft.com/office/drawing/2014/main" id="{DCD423A9-A57D-3926-F569-8CCC4A41D8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519"/>
                <a:ext cx="3072" cy="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42" name="Rectangle 42">
                <a:extLst>
                  <a:ext uri="{FF2B5EF4-FFF2-40B4-BE49-F238E27FC236}">
                    <a16:creationId xmlns:a16="http://schemas.microsoft.com/office/drawing/2014/main" id="{F70991BA-E0A5-CDC0-8573-03F4C2F8D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48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46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{ setTime( hr, min, sec ); }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3" name="Group 43">
              <a:extLst>
                <a:ext uri="{FF2B5EF4-FFF2-40B4-BE49-F238E27FC236}">
                  <a16:creationId xmlns:a16="http://schemas.microsoft.com/office/drawing/2014/main" id="{96E23DE6-5D62-FB9F-CDB0-E5042A5AAB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876550"/>
              <a:ext cx="6781800" cy="220663"/>
              <a:chOff x="0" y="4862"/>
              <a:chExt cx="3072" cy="374"/>
            </a:xfrm>
            <a:solidFill>
              <a:schemeClr val="bg1"/>
            </a:solidFill>
          </p:grpSpPr>
          <p:sp>
            <p:nvSpPr>
              <p:cNvPr id="44" name="Rectangle 44">
                <a:extLst>
                  <a:ext uri="{FF2B5EF4-FFF2-40B4-BE49-F238E27FC236}">
                    <a16:creationId xmlns:a16="http://schemas.microsoft.com/office/drawing/2014/main" id="{57347693-3BE1-937C-283C-B47255521C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893"/>
                <a:ext cx="3072" cy="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45" name="Rectangle 45">
                <a:extLst>
                  <a:ext uri="{FF2B5EF4-FFF2-40B4-BE49-F238E27FC236}">
                    <a16:creationId xmlns:a16="http://schemas.microsoft.com/office/drawing/2014/main" id="{31DE8C88-11F0-4248-4CDD-C4F598B95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86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47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6" name="Group 46">
              <a:extLst>
                <a:ext uri="{FF2B5EF4-FFF2-40B4-BE49-F238E27FC236}">
                  <a16:creationId xmlns:a16="http://schemas.microsoft.com/office/drawing/2014/main" id="{2719FEC8-999C-D8D8-4021-13F87BEC87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097213"/>
              <a:ext cx="6781800" cy="220662"/>
              <a:chOff x="0" y="5236"/>
              <a:chExt cx="3072" cy="374"/>
            </a:xfrm>
            <a:solidFill>
              <a:schemeClr val="bg1"/>
            </a:solidFill>
          </p:grpSpPr>
          <p:sp>
            <p:nvSpPr>
              <p:cNvPr id="47" name="Rectangle 47">
                <a:extLst>
                  <a:ext uri="{FF2B5EF4-FFF2-40B4-BE49-F238E27FC236}">
                    <a16:creationId xmlns:a16="http://schemas.microsoft.com/office/drawing/2014/main" id="{E017B38C-A0C3-E1E5-266A-A19842A9A0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267"/>
                <a:ext cx="3072" cy="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48" name="Rectangle 48">
                <a:extLst>
                  <a:ext uri="{FF2B5EF4-FFF2-40B4-BE49-F238E27FC236}">
                    <a16:creationId xmlns:a16="http://schemas.microsoft.com/office/drawing/2014/main" id="{AFDA7B7F-7907-1D31-DD85-DB6454725A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23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48	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Set the values of hour, minute, and second.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9" name="Group 49">
              <a:extLst>
                <a:ext uri="{FF2B5EF4-FFF2-40B4-BE49-F238E27FC236}">
                  <a16:creationId xmlns:a16="http://schemas.microsoft.com/office/drawing/2014/main" id="{44E65A79-483F-D5A7-6B26-92955D85E1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317875"/>
              <a:ext cx="6781800" cy="222250"/>
              <a:chOff x="0" y="5610"/>
              <a:chExt cx="3072" cy="374"/>
            </a:xfrm>
            <a:solidFill>
              <a:schemeClr val="bg1"/>
            </a:solidFill>
          </p:grpSpPr>
          <p:sp>
            <p:nvSpPr>
              <p:cNvPr id="50" name="Rectangle 50">
                <a:extLst>
                  <a:ext uri="{FF2B5EF4-FFF2-40B4-BE49-F238E27FC236}">
                    <a16:creationId xmlns:a16="http://schemas.microsoft.com/office/drawing/2014/main" id="{FC8A38E8-42BF-1565-AD26-90C19F7A5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641"/>
                <a:ext cx="3072" cy="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51" name="Rectangle 51">
                <a:extLst>
                  <a:ext uri="{FF2B5EF4-FFF2-40B4-BE49-F238E27FC236}">
                    <a16:creationId xmlns:a16="http://schemas.microsoft.com/office/drawing/2014/main" id="{87294621-4741-723F-14D7-5EA0EA14F2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61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49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Time &amp;Time::setTime(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int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h,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int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m,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int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s )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52" name="Group 52">
              <a:extLst>
                <a:ext uri="{FF2B5EF4-FFF2-40B4-BE49-F238E27FC236}">
                  <a16:creationId xmlns:a16="http://schemas.microsoft.com/office/drawing/2014/main" id="{0C7898D3-6159-1017-8E85-D77A81583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540125"/>
              <a:ext cx="6781800" cy="220663"/>
              <a:chOff x="0" y="5984"/>
              <a:chExt cx="3072" cy="374"/>
            </a:xfrm>
            <a:solidFill>
              <a:schemeClr val="bg1"/>
            </a:solidFill>
          </p:grpSpPr>
          <p:sp>
            <p:nvSpPr>
              <p:cNvPr id="53" name="Rectangle 53">
                <a:extLst>
                  <a:ext uri="{FF2B5EF4-FFF2-40B4-BE49-F238E27FC236}">
                    <a16:creationId xmlns:a16="http://schemas.microsoft.com/office/drawing/2014/main" id="{F9251BD3-4474-FFBE-FEFA-70ADD8ADB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015"/>
                <a:ext cx="3072" cy="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54" name="Rectangle 54">
                <a:extLst>
                  <a:ext uri="{FF2B5EF4-FFF2-40B4-BE49-F238E27FC236}">
                    <a16:creationId xmlns:a16="http://schemas.microsoft.com/office/drawing/2014/main" id="{0A382408-58CC-4A0A-C482-23D466D9A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98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50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{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55" name="Group 55">
              <a:extLst>
                <a:ext uri="{FF2B5EF4-FFF2-40B4-BE49-F238E27FC236}">
                  <a16:creationId xmlns:a16="http://schemas.microsoft.com/office/drawing/2014/main" id="{C0117BC0-2BBE-F8E9-F9D3-AA9B97F501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760788"/>
              <a:ext cx="6781800" cy="220662"/>
              <a:chOff x="0" y="6358"/>
              <a:chExt cx="3072" cy="374"/>
            </a:xfrm>
            <a:solidFill>
              <a:schemeClr val="bg1"/>
            </a:solidFill>
          </p:grpSpPr>
          <p:sp>
            <p:nvSpPr>
              <p:cNvPr id="56" name="Rectangle 56">
                <a:extLst>
                  <a:ext uri="{FF2B5EF4-FFF2-40B4-BE49-F238E27FC236}">
                    <a16:creationId xmlns:a16="http://schemas.microsoft.com/office/drawing/2014/main" id="{64071B90-B70B-F3D1-7369-9291EA7F3D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389"/>
                <a:ext cx="3072" cy="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57" name="Rectangle 57">
                <a:extLst>
                  <a:ext uri="{FF2B5EF4-FFF2-40B4-BE49-F238E27FC236}">
                    <a16:creationId xmlns:a16="http://schemas.microsoft.com/office/drawing/2014/main" id="{061E82F7-8B3C-16F6-A0E2-A3547DC661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35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51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setHour( h );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58" name="Group 58">
              <a:extLst>
                <a:ext uri="{FF2B5EF4-FFF2-40B4-BE49-F238E27FC236}">
                  <a16:creationId xmlns:a16="http://schemas.microsoft.com/office/drawing/2014/main" id="{C4446D22-9750-9117-A8AA-DA93829D22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981450"/>
              <a:ext cx="6781800" cy="222250"/>
              <a:chOff x="0" y="6732"/>
              <a:chExt cx="3072" cy="374"/>
            </a:xfrm>
            <a:solidFill>
              <a:schemeClr val="bg1"/>
            </a:solidFill>
          </p:grpSpPr>
          <p:sp>
            <p:nvSpPr>
              <p:cNvPr id="59" name="Rectangle 59">
                <a:extLst>
                  <a:ext uri="{FF2B5EF4-FFF2-40B4-BE49-F238E27FC236}">
                    <a16:creationId xmlns:a16="http://schemas.microsoft.com/office/drawing/2014/main" id="{7D1EEA1E-C7D2-516A-D890-4EC2AAB05D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763"/>
                <a:ext cx="3072" cy="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60" name="Rectangle 60">
                <a:extLst>
                  <a:ext uri="{FF2B5EF4-FFF2-40B4-BE49-F238E27FC236}">
                    <a16:creationId xmlns:a16="http://schemas.microsoft.com/office/drawing/2014/main" id="{E8220AB2-48F6-5BAE-5A13-EF80C339B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73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52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setMinute( m );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61" name="Group 61">
              <a:extLst>
                <a:ext uri="{FF2B5EF4-FFF2-40B4-BE49-F238E27FC236}">
                  <a16:creationId xmlns:a16="http://schemas.microsoft.com/office/drawing/2014/main" id="{FFC51863-2D53-A1E1-2063-E883131905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203700"/>
              <a:ext cx="6781800" cy="220663"/>
              <a:chOff x="0" y="7106"/>
              <a:chExt cx="3072" cy="374"/>
            </a:xfrm>
            <a:solidFill>
              <a:schemeClr val="bg1"/>
            </a:solidFill>
          </p:grpSpPr>
          <p:sp>
            <p:nvSpPr>
              <p:cNvPr id="62" name="Rectangle 62">
                <a:extLst>
                  <a:ext uri="{FF2B5EF4-FFF2-40B4-BE49-F238E27FC236}">
                    <a16:creationId xmlns:a16="http://schemas.microsoft.com/office/drawing/2014/main" id="{ADBE497D-EAD5-483A-AF10-0366E562E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137"/>
                <a:ext cx="3072" cy="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63" name="Rectangle 63">
                <a:extLst>
                  <a:ext uri="{FF2B5EF4-FFF2-40B4-BE49-F238E27FC236}">
                    <a16:creationId xmlns:a16="http://schemas.microsoft.com/office/drawing/2014/main" id="{E24E5DE4-3EF2-E167-6792-40CC42FD1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10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53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setSecond( s ); 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64" name="Group 64">
              <a:extLst>
                <a:ext uri="{FF2B5EF4-FFF2-40B4-BE49-F238E27FC236}">
                  <a16:creationId xmlns:a16="http://schemas.microsoft.com/office/drawing/2014/main" id="{C3F08458-BAF2-2BD7-F3FF-57ABEA73F2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424363"/>
              <a:ext cx="6781800" cy="222250"/>
              <a:chOff x="0" y="7480"/>
              <a:chExt cx="3072" cy="374"/>
            </a:xfrm>
            <a:solidFill>
              <a:schemeClr val="bg1"/>
            </a:solidFill>
          </p:grpSpPr>
          <p:sp>
            <p:nvSpPr>
              <p:cNvPr id="65" name="Rectangle 65">
                <a:extLst>
                  <a:ext uri="{FF2B5EF4-FFF2-40B4-BE49-F238E27FC236}">
                    <a16:creationId xmlns:a16="http://schemas.microsoft.com/office/drawing/2014/main" id="{0A4FF2D8-339B-ABAE-1FB4-5E6DFA01D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511"/>
                <a:ext cx="3072" cy="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66" name="Rectangle 66">
                <a:extLst>
                  <a:ext uri="{FF2B5EF4-FFF2-40B4-BE49-F238E27FC236}">
                    <a16:creationId xmlns:a16="http://schemas.microsoft.com/office/drawing/2014/main" id="{10B0C5A0-8521-09C1-F24C-C8D7DB429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54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return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*this;  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 // enables cascading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67" name="Group 67">
              <a:extLst>
                <a:ext uri="{FF2B5EF4-FFF2-40B4-BE49-F238E27FC236}">
                  <a16:creationId xmlns:a16="http://schemas.microsoft.com/office/drawing/2014/main" id="{1D1EBECB-36FD-9428-CE26-264013E6E9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646613"/>
              <a:ext cx="6781800" cy="220662"/>
              <a:chOff x="0" y="7854"/>
              <a:chExt cx="3072" cy="374"/>
            </a:xfrm>
            <a:solidFill>
              <a:schemeClr val="bg1"/>
            </a:solidFill>
          </p:grpSpPr>
          <p:sp>
            <p:nvSpPr>
              <p:cNvPr id="68" name="Rectangle 68">
                <a:extLst>
                  <a:ext uri="{FF2B5EF4-FFF2-40B4-BE49-F238E27FC236}">
                    <a16:creationId xmlns:a16="http://schemas.microsoft.com/office/drawing/2014/main" id="{6289A819-6982-A314-9B9F-DB77B258A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885"/>
                <a:ext cx="3072" cy="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69" name="Rectangle 69">
                <a:extLst>
                  <a:ext uri="{FF2B5EF4-FFF2-40B4-BE49-F238E27FC236}">
                    <a16:creationId xmlns:a16="http://schemas.microsoft.com/office/drawing/2014/main" id="{77ED81D6-CA81-7FFF-0DE2-688261D99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85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55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}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0" name="Group 70">
              <a:extLst>
                <a:ext uri="{FF2B5EF4-FFF2-40B4-BE49-F238E27FC236}">
                  <a16:creationId xmlns:a16="http://schemas.microsoft.com/office/drawing/2014/main" id="{DFADEF49-109F-42D5-9C02-5FCEF7CA2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867275"/>
              <a:ext cx="6781800" cy="220663"/>
              <a:chOff x="0" y="8228"/>
              <a:chExt cx="3072" cy="374"/>
            </a:xfrm>
            <a:solidFill>
              <a:schemeClr val="bg1"/>
            </a:solidFill>
          </p:grpSpPr>
          <p:sp>
            <p:nvSpPr>
              <p:cNvPr id="71" name="Rectangle 71">
                <a:extLst>
                  <a:ext uri="{FF2B5EF4-FFF2-40B4-BE49-F238E27FC236}">
                    <a16:creationId xmlns:a16="http://schemas.microsoft.com/office/drawing/2014/main" id="{787377A6-0AE6-985E-B6B5-A7490BEE59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259"/>
                <a:ext cx="3072" cy="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72" name="Rectangle 72">
                <a:extLst>
                  <a:ext uri="{FF2B5EF4-FFF2-40B4-BE49-F238E27FC236}">
                    <a16:creationId xmlns:a16="http://schemas.microsoft.com/office/drawing/2014/main" id="{EE91F389-082B-82B7-B9ED-C9B02FE6E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22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56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3" name="Group 73">
              <a:extLst>
                <a:ext uri="{FF2B5EF4-FFF2-40B4-BE49-F238E27FC236}">
                  <a16:creationId xmlns:a16="http://schemas.microsoft.com/office/drawing/2014/main" id="{16A9C9A0-FC0D-984F-C9E9-0EB69CB230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087938"/>
              <a:ext cx="6781800" cy="222250"/>
              <a:chOff x="0" y="8602"/>
              <a:chExt cx="3072" cy="374"/>
            </a:xfrm>
            <a:solidFill>
              <a:schemeClr val="bg1"/>
            </a:solidFill>
          </p:grpSpPr>
          <p:sp>
            <p:nvSpPr>
              <p:cNvPr id="74" name="Rectangle 74">
                <a:extLst>
                  <a:ext uri="{FF2B5EF4-FFF2-40B4-BE49-F238E27FC236}">
                    <a16:creationId xmlns:a16="http://schemas.microsoft.com/office/drawing/2014/main" id="{9368DED0-988E-B753-1CAD-2372C3EA0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633"/>
                <a:ext cx="3072" cy="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75" name="Rectangle 75">
                <a:extLst>
                  <a:ext uri="{FF2B5EF4-FFF2-40B4-BE49-F238E27FC236}">
                    <a16:creationId xmlns:a16="http://schemas.microsoft.com/office/drawing/2014/main" id="{2FB8A58F-05B7-DA51-F1AA-1FF38FC3B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60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57	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Set the hour value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6" name="Group 76">
              <a:extLst>
                <a:ext uri="{FF2B5EF4-FFF2-40B4-BE49-F238E27FC236}">
                  <a16:creationId xmlns:a16="http://schemas.microsoft.com/office/drawing/2014/main" id="{91F0FFCA-9CF2-B15C-64F3-B863DDA81F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310188"/>
              <a:ext cx="6781800" cy="220662"/>
              <a:chOff x="0" y="8976"/>
              <a:chExt cx="3072" cy="374"/>
            </a:xfrm>
            <a:solidFill>
              <a:schemeClr val="bg1"/>
            </a:solidFill>
          </p:grpSpPr>
          <p:sp>
            <p:nvSpPr>
              <p:cNvPr id="77" name="Rectangle 77">
                <a:extLst>
                  <a:ext uri="{FF2B5EF4-FFF2-40B4-BE49-F238E27FC236}">
                    <a16:creationId xmlns:a16="http://schemas.microsoft.com/office/drawing/2014/main" id="{7D86D71C-9983-CE12-E81B-58A818F7C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007"/>
                <a:ext cx="3072" cy="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78" name="Rectangle 78">
                <a:extLst>
                  <a:ext uri="{FF2B5EF4-FFF2-40B4-BE49-F238E27FC236}">
                    <a16:creationId xmlns:a16="http://schemas.microsoft.com/office/drawing/2014/main" id="{65CF35B1-24B7-D589-4024-821E7247F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97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58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Time &amp;Time::setHour(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int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h )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9" name="Group 79">
              <a:extLst>
                <a:ext uri="{FF2B5EF4-FFF2-40B4-BE49-F238E27FC236}">
                  <a16:creationId xmlns:a16="http://schemas.microsoft.com/office/drawing/2014/main" id="{87321B81-ED82-FD55-4633-DFE24718E1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530850"/>
              <a:ext cx="6781800" cy="222250"/>
              <a:chOff x="0" y="9350"/>
              <a:chExt cx="3072" cy="374"/>
            </a:xfrm>
            <a:solidFill>
              <a:schemeClr val="bg1"/>
            </a:solidFill>
          </p:grpSpPr>
          <p:sp>
            <p:nvSpPr>
              <p:cNvPr id="80" name="Rectangle 80">
                <a:extLst>
                  <a:ext uri="{FF2B5EF4-FFF2-40B4-BE49-F238E27FC236}">
                    <a16:creationId xmlns:a16="http://schemas.microsoft.com/office/drawing/2014/main" id="{63A4A32E-15CA-DA02-2024-1A45088B8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381"/>
                <a:ext cx="3072" cy="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81" name="Rectangle 81">
                <a:extLst>
                  <a:ext uri="{FF2B5EF4-FFF2-40B4-BE49-F238E27FC236}">
                    <a16:creationId xmlns:a16="http://schemas.microsoft.com/office/drawing/2014/main" id="{D6CA0685-9B00-0474-A98B-72F752B6F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35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59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{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82" name="Group 82">
              <a:extLst>
                <a:ext uri="{FF2B5EF4-FFF2-40B4-BE49-F238E27FC236}">
                  <a16:creationId xmlns:a16="http://schemas.microsoft.com/office/drawing/2014/main" id="{A5BBD30A-6F39-C740-4DC8-028717B6B9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753100"/>
              <a:ext cx="6781800" cy="220663"/>
              <a:chOff x="0" y="9724"/>
              <a:chExt cx="3072" cy="374"/>
            </a:xfrm>
            <a:solidFill>
              <a:schemeClr val="bg1"/>
            </a:solidFill>
          </p:grpSpPr>
          <p:sp>
            <p:nvSpPr>
              <p:cNvPr id="83" name="Rectangle 83">
                <a:extLst>
                  <a:ext uri="{FF2B5EF4-FFF2-40B4-BE49-F238E27FC236}">
                    <a16:creationId xmlns:a16="http://schemas.microsoft.com/office/drawing/2014/main" id="{4D5372E4-D6B1-FD64-6FEC-5DFA2E092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755"/>
                <a:ext cx="3072" cy="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84" name="Rectangle 84">
                <a:extLst>
                  <a:ext uri="{FF2B5EF4-FFF2-40B4-BE49-F238E27FC236}">
                    <a16:creationId xmlns:a16="http://schemas.microsoft.com/office/drawing/2014/main" id="{D6B6C951-D34A-0E8C-6976-E671A5723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72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60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hour = ( h &gt;= 0 &amp;&amp; h &lt; 24 ) ? h : 0;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85" name="Group 85">
              <a:extLst>
                <a:ext uri="{FF2B5EF4-FFF2-40B4-BE49-F238E27FC236}">
                  <a16:creationId xmlns:a16="http://schemas.microsoft.com/office/drawing/2014/main" id="{AEF7305B-0E57-B83A-53D7-958AA9CC2D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973763"/>
              <a:ext cx="6781800" cy="220662"/>
              <a:chOff x="0" y="10098"/>
              <a:chExt cx="3072" cy="374"/>
            </a:xfrm>
            <a:solidFill>
              <a:schemeClr val="bg1"/>
            </a:solidFill>
          </p:grpSpPr>
          <p:sp>
            <p:nvSpPr>
              <p:cNvPr id="86" name="Rectangle 86">
                <a:extLst>
                  <a:ext uri="{FF2B5EF4-FFF2-40B4-BE49-F238E27FC236}">
                    <a16:creationId xmlns:a16="http://schemas.microsoft.com/office/drawing/2014/main" id="{CC1E870E-D6F1-6015-99DC-6D672CCAD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129"/>
                <a:ext cx="3072" cy="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87" name="Rectangle 87">
                <a:extLst>
                  <a:ext uri="{FF2B5EF4-FFF2-40B4-BE49-F238E27FC236}">
                    <a16:creationId xmlns:a16="http://schemas.microsoft.com/office/drawing/2014/main" id="{2835D608-A75B-4732-AAAB-2B00554C3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09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61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88" name="Group 88">
              <a:extLst>
                <a:ext uri="{FF2B5EF4-FFF2-40B4-BE49-F238E27FC236}">
                  <a16:creationId xmlns:a16="http://schemas.microsoft.com/office/drawing/2014/main" id="{32C29D21-367E-D5B9-C40E-1B9C9A1D44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194425"/>
              <a:ext cx="6781800" cy="222250"/>
              <a:chOff x="0" y="10472"/>
              <a:chExt cx="3072" cy="374"/>
            </a:xfrm>
            <a:solidFill>
              <a:schemeClr val="bg1"/>
            </a:solidFill>
          </p:grpSpPr>
          <p:sp>
            <p:nvSpPr>
              <p:cNvPr id="89" name="Rectangle 89">
                <a:extLst>
                  <a:ext uri="{FF2B5EF4-FFF2-40B4-BE49-F238E27FC236}">
                    <a16:creationId xmlns:a16="http://schemas.microsoft.com/office/drawing/2014/main" id="{BDBD0AAC-0BDE-9D46-135B-FF58DC8CD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503"/>
                <a:ext cx="3072" cy="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90" name="Rectangle 90">
                <a:extLst>
                  <a:ext uri="{FF2B5EF4-FFF2-40B4-BE49-F238E27FC236}">
                    <a16:creationId xmlns:a16="http://schemas.microsoft.com/office/drawing/2014/main" id="{B084DDB0-F58F-3F8C-7951-9FC5BC58CD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47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62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return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*this;   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enables cascading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91" name="Group 91">
              <a:extLst>
                <a:ext uri="{FF2B5EF4-FFF2-40B4-BE49-F238E27FC236}">
                  <a16:creationId xmlns:a16="http://schemas.microsoft.com/office/drawing/2014/main" id="{CAB8E28C-45A8-5521-A04C-6A20C5703A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416675"/>
              <a:ext cx="6781800" cy="220663"/>
              <a:chOff x="0" y="10846"/>
              <a:chExt cx="3072" cy="374"/>
            </a:xfrm>
            <a:solidFill>
              <a:schemeClr val="bg1"/>
            </a:solidFill>
          </p:grpSpPr>
          <p:sp>
            <p:nvSpPr>
              <p:cNvPr id="92" name="Rectangle 92">
                <a:extLst>
                  <a:ext uri="{FF2B5EF4-FFF2-40B4-BE49-F238E27FC236}">
                    <a16:creationId xmlns:a16="http://schemas.microsoft.com/office/drawing/2014/main" id="{10482794-DD8A-0051-D2F8-B730D3CD2B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877"/>
                <a:ext cx="3072" cy="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93" name="Rectangle 93">
                <a:extLst>
                  <a:ext uri="{FF2B5EF4-FFF2-40B4-BE49-F238E27FC236}">
                    <a16:creationId xmlns:a16="http://schemas.microsoft.com/office/drawing/2014/main" id="{C674EAB0-53DE-52B2-DDB1-AAFB3E9EB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84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63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}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94" name="Group 94">
              <a:extLst>
                <a:ext uri="{FF2B5EF4-FFF2-40B4-BE49-F238E27FC236}">
                  <a16:creationId xmlns:a16="http://schemas.microsoft.com/office/drawing/2014/main" id="{E1F99168-8E07-C8F4-FE15-418F2B6F31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637338"/>
              <a:ext cx="6781800" cy="220662"/>
              <a:chOff x="0" y="11220"/>
              <a:chExt cx="3072" cy="374"/>
            </a:xfrm>
            <a:solidFill>
              <a:schemeClr val="bg1"/>
            </a:solidFill>
          </p:grpSpPr>
          <p:sp>
            <p:nvSpPr>
              <p:cNvPr id="95" name="Rectangle 95">
                <a:extLst>
                  <a:ext uri="{FF2B5EF4-FFF2-40B4-BE49-F238E27FC236}">
                    <a16:creationId xmlns:a16="http://schemas.microsoft.com/office/drawing/2014/main" id="{351C618F-C731-E98F-B57E-7FDDAF4B3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51"/>
                <a:ext cx="3072" cy="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96" name="Rectangle 96">
                <a:extLst>
                  <a:ext uri="{FF2B5EF4-FFF2-40B4-BE49-F238E27FC236}">
                    <a16:creationId xmlns:a16="http://schemas.microsoft.com/office/drawing/2014/main" id="{77E3ACB3-C9D2-DA86-C963-8E4AE7A40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2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64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97" name="Group 103">
              <a:extLst>
                <a:ext uri="{FF2B5EF4-FFF2-40B4-BE49-F238E27FC236}">
                  <a16:creationId xmlns:a16="http://schemas.microsoft.com/office/drawing/2014/main" id="{0EF2CB59-6DC5-BF56-445E-1A5B126014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3176588"/>
              <a:ext cx="5934075" cy="1266825"/>
              <a:chOff x="342" y="288"/>
              <a:chExt cx="3738" cy="798"/>
            </a:xfrm>
          </p:grpSpPr>
          <p:sp>
            <p:nvSpPr>
              <p:cNvPr id="98" name="Line 100">
                <a:extLst>
                  <a:ext uri="{FF2B5EF4-FFF2-40B4-BE49-F238E27FC236}">
                    <a16:creationId xmlns:a16="http://schemas.microsoft.com/office/drawing/2014/main" id="{086AE6BC-4734-4D77-4CF5-3018FA1CA2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2" y="480"/>
                <a:ext cx="2778" cy="6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tIns="0" bIns="0" anchor="ctr">
                <a:spAutoFit/>
              </a:bodyPr>
              <a:lstStyle/>
              <a:p>
                <a:endParaRPr lang="en-PK"/>
              </a:p>
            </p:txBody>
          </p:sp>
          <p:sp>
            <p:nvSpPr>
              <p:cNvPr id="99" name="Text Box 97">
                <a:extLst>
                  <a:ext uri="{FF2B5EF4-FFF2-40B4-BE49-F238E27FC236}">
                    <a16:creationId xmlns:a16="http://schemas.microsoft.com/office/drawing/2014/main" id="{9C913F4E-3ABB-FA13-4446-746F0B232F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2" y="288"/>
                <a:ext cx="1728" cy="3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t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600" dirty="0">
                    <a:ea typeface="MS PGothic" panose="020B0600070205080204" pitchFamily="34" charset="-128"/>
                  </a:rPr>
                  <a:t>Returning </a:t>
                </a:r>
                <a:r>
                  <a:rPr lang="en-US" altLang="en-PK" sz="1600" b="1" dirty="0">
                    <a:solidFill>
                      <a:srgbClr val="FF0000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*this</a:t>
                </a:r>
                <a:r>
                  <a:rPr lang="en-US" altLang="en-PK" sz="1600" dirty="0">
                    <a:solidFill>
                      <a:srgbClr val="FF0000"/>
                    </a:solidFill>
                    <a:ea typeface="MS PGothic" panose="020B0600070205080204" pitchFamily="34" charset="-128"/>
                  </a:rPr>
                  <a:t> </a:t>
                </a:r>
                <a:r>
                  <a:rPr lang="en-US" altLang="en-PK" sz="1600" dirty="0">
                    <a:ea typeface="MS PGothic" panose="020B0600070205080204" pitchFamily="34" charset="-128"/>
                  </a:rPr>
                  <a:t>enables cascading function calls</a:t>
                </a:r>
              </a:p>
            </p:txBody>
          </p: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A6C7BB-8AFF-9522-D2FA-34E83F990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C79AF-5D49-C977-B6EC-E0123ADFC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2088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9EA5C74D-FF17-840E-EC6A-4E565AA96F22}"/>
              </a:ext>
            </a:extLst>
          </p:cNvPr>
          <p:cNvGrpSpPr/>
          <p:nvPr/>
        </p:nvGrpSpPr>
        <p:grpSpPr>
          <a:xfrm>
            <a:off x="0" y="-23813"/>
            <a:ext cx="8077200" cy="6905626"/>
            <a:chOff x="0" y="-23813"/>
            <a:chExt cx="8077200" cy="690562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286994A-9AAA-7101-7572-8F4D68A4B0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-23813"/>
              <a:ext cx="6781800" cy="6905626"/>
              <a:chOff x="0" y="-40"/>
              <a:chExt cx="3072" cy="11299"/>
            </a:xfrm>
            <a:solidFill>
              <a:schemeClr val="bg1"/>
            </a:solidFill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AC6BD80-593D-F3AA-6A50-509C4EFE9C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-40"/>
                <a:ext cx="3072" cy="453"/>
                <a:chOff x="0" y="-40"/>
                <a:chExt cx="3072" cy="453"/>
              </a:xfrm>
              <a:grpFill/>
            </p:grpSpPr>
            <p:sp>
              <p:nvSpPr>
                <p:cNvPr id="93" name="Rectangle 5">
                  <a:extLst>
                    <a:ext uri="{FF2B5EF4-FFF2-40B4-BE49-F238E27FC236}">
                      <a16:creationId xmlns:a16="http://schemas.microsoft.com/office/drawing/2014/main" id="{2C589DC6-982B-8095-B83E-9F8A17E36B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-40"/>
                  <a:ext cx="3072" cy="45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PK" sz="1200"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94" name="Rectangle 6">
                  <a:extLst>
                    <a:ext uri="{FF2B5EF4-FFF2-40B4-BE49-F238E27FC236}">
                      <a16:creationId xmlns:a16="http://schemas.microsoft.com/office/drawing/2014/main" id="{B59FC55D-C889-0072-4EF4-AE705D66FE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PK" sz="1200" b="1">
                      <a:solidFill>
                        <a:srgbClr val="4D8D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	65	</a:t>
                  </a:r>
                  <a:r>
                    <a:rPr lang="en-US" altLang="en-PK" sz="1200" b="1">
                      <a:solidFill>
                        <a:srgbClr val="33CC33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// Set the minute value</a:t>
                  </a: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6" name="Group 7">
                <a:extLst>
                  <a:ext uri="{FF2B5EF4-FFF2-40B4-BE49-F238E27FC236}">
                    <a16:creationId xmlns:a16="http://schemas.microsoft.com/office/drawing/2014/main" id="{8816BE45-F6A7-2A50-0B74-D22AE56300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34"/>
                <a:ext cx="3072" cy="453"/>
                <a:chOff x="0" y="334"/>
                <a:chExt cx="3072" cy="453"/>
              </a:xfrm>
              <a:grpFill/>
            </p:grpSpPr>
            <p:sp>
              <p:nvSpPr>
                <p:cNvPr id="91" name="Rectangle 8">
                  <a:extLst>
                    <a:ext uri="{FF2B5EF4-FFF2-40B4-BE49-F238E27FC236}">
                      <a16:creationId xmlns:a16="http://schemas.microsoft.com/office/drawing/2014/main" id="{97C35625-1D1F-2212-254A-42B76F7165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34"/>
                  <a:ext cx="3072" cy="45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PK" sz="1200"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92" name="Rectangle 9">
                  <a:extLst>
                    <a:ext uri="{FF2B5EF4-FFF2-40B4-BE49-F238E27FC236}">
                      <a16:creationId xmlns:a16="http://schemas.microsoft.com/office/drawing/2014/main" id="{9812AEB2-9423-2816-A087-736CD6F764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74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PK" sz="1200" b="1">
                      <a:solidFill>
                        <a:srgbClr val="4D8D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	66	</a:t>
                  </a:r>
                  <a:r>
                    <a:rPr lang="en-US" altLang="en-PK" sz="1200" b="1"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Time &amp;Time::setMinute( </a:t>
                  </a:r>
                  <a:r>
                    <a:rPr lang="en-US" altLang="en-PK" sz="1200" b="1">
                      <a:solidFill>
                        <a:srgbClr val="275A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int</a:t>
                  </a:r>
                  <a:r>
                    <a:rPr lang="en-US" altLang="en-PK" sz="1200" b="1"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 m )</a:t>
                  </a: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7" name="Group 10">
                <a:extLst>
                  <a:ext uri="{FF2B5EF4-FFF2-40B4-BE49-F238E27FC236}">
                    <a16:creationId xmlns:a16="http://schemas.microsoft.com/office/drawing/2014/main" id="{D5CC824C-5AE3-B8ED-CF14-9807298EF8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708"/>
                <a:ext cx="3072" cy="453"/>
                <a:chOff x="0" y="708"/>
                <a:chExt cx="3072" cy="453"/>
              </a:xfrm>
              <a:grpFill/>
            </p:grpSpPr>
            <p:sp>
              <p:nvSpPr>
                <p:cNvPr id="89" name="Rectangle 11">
                  <a:extLst>
                    <a:ext uri="{FF2B5EF4-FFF2-40B4-BE49-F238E27FC236}">
                      <a16:creationId xmlns:a16="http://schemas.microsoft.com/office/drawing/2014/main" id="{F6E06E41-FCCE-715F-0BD3-8927B1153B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708"/>
                  <a:ext cx="3072" cy="45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PK" sz="1200"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90" name="Rectangle 12">
                  <a:extLst>
                    <a:ext uri="{FF2B5EF4-FFF2-40B4-BE49-F238E27FC236}">
                      <a16:creationId xmlns:a16="http://schemas.microsoft.com/office/drawing/2014/main" id="{7397E77A-C1F7-61F5-9F2D-65C6653EB9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748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PK" sz="1200" b="1">
                      <a:solidFill>
                        <a:srgbClr val="4D8D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	67	</a:t>
                  </a:r>
                  <a:r>
                    <a:rPr lang="en-US" altLang="en-PK" sz="1200" b="1"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{</a:t>
                  </a: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8" name="Group 13">
                <a:extLst>
                  <a:ext uri="{FF2B5EF4-FFF2-40B4-BE49-F238E27FC236}">
                    <a16:creationId xmlns:a16="http://schemas.microsoft.com/office/drawing/2014/main" id="{0AE46131-FFAA-0620-3416-1EAF4B310F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82"/>
                <a:ext cx="3072" cy="453"/>
                <a:chOff x="0" y="1082"/>
                <a:chExt cx="3072" cy="453"/>
              </a:xfrm>
              <a:grpFill/>
            </p:grpSpPr>
            <p:sp>
              <p:nvSpPr>
                <p:cNvPr id="87" name="Rectangle 14">
                  <a:extLst>
                    <a:ext uri="{FF2B5EF4-FFF2-40B4-BE49-F238E27FC236}">
                      <a16:creationId xmlns:a16="http://schemas.microsoft.com/office/drawing/2014/main" id="{730B6263-3327-EED8-E65E-3FBD3E9EB8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082"/>
                  <a:ext cx="3072" cy="45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PK" sz="1200"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88" name="Rectangle 15">
                  <a:extLst>
                    <a:ext uri="{FF2B5EF4-FFF2-40B4-BE49-F238E27FC236}">
                      <a16:creationId xmlns:a16="http://schemas.microsoft.com/office/drawing/2014/main" id="{72EA39E6-ECFA-1447-F168-FC562F0F0B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122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PK" sz="1200" b="1">
                      <a:solidFill>
                        <a:srgbClr val="4D8D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	68	</a:t>
                  </a:r>
                  <a:r>
                    <a:rPr lang="en-US" altLang="en-PK" sz="1200" b="1"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   minute = ( m &gt;= 0 &amp;&amp; m &lt; 60 ) ? m : 0;</a:t>
                  </a: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9" name="Group 16">
                <a:extLst>
                  <a:ext uri="{FF2B5EF4-FFF2-40B4-BE49-F238E27FC236}">
                    <a16:creationId xmlns:a16="http://schemas.microsoft.com/office/drawing/2014/main" id="{5A7D5F36-0D94-4965-D024-5D9DE30DE3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456"/>
                <a:ext cx="3072" cy="453"/>
                <a:chOff x="0" y="1456"/>
                <a:chExt cx="3072" cy="453"/>
              </a:xfrm>
              <a:grpFill/>
            </p:grpSpPr>
            <p:sp>
              <p:nvSpPr>
                <p:cNvPr id="85" name="Rectangle 17">
                  <a:extLst>
                    <a:ext uri="{FF2B5EF4-FFF2-40B4-BE49-F238E27FC236}">
                      <a16:creationId xmlns:a16="http://schemas.microsoft.com/office/drawing/2014/main" id="{1B6B1142-FE3F-8794-BDDF-EB81115DB9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456"/>
                  <a:ext cx="3072" cy="45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PK" sz="1200"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86" name="Rectangle 18">
                  <a:extLst>
                    <a:ext uri="{FF2B5EF4-FFF2-40B4-BE49-F238E27FC236}">
                      <a16:creationId xmlns:a16="http://schemas.microsoft.com/office/drawing/2014/main" id="{DE3B9231-8F12-C04D-F86F-C0AA6DAE09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496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PK" sz="1200" b="1">
                      <a:solidFill>
                        <a:srgbClr val="4D8D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	69	</a:t>
                  </a: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10" name="Group 19">
                <a:extLst>
                  <a:ext uri="{FF2B5EF4-FFF2-40B4-BE49-F238E27FC236}">
                    <a16:creationId xmlns:a16="http://schemas.microsoft.com/office/drawing/2014/main" id="{E04CAB10-BCAD-9B5F-2C36-2C21964CC8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830"/>
                <a:ext cx="3072" cy="453"/>
                <a:chOff x="0" y="1830"/>
                <a:chExt cx="3072" cy="453"/>
              </a:xfrm>
              <a:grpFill/>
            </p:grpSpPr>
            <p:sp>
              <p:nvSpPr>
                <p:cNvPr id="83" name="Rectangle 20">
                  <a:extLst>
                    <a:ext uri="{FF2B5EF4-FFF2-40B4-BE49-F238E27FC236}">
                      <a16:creationId xmlns:a16="http://schemas.microsoft.com/office/drawing/2014/main" id="{BEBE54F5-ABB2-79E6-BEA1-7255159039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830"/>
                  <a:ext cx="3072" cy="45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PK" sz="1200"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84" name="Rectangle 21">
                  <a:extLst>
                    <a:ext uri="{FF2B5EF4-FFF2-40B4-BE49-F238E27FC236}">
                      <a16:creationId xmlns:a16="http://schemas.microsoft.com/office/drawing/2014/main" id="{D88CB443-3CA2-35F2-D5D5-567E92C8D2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870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PK" sz="1200" b="1">
                      <a:solidFill>
                        <a:srgbClr val="4D8D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	70	</a:t>
                  </a:r>
                  <a:r>
                    <a:rPr lang="en-US" altLang="en-PK" sz="1200" b="1"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   </a:t>
                  </a:r>
                  <a:r>
                    <a:rPr lang="en-US" altLang="en-PK" sz="1200" b="1">
                      <a:solidFill>
                        <a:srgbClr val="275A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return</a:t>
                  </a:r>
                  <a:r>
                    <a:rPr lang="en-US" altLang="en-PK" sz="1200" b="1"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 *this;   </a:t>
                  </a:r>
                  <a:r>
                    <a:rPr lang="en-US" altLang="en-PK" sz="1200" b="1">
                      <a:solidFill>
                        <a:srgbClr val="33CC33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// enables cascading</a:t>
                  </a: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11" name="Group 22">
                <a:extLst>
                  <a:ext uri="{FF2B5EF4-FFF2-40B4-BE49-F238E27FC236}">
                    <a16:creationId xmlns:a16="http://schemas.microsoft.com/office/drawing/2014/main" id="{00640833-607C-3229-6FF4-CF9751D3B0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204"/>
                <a:ext cx="3072" cy="453"/>
                <a:chOff x="0" y="2204"/>
                <a:chExt cx="3072" cy="453"/>
              </a:xfrm>
              <a:grpFill/>
            </p:grpSpPr>
            <p:sp>
              <p:nvSpPr>
                <p:cNvPr id="81" name="Rectangle 23">
                  <a:extLst>
                    <a:ext uri="{FF2B5EF4-FFF2-40B4-BE49-F238E27FC236}">
                      <a16:creationId xmlns:a16="http://schemas.microsoft.com/office/drawing/2014/main" id="{DE4BE21D-1893-770B-1022-B76F061513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204"/>
                  <a:ext cx="3072" cy="45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PK" sz="1200"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82" name="Rectangle 24">
                  <a:extLst>
                    <a:ext uri="{FF2B5EF4-FFF2-40B4-BE49-F238E27FC236}">
                      <a16:creationId xmlns:a16="http://schemas.microsoft.com/office/drawing/2014/main" id="{358A11F5-09B4-1C7B-64FF-C79A19C53B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244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PK" sz="1200" b="1">
                      <a:solidFill>
                        <a:srgbClr val="4D8D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	71	</a:t>
                  </a:r>
                  <a:r>
                    <a:rPr lang="en-US" altLang="en-PK" sz="1200" b="1"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}</a:t>
                  </a: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12" name="Group 25">
                <a:extLst>
                  <a:ext uri="{FF2B5EF4-FFF2-40B4-BE49-F238E27FC236}">
                    <a16:creationId xmlns:a16="http://schemas.microsoft.com/office/drawing/2014/main" id="{3396965B-07BD-AE55-E29F-0BC175C3D0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578"/>
                <a:ext cx="3072" cy="453"/>
                <a:chOff x="0" y="2578"/>
                <a:chExt cx="3072" cy="453"/>
              </a:xfrm>
              <a:grpFill/>
            </p:grpSpPr>
            <p:sp>
              <p:nvSpPr>
                <p:cNvPr id="79" name="Rectangle 26">
                  <a:extLst>
                    <a:ext uri="{FF2B5EF4-FFF2-40B4-BE49-F238E27FC236}">
                      <a16:creationId xmlns:a16="http://schemas.microsoft.com/office/drawing/2014/main" id="{B49C7285-8E7B-4450-55D5-D74860F5EC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578"/>
                  <a:ext cx="3072" cy="45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PK" sz="1200"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80" name="Rectangle 27">
                  <a:extLst>
                    <a:ext uri="{FF2B5EF4-FFF2-40B4-BE49-F238E27FC236}">
                      <a16:creationId xmlns:a16="http://schemas.microsoft.com/office/drawing/2014/main" id="{AC07EBE2-0F0B-A06E-DA36-A6A9C02130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618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PK" sz="1200" b="1">
                      <a:solidFill>
                        <a:srgbClr val="4D8D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	72	</a:t>
                  </a: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13" name="Group 28">
                <a:extLst>
                  <a:ext uri="{FF2B5EF4-FFF2-40B4-BE49-F238E27FC236}">
                    <a16:creationId xmlns:a16="http://schemas.microsoft.com/office/drawing/2014/main" id="{7C5FC59A-B364-D9A3-1F3C-BB771E3C5C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952"/>
                <a:ext cx="3072" cy="453"/>
                <a:chOff x="0" y="2952"/>
                <a:chExt cx="3072" cy="453"/>
              </a:xfrm>
              <a:grpFill/>
            </p:grpSpPr>
            <p:sp>
              <p:nvSpPr>
                <p:cNvPr id="77" name="Rectangle 29">
                  <a:extLst>
                    <a:ext uri="{FF2B5EF4-FFF2-40B4-BE49-F238E27FC236}">
                      <a16:creationId xmlns:a16="http://schemas.microsoft.com/office/drawing/2014/main" id="{AB71BF29-D485-9AA3-D7EF-BE5F9E2A5F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952"/>
                  <a:ext cx="3072" cy="45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PK" sz="1200"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78" name="Rectangle 30">
                  <a:extLst>
                    <a:ext uri="{FF2B5EF4-FFF2-40B4-BE49-F238E27FC236}">
                      <a16:creationId xmlns:a16="http://schemas.microsoft.com/office/drawing/2014/main" id="{0CFC103A-4BB8-08D3-9187-C20AB53859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992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PK" sz="1200" b="1">
                      <a:solidFill>
                        <a:srgbClr val="4D8D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	73	</a:t>
                  </a:r>
                  <a:r>
                    <a:rPr lang="en-US" altLang="en-PK" sz="1200" b="1">
                      <a:solidFill>
                        <a:srgbClr val="33CC33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// Set the second value</a:t>
                  </a: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14" name="Group 31">
                <a:extLst>
                  <a:ext uri="{FF2B5EF4-FFF2-40B4-BE49-F238E27FC236}">
                    <a16:creationId xmlns:a16="http://schemas.microsoft.com/office/drawing/2014/main" id="{968BF5C5-9EBE-8EA6-864A-826737FB43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326"/>
                <a:ext cx="3072" cy="453"/>
                <a:chOff x="0" y="3326"/>
                <a:chExt cx="3072" cy="453"/>
              </a:xfrm>
              <a:grpFill/>
            </p:grpSpPr>
            <p:sp>
              <p:nvSpPr>
                <p:cNvPr id="75" name="Rectangle 32">
                  <a:extLst>
                    <a:ext uri="{FF2B5EF4-FFF2-40B4-BE49-F238E27FC236}">
                      <a16:creationId xmlns:a16="http://schemas.microsoft.com/office/drawing/2014/main" id="{CA419009-B347-7F8B-538A-E45F223921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326"/>
                  <a:ext cx="3072" cy="45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PK" sz="1200"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76" name="Rectangle 33">
                  <a:extLst>
                    <a:ext uri="{FF2B5EF4-FFF2-40B4-BE49-F238E27FC236}">
                      <a16:creationId xmlns:a16="http://schemas.microsoft.com/office/drawing/2014/main" id="{EBCC7C7F-FB2A-03AB-501D-11FC2E997D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366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PK" sz="1200" b="1">
                      <a:solidFill>
                        <a:srgbClr val="4D8D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	74	</a:t>
                  </a:r>
                  <a:r>
                    <a:rPr lang="en-US" altLang="en-PK" sz="1200" b="1"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Time &amp;Time::setSecond( </a:t>
                  </a:r>
                  <a:r>
                    <a:rPr lang="en-US" altLang="en-PK" sz="1200" b="1">
                      <a:solidFill>
                        <a:srgbClr val="275A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int</a:t>
                  </a:r>
                  <a:r>
                    <a:rPr lang="en-US" altLang="en-PK" sz="1200" b="1"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 s )</a:t>
                  </a: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15" name="Group 34">
                <a:extLst>
                  <a:ext uri="{FF2B5EF4-FFF2-40B4-BE49-F238E27FC236}">
                    <a16:creationId xmlns:a16="http://schemas.microsoft.com/office/drawing/2014/main" id="{309FDED2-9520-0473-55CA-D578F29861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700"/>
                <a:ext cx="3072" cy="453"/>
                <a:chOff x="0" y="3700"/>
                <a:chExt cx="3072" cy="453"/>
              </a:xfrm>
              <a:grpFill/>
            </p:grpSpPr>
            <p:sp>
              <p:nvSpPr>
                <p:cNvPr id="73" name="Rectangle 35">
                  <a:extLst>
                    <a:ext uri="{FF2B5EF4-FFF2-40B4-BE49-F238E27FC236}">
                      <a16:creationId xmlns:a16="http://schemas.microsoft.com/office/drawing/2014/main" id="{A9FA0FFF-4A9C-88A0-95CB-BC6DDBD333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700"/>
                  <a:ext cx="3072" cy="45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PK" sz="1200"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74" name="Rectangle 36">
                  <a:extLst>
                    <a:ext uri="{FF2B5EF4-FFF2-40B4-BE49-F238E27FC236}">
                      <a16:creationId xmlns:a16="http://schemas.microsoft.com/office/drawing/2014/main" id="{08DB02C0-4531-A51F-BB4F-5C92D68050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740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PK" sz="1200" b="1">
                      <a:solidFill>
                        <a:srgbClr val="4D8D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	75	</a:t>
                  </a:r>
                  <a:r>
                    <a:rPr lang="en-US" altLang="en-PK" sz="1200" b="1"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{</a:t>
                  </a: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16" name="Group 37">
                <a:extLst>
                  <a:ext uri="{FF2B5EF4-FFF2-40B4-BE49-F238E27FC236}">
                    <a16:creationId xmlns:a16="http://schemas.microsoft.com/office/drawing/2014/main" id="{55BC77F0-FC3A-FBCE-CC36-10057F2271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074"/>
                <a:ext cx="3072" cy="453"/>
                <a:chOff x="0" y="4074"/>
                <a:chExt cx="3072" cy="453"/>
              </a:xfrm>
              <a:grpFill/>
            </p:grpSpPr>
            <p:sp>
              <p:nvSpPr>
                <p:cNvPr id="71" name="Rectangle 38">
                  <a:extLst>
                    <a:ext uri="{FF2B5EF4-FFF2-40B4-BE49-F238E27FC236}">
                      <a16:creationId xmlns:a16="http://schemas.microsoft.com/office/drawing/2014/main" id="{DD0A89F9-F837-9179-A73E-85155D0BDA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074"/>
                  <a:ext cx="3072" cy="45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PK" sz="1200"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72" name="Rectangle 39">
                  <a:extLst>
                    <a:ext uri="{FF2B5EF4-FFF2-40B4-BE49-F238E27FC236}">
                      <a16:creationId xmlns:a16="http://schemas.microsoft.com/office/drawing/2014/main" id="{89C1BBB2-8A5D-BA25-3C2C-343C29B043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114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PK" sz="1200" b="1">
                      <a:solidFill>
                        <a:srgbClr val="4D8D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	76	</a:t>
                  </a:r>
                  <a:r>
                    <a:rPr lang="en-US" altLang="en-PK" sz="1200" b="1"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   second = ( s &gt;= 0 &amp;&amp; s &lt; 60 ) ? s : 0;</a:t>
                  </a: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17" name="Group 40">
                <a:extLst>
                  <a:ext uri="{FF2B5EF4-FFF2-40B4-BE49-F238E27FC236}">
                    <a16:creationId xmlns:a16="http://schemas.microsoft.com/office/drawing/2014/main" id="{BAD03493-1C59-2AA9-F30D-51E4205E93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448"/>
                <a:ext cx="3072" cy="453"/>
                <a:chOff x="0" y="4448"/>
                <a:chExt cx="3072" cy="453"/>
              </a:xfrm>
              <a:grpFill/>
            </p:grpSpPr>
            <p:sp>
              <p:nvSpPr>
                <p:cNvPr id="69" name="Rectangle 41">
                  <a:extLst>
                    <a:ext uri="{FF2B5EF4-FFF2-40B4-BE49-F238E27FC236}">
                      <a16:creationId xmlns:a16="http://schemas.microsoft.com/office/drawing/2014/main" id="{5E925FDE-698B-BECE-81B4-BB7693BE21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448"/>
                  <a:ext cx="3072" cy="45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PK" sz="1200"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70" name="Rectangle 42">
                  <a:extLst>
                    <a:ext uri="{FF2B5EF4-FFF2-40B4-BE49-F238E27FC236}">
                      <a16:creationId xmlns:a16="http://schemas.microsoft.com/office/drawing/2014/main" id="{78B68A31-43AF-E073-3DB7-6BF9672076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488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PK" sz="1200" b="1">
                      <a:solidFill>
                        <a:srgbClr val="4D8D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	77	</a:t>
                  </a: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18" name="Group 43">
                <a:extLst>
                  <a:ext uri="{FF2B5EF4-FFF2-40B4-BE49-F238E27FC236}">
                    <a16:creationId xmlns:a16="http://schemas.microsoft.com/office/drawing/2014/main" id="{D6FDBA84-EE34-1D47-E4BA-CD1AE0E5D5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822"/>
                <a:ext cx="3072" cy="453"/>
                <a:chOff x="0" y="4822"/>
                <a:chExt cx="3072" cy="453"/>
              </a:xfrm>
              <a:grpFill/>
            </p:grpSpPr>
            <p:sp>
              <p:nvSpPr>
                <p:cNvPr id="67" name="Rectangle 44">
                  <a:extLst>
                    <a:ext uri="{FF2B5EF4-FFF2-40B4-BE49-F238E27FC236}">
                      <a16:creationId xmlns:a16="http://schemas.microsoft.com/office/drawing/2014/main" id="{6294AF89-8F3D-587D-57B2-F8FB230AFC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822"/>
                  <a:ext cx="3072" cy="45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PK" sz="1200"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8" name="Rectangle 45">
                  <a:extLst>
                    <a:ext uri="{FF2B5EF4-FFF2-40B4-BE49-F238E27FC236}">
                      <a16:creationId xmlns:a16="http://schemas.microsoft.com/office/drawing/2014/main" id="{17A8BD2D-1674-8EDC-D424-D2D4280CEF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862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PK" sz="1200" b="1">
                      <a:solidFill>
                        <a:srgbClr val="4D8D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	78	</a:t>
                  </a:r>
                  <a:r>
                    <a:rPr lang="en-US" altLang="en-PK" sz="1200" b="1"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   </a:t>
                  </a:r>
                  <a:r>
                    <a:rPr lang="en-US" altLang="en-PK" sz="1200" b="1">
                      <a:solidFill>
                        <a:srgbClr val="275A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return</a:t>
                  </a:r>
                  <a:r>
                    <a:rPr lang="en-US" altLang="en-PK" sz="1200" b="1"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 *this;  </a:t>
                  </a:r>
                  <a:r>
                    <a:rPr lang="en-US" altLang="en-PK" sz="1200" b="1">
                      <a:solidFill>
                        <a:srgbClr val="33CC33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 // enables cascading</a:t>
                  </a: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19" name="Group 46">
                <a:extLst>
                  <a:ext uri="{FF2B5EF4-FFF2-40B4-BE49-F238E27FC236}">
                    <a16:creationId xmlns:a16="http://schemas.microsoft.com/office/drawing/2014/main" id="{548C1ACF-9702-74BC-67FF-B0E37D5F74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5196"/>
                <a:ext cx="3072" cy="453"/>
                <a:chOff x="0" y="5196"/>
                <a:chExt cx="3072" cy="453"/>
              </a:xfrm>
              <a:grpFill/>
            </p:grpSpPr>
            <p:sp>
              <p:nvSpPr>
                <p:cNvPr id="65" name="Rectangle 47">
                  <a:extLst>
                    <a:ext uri="{FF2B5EF4-FFF2-40B4-BE49-F238E27FC236}">
                      <a16:creationId xmlns:a16="http://schemas.microsoft.com/office/drawing/2014/main" id="{FD676557-78CE-808E-C2E1-E7FBBC9289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196"/>
                  <a:ext cx="3072" cy="45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PK" sz="1200"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6" name="Rectangle 48">
                  <a:extLst>
                    <a:ext uri="{FF2B5EF4-FFF2-40B4-BE49-F238E27FC236}">
                      <a16:creationId xmlns:a16="http://schemas.microsoft.com/office/drawing/2014/main" id="{38E7F5FB-03E8-6607-781A-0F0A37A655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236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PK" sz="1200" b="1">
                      <a:solidFill>
                        <a:srgbClr val="4D8D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	79	</a:t>
                  </a:r>
                  <a:r>
                    <a:rPr lang="en-US" altLang="en-PK" sz="1200" b="1"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}</a:t>
                  </a: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20" name="Group 49">
                <a:extLst>
                  <a:ext uri="{FF2B5EF4-FFF2-40B4-BE49-F238E27FC236}">
                    <a16:creationId xmlns:a16="http://schemas.microsoft.com/office/drawing/2014/main" id="{1E2A9B0F-5385-AAE8-4EF2-684F51781E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5570"/>
                <a:ext cx="3072" cy="453"/>
                <a:chOff x="0" y="5570"/>
                <a:chExt cx="3072" cy="453"/>
              </a:xfrm>
              <a:grpFill/>
            </p:grpSpPr>
            <p:sp>
              <p:nvSpPr>
                <p:cNvPr id="63" name="Rectangle 50">
                  <a:extLst>
                    <a:ext uri="{FF2B5EF4-FFF2-40B4-BE49-F238E27FC236}">
                      <a16:creationId xmlns:a16="http://schemas.microsoft.com/office/drawing/2014/main" id="{7081CD65-8B3E-7A15-8324-B34CFA6D44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570"/>
                  <a:ext cx="3072" cy="45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PK" sz="1200"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4" name="Rectangle 51">
                  <a:extLst>
                    <a:ext uri="{FF2B5EF4-FFF2-40B4-BE49-F238E27FC236}">
                      <a16:creationId xmlns:a16="http://schemas.microsoft.com/office/drawing/2014/main" id="{363854DD-2E67-F6CF-A7E7-EA08E372E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610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PK" sz="1200" b="1">
                      <a:solidFill>
                        <a:srgbClr val="4D8D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	80	</a:t>
                  </a: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21" name="Group 52">
                <a:extLst>
                  <a:ext uri="{FF2B5EF4-FFF2-40B4-BE49-F238E27FC236}">
                    <a16:creationId xmlns:a16="http://schemas.microsoft.com/office/drawing/2014/main" id="{88118D31-19E8-CE9E-2C1D-2698A881B0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5944"/>
                <a:ext cx="3072" cy="453"/>
                <a:chOff x="0" y="5944"/>
                <a:chExt cx="3072" cy="453"/>
              </a:xfrm>
              <a:grpFill/>
            </p:grpSpPr>
            <p:sp>
              <p:nvSpPr>
                <p:cNvPr id="61" name="Rectangle 53">
                  <a:extLst>
                    <a:ext uri="{FF2B5EF4-FFF2-40B4-BE49-F238E27FC236}">
                      <a16:creationId xmlns:a16="http://schemas.microsoft.com/office/drawing/2014/main" id="{2A8E3CF6-5B57-DBFD-4B24-BAAAC4FF85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944"/>
                  <a:ext cx="3072" cy="45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PK" sz="1200"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2" name="Rectangle 54">
                  <a:extLst>
                    <a:ext uri="{FF2B5EF4-FFF2-40B4-BE49-F238E27FC236}">
                      <a16:creationId xmlns:a16="http://schemas.microsoft.com/office/drawing/2014/main" id="{C4C9E200-CFC0-3651-E54D-AD7A43097D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984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PK" sz="1200" b="1">
                      <a:solidFill>
                        <a:srgbClr val="4D8D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	81	</a:t>
                  </a:r>
                  <a:r>
                    <a:rPr lang="en-US" altLang="en-PK" sz="1200" b="1">
                      <a:solidFill>
                        <a:srgbClr val="33CC33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// Get the hour value</a:t>
                  </a: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22" name="Group 55">
                <a:extLst>
                  <a:ext uri="{FF2B5EF4-FFF2-40B4-BE49-F238E27FC236}">
                    <a16:creationId xmlns:a16="http://schemas.microsoft.com/office/drawing/2014/main" id="{8954E9D8-EF31-C799-A400-A4BA0BFB9E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6318"/>
                <a:ext cx="3072" cy="453"/>
                <a:chOff x="0" y="6318"/>
                <a:chExt cx="3072" cy="453"/>
              </a:xfrm>
              <a:grpFill/>
            </p:grpSpPr>
            <p:sp>
              <p:nvSpPr>
                <p:cNvPr id="59" name="Rectangle 56">
                  <a:extLst>
                    <a:ext uri="{FF2B5EF4-FFF2-40B4-BE49-F238E27FC236}">
                      <a16:creationId xmlns:a16="http://schemas.microsoft.com/office/drawing/2014/main" id="{E81BDD48-7A3C-40B0-1964-4A9AE79710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6318"/>
                  <a:ext cx="3072" cy="45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PK" sz="1200"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0" name="Rectangle 57">
                  <a:extLst>
                    <a:ext uri="{FF2B5EF4-FFF2-40B4-BE49-F238E27FC236}">
                      <a16:creationId xmlns:a16="http://schemas.microsoft.com/office/drawing/2014/main" id="{A9C1B8EC-7D35-C385-AD64-57222388BD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6358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PK" sz="1200" b="1">
                      <a:solidFill>
                        <a:srgbClr val="4D8D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	82	</a:t>
                  </a:r>
                  <a:r>
                    <a:rPr lang="en-US" altLang="en-PK" sz="1200" b="1">
                      <a:solidFill>
                        <a:srgbClr val="275A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int</a:t>
                  </a:r>
                  <a:r>
                    <a:rPr lang="en-US" altLang="en-PK" sz="1200" b="1"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 Time::getHour() </a:t>
                  </a:r>
                  <a:r>
                    <a:rPr lang="en-US" altLang="en-PK" sz="1200" b="1">
                      <a:solidFill>
                        <a:srgbClr val="275A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const</a:t>
                  </a:r>
                  <a:r>
                    <a:rPr lang="en-US" altLang="en-PK" sz="1200" b="1"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 { </a:t>
                  </a:r>
                  <a:r>
                    <a:rPr lang="en-US" altLang="en-PK" sz="1200" b="1">
                      <a:solidFill>
                        <a:srgbClr val="275A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return</a:t>
                  </a:r>
                  <a:r>
                    <a:rPr lang="en-US" altLang="en-PK" sz="1200" b="1"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 hour; }</a:t>
                  </a: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23" name="Group 58">
                <a:extLst>
                  <a:ext uri="{FF2B5EF4-FFF2-40B4-BE49-F238E27FC236}">
                    <a16:creationId xmlns:a16="http://schemas.microsoft.com/office/drawing/2014/main" id="{6482F5ED-491A-C70D-B228-03E142729E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6692"/>
                <a:ext cx="3072" cy="453"/>
                <a:chOff x="0" y="6692"/>
                <a:chExt cx="3072" cy="453"/>
              </a:xfrm>
              <a:grpFill/>
            </p:grpSpPr>
            <p:sp>
              <p:nvSpPr>
                <p:cNvPr id="57" name="Rectangle 59">
                  <a:extLst>
                    <a:ext uri="{FF2B5EF4-FFF2-40B4-BE49-F238E27FC236}">
                      <a16:creationId xmlns:a16="http://schemas.microsoft.com/office/drawing/2014/main" id="{BC5E1240-35B2-103F-745A-2EA52A02BD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6692"/>
                  <a:ext cx="3072" cy="45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PK" sz="1200"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58" name="Rectangle 60">
                  <a:extLst>
                    <a:ext uri="{FF2B5EF4-FFF2-40B4-BE49-F238E27FC236}">
                      <a16:creationId xmlns:a16="http://schemas.microsoft.com/office/drawing/2014/main" id="{98B69D12-A0CD-B24C-2BB2-154378BC5B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6732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PK" sz="1200" b="1">
                      <a:solidFill>
                        <a:srgbClr val="4D8D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	83	</a:t>
                  </a: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24" name="Group 61">
                <a:extLst>
                  <a:ext uri="{FF2B5EF4-FFF2-40B4-BE49-F238E27FC236}">
                    <a16:creationId xmlns:a16="http://schemas.microsoft.com/office/drawing/2014/main" id="{F3BEAAD0-E073-BDD0-93B8-B4489DD8F6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7066"/>
                <a:ext cx="3072" cy="453"/>
                <a:chOff x="0" y="7066"/>
                <a:chExt cx="3072" cy="453"/>
              </a:xfrm>
              <a:grpFill/>
            </p:grpSpPr>
            <p:sp>
              <p:nvSpPr>
                <p:cNvPr id="55" name="Rectangle 62">
                  <a:extLst>
                    <a:ext uri="{FF2B5EF4-FFF2-40B4-BE49-F238E27FC236}">
                      <a16:creationId xmlns:a16="http://schemas.microsoft.com/office/drawing/2014/main" id="{5CDF5EA2-1E8E-E3E8-F4EF-F08620A03A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7066"/>
                  <a:ext cx="3072" cy="45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PK" sz="1200"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56" name="Rectangle 63">
                  <a:extLst>
                    <a:ext uri="{FF2B5EF4-FFF2-40B4-BE49-F238E27FC236}">
                      <a16:creationId xmlns:a16="http://schemas.microsoft.com/office/drawing/2014/main" id="{46F4EF0A-BB91-095C-68B5-217A71D1AA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7106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PK" sz="1200" b="1">
                      <a:solidFill>
                        <a:srgbClr val="4D8D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	84	</a:t>
                  </a:r>
                  <a:r>
                    <a:rPr lang="en-US" altLang="en-PK" sz="1200" b="1">
                      <a:solidFill>
                        <a:srgbClr val="33CC33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// Get the minute value</a:t>
                  </a: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25" name="Group 64">
                <a:extLst>
                  <a:ext uri="{FF2B5EF4-FFF2-40B4-BE49-F238E27FC236}">
                    <a16:creationId xmlns:a16="http://schemas.microsoft.com/office/drawing/2014/main" id="{AFEB1E77-3823-AABD-E394-8126893E87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7440"/>
                <a:ext cx="3072" cy="453"/>
                <a:chOff x="0" y="7440"/>
                <a:chExt cx="3072" cy="453"/>
              </a:xfrm>
              <a:grpFill/>
            </p:grpSpPr>
            <p:sp>
              <p:nvSpPr>
                <p:cNvPr id="53" name="Rectangle 65">
                  <a:extLst>
                    <a:ext uri="{FF2B5EF4-FFF2-40B4-BE49-F238E27FC236}">
                      <a16:creationId xmlns:a16="http://schemas.microsoft.com/office/drawing/2014/main" id="{B5E1F652-261B-2EF6-7595-FDFCCCF5F2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7440"/>
                  <a:ext cx="3072" cy="45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PK" sz="1200"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54" name="Rectangle 66">
                  <a:extLst>
                    <a:ext uri="{FF2B5EF4-FFF2-40B4-BE49-F238E27FC236}">
                      <a16:creationId xmlns:a16="http://schemas.microsoft.com/office/drawing/2014/main" id="{EA934DF6-4188-B269-0C87-DE9062AAF4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7480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PK" sz="1200" b="1">
                      <a:solidFill>
                        <a:srgbClr val="4D8D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	85	</a:t>
                  </a:r>
                  <a:r>
                    <a:rPr lang="en-US" altLang="en-PK" sz="1200" b="1">
                      <a:solidFill>
                        <a:srgbClr val="275A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int</a:t>
                  </a:r>
                  <a:r>
                    <a:rPr lang="en-US" altLang="en-PK" sz="1200" b="1"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 Time::getMinute() </a:t>
                  </a:r>
                  <a:r>
                    <a:rPr lang="en-US" altLang="en-PK" sz="1200" b="1">
                      <a:solidFill>
                        <a:srgbClr val="275A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const</a:t>
                  </a:r>
                  <a:r>
                    <a:rPr lang="en-US" altLang="en-PK" sz="1200" b="1"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 { </a:t>
                  </a:r>
                  <a:r>
                    <a:rPr lang="en-US" altLang="en-PK" sz="1200" b="1">
                      <a:solidFill>
                        <a:srgbClr val="275A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return</a:t>
                  </a:r>
                  <a:r>
                    <a:rPr lang="en-US" altLang="en-PK" sz="1200" b="1"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 minute; }</a:t>
                  </a: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26" name="Group 67">
                <a:extLst>
                  <a:ext uri="{FF2B5EF4-FFF2-40B4-BE49-F238E27FC236}">
                    <a16:creationId xmlns:a16="http://schemas.microsoft.com/office/drawing/2014/main" id="{06AF9A01-406C-A9B5-A62D-F018A57915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7814"/>
                <a:ext cx="3072" cy="453"/>
                <a:chOff x="0" y="7814"/>
                <a:chExt cx="3072" cy="453"/>
              </a:xfrm>
              <a:grpFill/>
            </p:grpSpPr>
            <p:sp>
              <p:nvSpPr>
                <p:cNvPr id="51" name="Rectangle 68">
                  <a:extLst>
                    <a:ext uri="{FF2B5EF4-FFF2-40B4-BE49-F238E27FC236}">
                      <a16:creationId xmlns:a16="http://schemas.microsoft.com/office/drawing/2014/main" id="{63508A8B-E52B-ABB4-9BB3-3B42F19C97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7814"/>
                  <a:ext cx="3072" cy="45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PK" sz="1200"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52" name="Rectangle 69">
                  <a:extLst>
                    <a:ext uri="{FF2B5EF4-FFF2-40B4-BE49-F238E27FC236}">
                      <a16:creationId xmlns:a16="http://schemas.microsoft.com/office/drawing/2014/main" id="{E1EC36A9-961D-B049-5EDF-102C826418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7854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PK" sz="1200" b="1">
                      <a:solidFill>
                        <a:srgbClr val="4D8D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	86	</a:t>
                  </a: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27" name="Group 70">
                <a:extLst>
                  <a:ext uri="{FF2B5EF4-FFF2-40B4-BE49-F238E27FC236}">
                    <a16:creationId xmlns:a16="http://schemas.microsoft.com/office/drawing/2014/main" id="{850424AC-E2B6-7A40-E67F-62F55837A7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8188"/>
                <a:ext cx="3072" cy="453"/>
                <a:chOff x="0" y="8188"/>
                <a:chExt cx="3072" cy="453"/>
              </a:xfrm>
              <a:grpFill/>
            </p:grpSpPr>
            <p:sp>
              <p:nvSpPr>
                <p:cNvPr id="49" name="Rectangle 71">
                  <a:extLst>
                    <a:ext uri="{FF2B5EF4-FFF2-40B4-BE49-F238E27FC236}">
                      <a16:creationId xmlns:a16="http://schemas.microsoft.com/office/drawing/2014/main" id="{F8D8768D-4F10-B132-4528-A2B726695D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8188"/>
                  <a:ext cx="3072" cy="45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PK" sz="1200"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50" name="Rectangle 72">
                  <a:extLst>
                    <a:ext uri="{FF2B5EF4-FFF2-40B4-BE49-F238E27FC236}">
                      <a16:creationId xmlns:a16="http://schemas.microsoft.com/office/drawing/2014/main" id="{5149B7DA-A442-E4CE-8386-ECD9DF551E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8228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PK" sz="1200" b="1">
                      <a:solidFill>
                        <a:srgbClr val="4D8D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	87	</a:t>
                  </a:r>
                  <a:r>
                    <a:rPr lang="en-US" altLang="en-PK" sz="1200" b="1">
                      <a:solidFill>
                        <a:srgbClr val="33CC33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// Get the second value</a:t>
                  </a: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28" name="Group 73">
                <a:extLst>
                  <a:ext uri="{FF2B5EF4-FFF2-40B4-BE49-F238E27FC236}">
                    <a16:creationId xmlns:a16="http://schemas.microsoft.com/office/drawing/2014/main" id="{C722D04E-11C2-E919-0973-9E866E4D0A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8562"/>
                <a:ext cx="3072" cy="453"/>
                <a:chOff x="0" y="8562"/>
                <a:chExt cx="3072" cy="453"/>
              </a:xfrm>
              <a:grpFill/>
            </p:grpSpPr>
            <p:sp>
              <p:nvSpPr>
                <p:cNvPr id="47" name="Rectangle 74">
                  <a:extLst>
                    <a:ext uri="{FF2B5EF4-FFF2-40B4-BE49-F238E27FC236}">
                      <a16:creationId xmlns:a16="http://schemas.microsoft.com/office/drawing/2014/main" id="{605BAA45-EE1F-3B29-3BE7-20ED7F977C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8562"/>
                  <a:ext cx="3072" cy="45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PK" sz="1200"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8" name="Rectangle 75">
                  <a:extLst>
                    <a:ext uri="{FF2B5EF4-FFF2-40B4-BE49-F238E27FC236}">
                      <a16:creationId xmlns:a16="http://schemas.microsoft.com/office/drawing/2014/main" id="{F2B51CEE-DBAC-7293-EEB7-C5E49D6CF6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8602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PK" sz="1200" b="1">
                      <a:solidFill>
                        <a:srgbClr val="4D8D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	88	</a:t>
                  </a:r>
                  <a:r>
                    <a:rPr lang="en-US" altLang="en-PK" sz="1200" b="1">
                      <a:solidFill>
                        <a:srgbClr val="275A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int</a:t>
                  </a:r>
                  <a:r>
                    <a:rPr lang="en-US" altLang="en-PK" sz="1200" b="1"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 Time::getSecond() </a:t>
                  </a:r>
                  <a:r>
                    <a:rPr lang="en-US" altLang="en-PK" sz="1200" b="1">
                      <a:solidFill>
                        <a:srgbClr val="275A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const</a:t>
                  </a:r>
                  <a:r>
                    <a:rPr lang="en-US" altLang="en-PK" sz="1200" b="1"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 { </a:t>
                  </a:r>
                  <a:r>
                    <a:rPr lang="en-US" altLang="en-PK" sz="1200" b="1">
                      <a:solidFill>
                        <a:srgbClr val="275A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return</a:t>
                  </a:r>
                  <a:r>
                    <a:rPr lang="en-US" altLang="en-PK" sz="1200" b="1"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 second; }</a:t>
                  </a: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29" name="Group 76">
                <a:extLst>
                  <a:ext uri="{FF2B5EF4-FFF2-40B4-BE49-F238E27FC236}">
                    <a16:creationId xmlns:a16="http://schemas.microsoft.com/office/drawing/2014/main" id="{B9C1AB30-A3DC-430D-6A1E-7CF174190B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8936"/>
                <a:ext cx="3072" cy="453"/>
                <a:chOff x="0" y="8936"/>
                <a:chExt cx="3072" cy="453"/>
              </a:xfrm>
              <a:grpFill/>
            </p:grpSpPr>
            <p:sp>
              <p:nvSpPr>
                <p:cNvPr id="45" name="Rectangle 77">
                  <a:extLst>
                    <a:ext uri="{FF2B5EF4-FFF2-40B4-BE49-F238E27FC236}">
                      <a16:creationId xmlns:a16="http://schemas.microsoft.com/office/drawing/2014/main" id="{F7F1F4A6-51FE-F5C9-353D-5698A75040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8936"/>
                  <a:ext cx="3072" cy="45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PK" sz="1200"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6" name="Rectangle 78">
                  <a:extLst>
                    <a:ext uri="{FF2B5EF4-FFF2-40B4-BE49-F238E27FC236}">
                      <a16:creationId xmlns:a16="http://schemas.microsoft.com/office/drawing/2014/main" id="{C6F936F7-2E72-87CC-F436-D6E71BCACC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8976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PK" sz="1200" b="1">
                      <a:solidFill>
                        <a:srgbClr val="4D8D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	89	</a:t>
                  </a: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30" name="Group 79">
                <a:extLst>
                  <a:ext uri="{FF2B5EF4-FFF2-40B4-BE49-F238E27FC236}">
                    <a16:creationId xmlns:a16="http://schemas.microsoft.com/office/drawing/2014/main" id="{7C8BDBAF-235B-B72A-7CF8-C7183DDE5E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310"/>
                <a:ext cx="3072" cy="453"/>
                <a:chOff x="0" y="9310"/>
                <a:chExt cx="3072" cy="453"/>
              </a:xfrm>
              <a:grpFill/>
            </p:grpSpPr>
            <p:sp>
              <p:nvSpPr>
                <p:cNvPr id="43" name="Rectangle 80">
                  <a:extLst>
                    <a:ext uri="{FF2B5EF4-FFF2-40B4-BE49-F238E27FC236}">
                      <a16:creationId xmlns:a16="http://schemas.microsoft.com/office/drawing/2014/main" id="{84E10D74-5EF3-2C8B-2FA0-F0C49F6E17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9310"/>
                  <a:ext cx="3072" cy="45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PK" sz="1200"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4" name="Rectangle 81">
                  <a:extLst>
                    <a:ext uri="{FF2B5EF4-FFF2-40B4-BE49-F238E27FC236}">
                      <a16:creationId xmlns:a16="http://schemas.microsoft.com/office/drawing/2014/main" id="{503ED76F-5DE2-9ED6-9D25-252016B04F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9350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PK" sz="1200" b="1">
                      <a:solidFill>
                        <a:srgbClr val="4D8D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	90	</a:t>
                  </a:r>
                  <a:r>
                    <a:rPr lang="en-US" altLang="en-PK" sz="1200" b="1">
                      <a:solidFill>
                        <a:srgbClr val="33CC33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// Display military format time: HH:MM</a:t>
                  </a: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31" name="Group 82">
                <a:extLst>
                  <a:ext uri="{FF2B5EF4-FFF2-40B4-BE49-F238E27FC236}">
                    <a16:creationId xmlns:a16="http://schemas.microsoft.com/office/drawing/2014/main" id="{A247678B-9002-7BFB-7A3E-10282C27D9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684"/>
                <a:ext cx="3072" cy="453"/>
                <a:chOff x="0" y="9684"/>
                <a:chExt cx="3072" cy="453"/>
              </a:xfrm>
              <a:grpFill/>
            </p:grpSpPr>
            <p:sp>
              <p:nvSpPr>
                <p:cNvPr id="41" name="Rectangle 83">
                  <a:extLst>
                    <a:ext uri="{FF2B5EF4-FFF2-40B4-BE49-F238E27FC236}">
                      <a16:creationId xmlns:a16="http://schemas.microsoft.com/office/drawing/2014/main" id="{DF4F19EA-B273-6A94-E1E0-C41D41690C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9684"/>
                  <a:ext cx="3072" cy="45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PK" sz="1200"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2" name="Rectangle 84">
                  <a:extLst>
                    <a:ext uri="{FF2B5EF4-FFF2-40B4-BE49-F238E27FC236}">
                      <a16:creationId xmlns:a16="http://schemas.microsoft.com/office/drawing/2014/main" id="{56DC6345-1D30-DF89-7CDA-4DCAF0AA0D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9724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PK" sz="1200" b="1">
                      <a:solidFill>
                        <a:srgbClr val="4D8D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	91	</a:t>
                  </a:r>
                  <a:r>
                    <a:rPr lang="en-US" altLang="en-PK" sz="1200" b="1">
                      <a:solidFill>
                        <a:srgbClr val="275A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void</a:t>
                  </a:r>
                  <a:r>
                    <a:rPr lang="en-US" altLang="en-PK" sz="1200" b="1"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 Time::printMilitary() </a:t>
                  </a:r>
                  <a:r>
                    <a:rPr lang="en-US" altLang="en-PK" sz="1200" b="1">
                      <a:solidFill>
                        <a:srgbClr val="275A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const</a:t>
                  </a: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32" name="Group 85">
                <a:extLst>
                  <a:ext uri="{FF2B5EF4-FFF2-40B4-BE49-F238E27FC236}">
                    <a16:creationId xmlns:a16="http://schemas.microsoft.com/office/drawing/2014/main" id="{7C5E650B-01C6-0B27-3F8C-218798D3D9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058"/>
                <a:ext cx="3072" cy="453"/>
                <a:chOff x="0" y="10058"/>
                <a:chExt cx="3072" cy="453"/>
              </a:xfrm>
              <a:grpFill/>
            </p:grpSpPr>
            <p:sp>
              <p:nvSpPr>
                <p:cNvPr id="39" name="Rectangle 86">
                  <a:extLst>
                    <a:ext uri="{FF2B5EF4-FFF2-40B4-BE49-F238E27FC236}">
                      <a16:creationId xmlns:a16="http://schemas.microsoft.com/office/drawing/2014/main" id="{9778E8B4-665B-936B-59BF-9233353FB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0058"/>
                  <a:ext cx="3072" cy="45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PK" sz="1200"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0" name="Rectangle 87">
                  <a:extLst>
                    <a:ext uri="{FF2B5EF4-FFF2-40B4-BE49-F238E27FC236}">
                      <a16:creationId xmlns:a16="http://schemas.microsoft.com/office/drawing/2014/main" id="{354F2420-8066-0FAD-DDC1-EE5093F399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0098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PK" sz="1200" b="1">
                      <a:solidFill>
                        <a:srgbClr val="4D8D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	92	</a:t>
                  </a:r>
                  <a:r>
                    <a:rPr lang="en-US" altLang="en-PK" sz="1200" b="1"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{</a:t>
                  </a: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33" name="Group 88">
                <a:extLst>
                  <a:ext uri="{FF2B5EF4-FFF2-40B4-BE49-F238E27FC236}">
                    <a16:creationId xmlns:a16="http://schemas.microsoft.com/office/drawing/2014/main" id="{CF109BA5-D646-BAE5-16BB-09961CA753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432"/>
                <a:ext cx="3072" cy="453"/>
                <a:chOff x="0" y="10432"/>
                <a:chExt cx="3072" cy="453"/>
              </a:xfrm>
              <a:grpFill/>
            </p:grpSpPr>
            <p:sp>
              <p:nvSpPr>
                <p:cNvPr id="37" name="Rectangle 89">
                  <a:extLst>
                    <a:ext uri="{FF2B5EF4-FFF2-40B4-BE49-F238E27FC236}">
                      <a16:creationId xmlns:a16="http://schemas.microsoft.com/office/drawing/2014/main" id="{651BE505-2156-11EE-1A5F-8FE19BED19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0432"/>
                  <a:ext cx="3072" cy="45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PK" sz="1200"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8" name="Rectangle 90">
                  <a:extLst>
                    <a:ext uri="{FF2B5EF4-FFF2-40B4-BE49-F238E27FC236}">
                      <a16:creationId xmlns:a16="http://schemas.microsoft.com/office/drawing/2014/main" id="{EB9A695F-2AB9-D3A5-37D1-B7C84C824E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0472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PK" sz="1200" b="1">
                      <a:solidFill>
                        <a:srgbClr val="4D8D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	93	</a:t>
                  </a:r>
                  <a:r>
                    <a:rPr lang="en-US" altLang="en-PK" sz="1200" b="1"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   cout &lt;&lt; ( hour &lt; 10 ? "0" : "" ) &lt;&lt; hour &lt;&lt; ":"</a:t>
                  </a: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34" name="Group 91">
                <a:extLst>
                  <a:ext uri="{FF2B5EF4-FFF2-40B4-BE49-F238E27FC236}">
                    <a16:creationId xmlns:a16="http://schemas.microsoft.com/office/drawing/2014/main" id="{904E3157-51A2-4246-B56B-3079B9BDA9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806"/>
                <a:ext cx="3072" cy="453"/>
                <a:chOff x="0" y="10806"/>
                <a:chExt cx="3072" cy="453"/>
              </a:xfrm>
              <a:grpFill/>
            </p:grpSpPr>
            <p:sp>
              <p:nvSpPr>
                <p:cNvPr id="35" name="Rectangle 92">
                  <a:extLst>
                    <a:ext uri="{FF2B5EF4-FFF2-40B4-BE49-F238E27FC236}">
                      <a16:creationId xmlns:a16="http://schemas.microsoft.com/office/drawing/2014/main" id="{E46B315C-4D24-4FAB-7250-418CB95D1E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0806"/>
                  <a:ext cx="3072" cy="45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PK" sz="1200"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6" name="Rectangle 93">
                  <a:extLst>
                    <a:ext uri="{FF2B5EF4-FFF2-40B4-BE49-F238E27FC236}">
                      <a16:creationId xmlns:a16="http://schemas.microsoft.com/office/drawing/2014/main" id="{178D2912-3906-0A04-83D8-FAE49E314B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0846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PK" sz="1200" b="1">
                      <a:solidFill>
                        <a:srgbClr val="4D8D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	94	</a:t>
                  </a:r>
                  <a:r>
                    <a:rPr lang="en-US" altLang="en-PK" sz="1200" b="1"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        &lt;&lt; ( minute &lt; 10 ? "0" : "" ) &lt;&lt; minute;</a:t>
                  </a: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95" name="Group 102">
              <a:extLst>
                <a:ext uri="{FF2B5EF4-FFF2-40B4-BE49-F238E27FC236}">
                  <a16:creationId xmlns:a16="http://schemas.microsoft.com/office/drawing/2014/main" id="{0B1FF7DC-8525-8F95-1364-BA6134CDC8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1395413"/>
              <a:ext cx="6248400" cy="1625600"/>
              <a:chOff x="1152" y="879"/>
              <a:chExt cx="3936" cy="1024"/>
            </a:xfrm>
            <a:solidFill>
              <a:schemeClr val="bg1">
                <a:lumMod val="85000"/>
              </a:schemeClr>
            </a:solidFill>
          </p:grpSpPr>
          <p:grpSp>
            <p:nvGrpSpPr>
              <p:cNvPr id="96" name="Group 98">
                <a:extLst>
                  <a:ext uri="{FF2B5EF4-FFF2-40B4-BE49-F238E27FC236}">
                    <a16:creationId xmlns:a16="http://schemas.microsoft.com/office/drawing/2014/main" id="{DA489B22-F569-E9F2-8C63-FABD14EB19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52" y="1200"/>
                <a:ext cx="3936" cy="703"/>
                <a:chOff x="144" y="288"/>
                <a:chExt cx="3936" cy="703"/>
              </a:xfrm>
              <a:grpFill/>
            </p:grpSpPr>
            <p:sp>
              <p:nvSpPr>
                <p:cNvPr id="98" name="Line 99">
                  <a:extLst>
                    <a:ext uri="{FF2B5EF4-FFF2-40B4-BE49-F238E27FC236}">
                      <a16:creationId xmlns:a16="http://schemas.microsoft.com/office/drawing/2014/main" id="{49C5FADE-3799-6091-3E89-9DFF131F64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4" y="480"/>
                  <a:ext cx="2976" cy="511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anchor="ctr">
                  <a:spAutoFit/>
                </a:bodyPr>
                <a:lstStyle/>
                <a:p>
                  <a:endParaRPr lang="en-PK"/>
                </a:p>
              </p:txBody>
            </p:sp>
            <p:sp>
              <p:nvSpPr>
                <p:cNvPr id="99" name="Text Box 100">
                  <a:extLst>
                    <a:ext uri="{FF2B5EF4-FFF2-40B4-BE49-F238E27FC236}">
                      <a16:creationId xmlns:a16="http://schemas.microsoft.com/office/drawing/2014/main" id="{55ACB7E4-6390-8C25-572E-D0983518511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52" y="288"/>
                  <a:ext cx="1728" cy="330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PK" sz="1400" dirty="0">
                      <a:ea typeface="MS PGothic" panose="020B0600070205080204" pitchFamily="34" charset="-128"/>
                    </a:rPr>
                    <a:t>Returning </a:t>
                  </a:r>
                  <a:r>
                    <a:rPr lang="en-US" altLang="en-PK" sz="1400" b="1" dirty="0">
                      <a:solidFill>
                        <a:srgbClr val="FF0000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*this</a:t>
                  </a:r>
                  <a:r>
                    <a:rPr lang="en-US" altLang="en-PK" sz="1400" dirty="0">
                      <a:solidFill>
                        <a:srgbClr val="FF0000"/>
                      </a:solidFill>
                      <a:ea typeface="MS PGothic" panose="020B0600070205080204" pitchFamily="34" charset="-128"/>
                    </a:rPr>
                    <a:t> </a:t>
                  </a:r>
                  <a:r>
                    <a:rPr lang="en-US" altLang="en-PK" sz="1400" dirty="0">
                      <a:ea typeface="MS PGothic" panose="020B0600070205080204" pitchFamily="34" charset="-128"/>
                    </a:rPr>
                    <a:t>enables cascading function calls</a:t>
                  </a:r>
                </a:p>
              </p:txBody>
            </p:sp>
          </p:grpSp>
          <p:sp>
            <p:nvSpPr>
              <p:cNvPr id="97" name="Line 101">
                <a:extLst>
                  <a:ext uri="{FF2B5EF4-FFF2-40B4-BE49-F238E27FC236}">
                    <a16:creationId xmlns:a16="http://schemas.microsoft.com/office/drawing/2014/main" id="{2975B77C-79E4-1E7B-7988-3E8809ED4C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52" y="879"/>
                <a:ext cx="2208" cy="561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anchor="ctr">
                <a:spAutoFit/>
              </a:bodyPr>
              <a:lstStyle/>
              <a:p>
                <a:endParaRPr lang="en-PK"/>
              </a:p>
            </p:txBody>
          </p: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275623-A9CC-87C8-5322-3255FBE9A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6519" y="6398553"/>
            <a:ext cx="4114800" cy="365125"/>
          </a:xfrm>
        </p:spPr>
        <p:txBody>
          <a:bodyPr/>
          <a:lstStyle/>
          <a:p>
            <a:r>
              <a:rPr lang="en-US" dirty="0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C0CBEC-6B69-ACB3-870E-FB73CBDDD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0459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62DA8-2C40-18B1-C4C7-B356739B7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Using the </a:t>
            </a:r>
            <a:r>
              <a:rPr lang="en-US" altLang="en-PK" dirty="0">
                <a:solidFill>
                  <a:srgbClr val="FF0000"/>
                </a:solidFill>
              </a:rPr>
              <a:t>this</a:t>
            </a:r>
            <a:r>
              <a:rPr lang="en-US" altLang="en-PK" dirty="0">
                <a:solidFill>
                  <a:srgbClr val="B80000"/>
                </a:solidFill>
              </a:rPr>
              <a:t> </a:t>
            </a:r>
            <a:r>
              <a:rPr lang="en-US" altLang="en-PK" dirty="0"/>
              <a:t>Pointer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FD3AC-ABEE-7946-826B-21B55C513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400" b="1" u="sng" dirty="0"/>
              <a:t>Example of cascaded member function calls:</a:t>
            </a:r>
          </a:p>
          <a:p>
            <a:pPr lvl="1">
              <a:defRPr/>
            </a:pPr>
            <a:r>
              <a:rPr lang="en-US" sz="1800" dirty="0"/>
              <a:t>Member functions </a:t>
            </a:r>
            <a:r>
              <a:rPr lang="en-US" sz="1800" b="1" dirty="0" err="1"/>
              <a:t>setHour</a:t>
            </a:r>
            <a:r>
              <a:rPr lang="en-US" sz="1800" dirty="0"/>
              <a:t>, </a:t>
            </a:r>
            <a:r>
              <a:rPr lang="en-US" sz="1800" b="1" dirty="0" err="1"/>
              <a:t>setMinute</a:t>
            </a:r>
            <a:r>
              <a:rPr lang="en-US" sz="1800" dirty="0"/>
              <a:t>, and </a:t>
            </a:r>
            <a:r>
              <a:rPr lang="en-US" sz="1800" b="1" dirty="0" err="1"/>
              <a:t>setSecond</a:t>
            </a:r>
            <a:r>
              <a:rPr lang="en-US" sz="1800" dirty="0"/>
              <a:t> all return </a:t>
            </a:r>
            <a:r>
              <a:rPr lang="en-US" sz="1800" dirty="0">
                <a:solidFill>
                  <a:srgbClr val="FF0000"/>
                </a:solidFill>
              </a:rPr>
              <a:t>*this </a:t>
            </a:r>
            <a:r>
              <a:rPr lang="en-US" sz="1800" dirty="0"/>
              <a:t>(reference to an object)</a:t>
            </a:r>
          </a:p>
          <a:p>
            <a:pPr lvl="1">
              <a:defRPr/>
            </a:pPr>
            <a:endParaRPr lang="en-US" sz="1800" dirty="0"/>
          </a:p>
          <a:p>
            <a:pPr lvl="1">
              <a:defRPr/>
            </a:pPr>
            <a:r>
              <a:rPr lang="en-US" sz="1800" dirty="0"/>
              <a:t>For object </a:t>
            </a:r>
            <a:r>
              <a:rPr lang="en-US" sz="1800" b="1" dirty="0"/>
              <a:t>t</a:t>
            </a:r>
            <a:r>
              <a:rPr lang="en-US" sz="1800" dirty="0"/>
              <a:t>, consider:</a:t>
            </a:r>
          </a:p>
          <a:p>
            <a:pPr lvl="3">
              <a:buFontTx/>
              <a:buNone/>
              <a:defRPr/>
            </a:pPr>
            <a:r>
              <a:rPr lang="en-US" sz="1600" b="1" dirty="0" err="1">
                <a:latin typeface="Consolas" panose="020B0609020204030204" pitchFamily="49" charset="0"/>
              </a:rPr>
              <a:t>t.setHour</a:t>
            </a:r>
            <a:r>
              <a:rPr lang="en-US" sz="1600" b="1" dirty="0">
                <a:latin typeface="Consolas" panose="020B0609020204030204" pitchFamily="49" charset="0"/>
              </a:rPr>
              <a:t>(1).</a:t>
            </a:r>
            <a:r>
              <a:rPr lang="en-US" sz="1600" b="1" dirty="0" err="1">
                <a:latin typeface="Consolas" panose="020B0609020204030204" pitchFamily="49" charset="0"/>
              </a:rPr>
              <a:t>setMinute</a:t>
            </a:r>
            <a:r>
              <a:rPr lang="en-US" sz="1600" b="1" dirty="0">
                <a:latin typeface="Consolas" panose="020B0609020204030204" pitchFamily="49" charset="0"/>
              </a:rPr>
              <a:t>(2).</a:t>
            </a:r>
            <a:r>
              <a:rPr lang="en-US" sz="1600" b="1" dirty="0" err="1">
                <a:latin typeface="Consolas" panose="020B0609020204030204" pitchFamily="49" charset="0"/>
              </a:rPr>
              <a:t>setSecond</a:t>
            </a:r>
            <a:r>
              <a:rPr lang="en-US" sz="1600" b="1" dirty="0">
                <a:latin typeface="Consolas" panose="020B0609020204030204" pitchFamily="49" charset="0"/>
              </a:rPr>
              <a:t>(3);</a:t>
            </a:r>
          </a:p>
          <a:p>
            <a:pPr lvl="3">
              <a:buFontTx/>
              <a:buNone/>
              <a:defRPr/>
            </a:pPr>
            <a:endParaRPr lang="en-US" sz="1400" dirty="0"/>
          </a:p>
          <a:p>
            <a:pPr lvl="1">
              <a:defRPr/>
            </a:pPr>
            <a:r>
              <a:rPr lang="en-US" sz="1800" dirty="0"/>
              <a:t>Executes </a:t>
            </a:r>
            <a:r>
              <a:rPr lang="en-US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t.setHour</a:t>
            </a: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(1), </a:t>
            </a:r>
            <a:r>
              <a:rPr lang="en-US" sz="1800" dirty="0"/>
              <a:t>returns </a:t>
            </a:r>
            <a:r>
              <a:rPr lang="en-US" sz="1800" dirty="0">
                <a:solidFill>
                  <a:srgbClr val="FF0000"/>
                </a:solidFill>
              </a:rPr>
              <a:t>*this </a:t>
            </a:r>
            <a:r>
              <a:rPr lang="en-US" sz="1800" dirty="0"/>
              <a:t>(reference to object) and the expression becomes</a:t>
            </a:r>
          </a:p>
          <a:p>
            <a:pPr lvl="3">
              <a:buFontTx/>
              <a:buNone/>
              <a:defRPr/>
            </a:pPr>
            <a:r>
              <a:rPr lang="en-US" sz="1600" b="1" dirty="0" err="1">
                <a:latin typeface="Consolas" panose="020B0609020204030204" pitchFamily="49" charset="0"/>
              </a:rPr>
              <a:t>t.setMinute</a:t>
            </a:r>
            <a:r>
              <a:rPr lang="en-US" sz="1600" b="1" dirty="0">
                <a:latin typeface="Consolas" panose="020B0609020204030204" pitchFamily="49" charset="0"/>
              </a:rPr>
              <a:t>(2).</a:t>
            </a:r>
            <a:r>
              <a:rPr lang="en-US" sz="1600" b="1" dirty="0" err="1">
                <a:latin typeface="Consolas" panose="020B0609020204030204" pitchFamily="49" charset="0"/>
              </a:rPr>
              <a:t>setSecond</a:t>
            </a:r>
            <a:r>
              <a:rPr lang="en-US" sz="1600" b="1" dirty="0">
                <a:latin typeface="Consolas" panose="020B0609020204030204" pitchFamily="49" charset="0"/>
              </a:rPr>
              <a:t>(3);</a:t>
            </a:r>
          </a:p>
          <a:p>
            <a:pPr lvl="3">
              <a:buFontTx/>
              <a:buNone/>
              <a:defRPr/>
            </a:pPr>
            <a:endParaRPr lang="en-US" sz="1400" dirty="0"/>
          </a:p>
          <a:p>
            <a:pPr lvl="1">
              <a:defRPr/>
            </a:pPr>
            <a:r>
              <a:rPr lang="en-US" sz="1800" dirty="0"/>
              <a:t>Executes </a:t>
            </a:r>
            <a:r>
              <a:rPr lang="en-US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t.setMinute</a:t>
            </a: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(2), </a:t>
            </a:r>
            <a:r>
              <a:rPr lang="en-US" sz="1800" dirty="0"/>
              <a:t>returns reference and becomes</a:t>
            </a:r>
          </a:p>
          <a:p>
            <a:pPr lvl="3">
              <a:buFontTx/>
              <a:buNone/>
              <a:defRPr/>
            </a:pPr>
            <a:r>
              <a:rPr lang="en-US" sz="1600" b="1" dirty="0" err="1">
                <a:latin typeface="Consolas" panose="020B0609020204030204" pitchFamily="49" charset="0"/>
              </a:rPr>
              <a:t>t.setSecond</a:t>
            </a:r>
            <a:r>
              <a:rPr lang="en-US" sz="1600" b="1" dirty="0">
                <a:latin typeface="Consolas" panose="020B0609020204030204" pitchFamily="49" charset="0"/>
              </a:rPr>
              <a:t>(3);</a:t>
            </a:r>
          </a:p>
          <a:p>
            <a:pPr lvl="3">
              <a:buFontTx/>
              <a:buNone/>
              <a:defRPr/>
            </a:pPr>
            <a:endParaRPr lang="en-US" sz="1400" dirty="0"/>
          </a:p>
          <a:p>
            <a:pPr lvl="1">
              <a:defRPr/>
            </a:pPr>
            <a:r>
              <a:rPr lang="en-US" sz="1800" dirty="0"/>
              <a:t>Executes </a:t>
            </a:r>
            <a:r>
              <a:rPr lang="en-US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t.setSecond</a:t>
            </a: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(3)</a:t>
            </a:r>
            <a:r>
              <a:rPr lang="en-US" sz="1800" dirty="0"/>
              <a:t>, returns reference and becomes</a:t>
            </a:r>
          </a:p>
          <a:p>
            <a:pPr lvl="3">
              <a:buFontTx/>
              <a:buNone/>
              <a:defRPr/>
            </a:pPr>
            <a:r>
              <a:rPr lang="en-US" sz="1600" b="1" dirty="0">
                <a:latin typeface="Consolas" panose="020B0609020204030204" pitchFamily="49" charset="0"/>
              </a:rPr>
              <a:t>t; (Has no effect)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A44C1-5143-6DB2-4729-0F526AE9C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40D4D5-CE70-74BF-56EF-144190DE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9453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22CFE7-C4E5-B1F4-0761-926FE34A9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4A8B4C-9C28-E0ED-24BE-A23F4E1DD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138</a:t>
            </a:fld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F6ADF9E-661E-C28C-2E6F-B0BC8F78D42F}"/>
              </a:ext>
            </a:extLst>
          </p:cNvPr>
          <p:cNvGrpSpPr/>
          <p:nvPr/>
        </p:nvGrpSpPr>
        <p:grpSpPr>
          <a:xfrm>
            <a:off x="0" y="0"/>
            <a:ext cx="9105900" cy="6858000"/>
            <a:chOff x="0" y="0"/>
            <a:chExt cx="9105900" cy="6858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4DD5ECF5-FEE3-6458-2A9E-654F2432CA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6781800" cy="212725"/>
              <a:chOff x="0" y="0"/>
              <a:chExt cx="3072" cy="374"/>
            </a:xfrm>
            <a:solidFill>
              <a:schemeClr val="bg1"/>
            </a:solidFill>
          </p:grpSpPr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id="{16E7EAC2-BD5C-660C-F282-6AC6293E7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"/>
                <a:ext cx="3072" cy="3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6" name="Rectangle 6">
                <a:extLst>
                  <a:ext uri="{FF2B5EF4-FFF2-40B4-BE49-F238E27FC236}">
                    <a16:creationId xmlns:a16="http://schemas.microsoft.com/office/drawing/2014/main" id="{161A8CF3-455D-7FC6-F4F0-73EF954AD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95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}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8CF090BE-F382-D628-4AFE-A0BC2CF593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12725"/>
              <a:ext cx="6781800" cy="214313"/>
              <a:chOff x="0" y="374"/>
              <a:chExt cx="3072" cy="374"/>
            </a:xfrm>
            <a:solidFill>
              <a:schemeClr val="bg1"/>
            </a:solidFill>
          </p:grpSpPr>
          <p:sp>
            <p:nvSpPr>
              <p:cNvPr id="8" name="Rectangle 8">
                <a:extLst>
                  <a:ext uri="{FF2B5EF4-FFF2-40B4-BE49-F238E27FC236}">
                    <a16:creationId xmlns:a16="http://schemas.microsoft.com/office/drawing/2014/main" id="{9D57F51D-1178-B4B1-0E3D-0C47620E1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00"/>
                <a:ext cx="3072" cy="3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9" name="Rectangle 9">
                <a:extLst>
                  <a:ext uri="{FF2B5EF4-FFF2-40B4-BE49-F238E27FC236}">
                    <a16:creationId xmlns:a16="http://schemas.microsoft.com/office/drawing/2014/main" id="{F738F10C-702D-8578-761B-EE4CE0E80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96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7742FD4F-C3DB-DBC6-212B-FEB0C4BF90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27038"/>
              <a:ext cx="6781800" cy="212725"/>
              <a:chOff x="0" y="748"/>
              <a:chExt cx="3072" cy="374"/>
            </a:xfrm>
            <a:solidFill>
              <a:schemeClr val="bg1"/>
            </a:solidFill>
          </p:grpSpPr>
          <p:sp>
            <p:nvSpPr>
              <p:cNvPr id="11" name="Rectangle 11">
                <a:extLst>
                  <a:ext uri="{FF2B5EF4-FFF2-40B4-BE49-F238E27FC236}">
                    <a16:creationId xmlns:a16="http://schemas.microsoft.com/office/drawing/2014/main" id="{5B29CBD1-DAF8-0C5E-0B4B-0A7FAFE98A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74"/>
                <a:ext cx="3072" cy="3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12" name="Rectangle 12">
                <a:extLst>
                  <a:ext uri="{FF2B5EF4-FFF2-40B4-BE49-F238E27FC236}">
                    <a16:creationId xmlns:a16="http://schemas.microsoft.com/office/drawing/2014/main" id="{0EAD1A96-F7E6-AB47-5E53-878F0AC66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97	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Display standard format time: HH:MM:SS AM (or PM)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53CEAD9C-295E-3454-EF98-C9A06718A5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39763"/>
              <a:ext cx="6781800" cy="214312"/>
              <a:chOff x="0" y="1122"/>
              <a:chExt cx="3072" cy="374"/>
            </a:xfrm>
            <a:solidFill>
              <a:schemeClr val="bg1"/>
            </a:solidFill>
          </p:grpSpPr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CB5ED694-6E18-F1E8-D3D6-6DB32F567B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48"/>
                <a:ext cx="3072" cy="3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15" name="Rectangle 15">
                <a:extLst>
                  <a:ext uri="{FF2B5EF4-FFF2-40B4-BE49-F238E27FC236}">
                    <a16:creationId xmlns:a16="http://schemas.microsoft.com/office/drawing/2014/main" id="{1479CC4B-F787-1D36-D17E-0E7AEBCBF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98	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void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Time::printStandard() 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const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00ECEA89-1989-B995-F2CC-0F34D898CC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854075"/>
              <a:ext cx="6781800" cy="212725"/>
              <a:chOff x="0" y="1496"/>
              <a:chExt cx="3072" cy="374"/>
            </a:xfrm>
            <a:solidFill>
              <a:schemeClr val="bg1"/>
            </a:solidFill>
          </p:grpSpPr>
          <p:sp>
            <p:nvSpPr>
              <p:cNvPr id="17" name="Rectangle 17">
                <a:extLst>
                  <a:ext uri="{FF2B5EF4-FFF2-40B4-BE49-F238E27FC236}">
                    <a16:creationId xmlns:a16="http://schemas.microsoft.com/office/drawing/2014/main" id="{DAF0B28D-F3BE-899A-4150-0DE1B955D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522"/>
                <a:ext cx="3072" cy="3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18" name="Rectangle 18">
                <a:extLst>
                  <a:ext uri="{FF2B5EF4-FFF2-40B4-BE49-F238E27FC236}">
                    <a16:creationId xmlns:a16="http://schemas.microsoft.com/office/drawing/2014/main" id="{E0B9B85C-9F1B-1F8D-F24A-1D4809970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49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99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{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4675334F-6D60-7A4D-7800-D2122F1C25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066800"/>
              <a:ext cx="6781800" cy="212725"/>
              <a:chOff x="0" y="1870"/>
              <a:chExt cx="3072" cy="374"/>
            </a:xfrm>
            <a:solidFill>
              <a:schemeClr val="bg1"/>
            </a:solidFill>
          </p:grpSpPr>
          <p:sp>
            <p:nvSpPr>
              <p:cNvPr id="20" name="Rectangle 20">
                <a:extLst>
                  <a:ext uri="{FF2B5EF4-FFF2-40B4-BE49-F238E27FC236}">
                    <a16:creationId xmlns:a16="http://schemas.microsoft.com/office/drawing/2014/main" id="{97F17B3F-3F1B-34B7-CE0E-D97519D0C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896"/>
                <a:ext cx="3072" cy="3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351CB36E-3A4D-545F-CC5C-0D7CCE0F8C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87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100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cout &lt;&lt; ( ( hour == 0 || hour == 12 ) ? 12 : hour % 12 ) 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9BC019C7-CE60-CD50-81A5-68D1869E3B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279525"/>
              <a:ext cx="6781800" cy="214313"/>
              <a:chOff x="0" y="2244"/>
              <a:chExt cx="3072" cy="374"/>
            </a:xfrm>
            <a:solidFill>
              <a:schemeClr val="bg1"/>
            </a:solidFill>
          </p:grpSpPr>
          <p:sp>
            <p:nvSpPr>
              <p:cNvPr id="23" name="Rectangle 23">
                <a:extLst>
                  <a:ext uri="{FF2B5EF4-FFF2-40B4-BE49-F238E27FC236}">
                    <a16:creationId xmlns:a16="http://schemas.microsoft.com/office/drawing/2014/main" id="{F4B97F68-FE89-F18F-24EA-962C519615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270"/>
                <a:ext cx="3072" cy="3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24" name="Rectangle 24">
                <a:extLst>
                  <a:ext uri="{FF2B5EF4-FFF2-40B4-BE49-F238E27FC236}">
                    <a16:creationId xmlns:a16="http://schemas.microsoft.com/office/drawing/2014/main" id="{BC824968-77FE-CBDF-7352-DD4F2031D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24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101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     &lt;&lt; ":" &lt;&lt; ( minute &lt; 10 ? "0" : "" ) &lt;&lt; minute 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5" name="Group 25">
              <a:extLst>
                <a:ext uri="{FF2B5EF4-FFF2-40B4-BE49-F238E27FC236}">
                  <a16:creationId xmlns:a16="http://schemas.microsoft.com/office/drawing/2014/main" id="{4F1092E2-1E99-AA9B-E61C-D40BF9B513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493838"/>
              <a:ext cx="6781800" cy="212725"/>
              <a:chOff x="0" y="2618"/>
              <a:chExt cx="3072" cy="374"/>
            </a:xfrm>
            <a:solidFill>
              <a:schemeClr val="bg1"/>
            </a:solidFill>
          </p:grpSpPr>
          <p:sp>
            <p:nvSpPr>
              <p:cNvPr id="26" name="Rectangle 26">
                <a:extLst>
                  <a:ext uri="{FF2B5EF4-FFF2-40B4-BE49-F238E27FC236}">
                    <a16:creationId xmlns:a16="http://schemas.microsoft.com/office/drawing/2014/main" id="{1FA7AD5D-A0A0-D0AD-EB7C-D4E0D39B3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44"/>
                <a:ext cx="3072" cy="3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27" name="Rectangle 27">
                <a:extLst>
                  <a:ext uri="{FF2B5EF4-FFF2-40B4-BE49-F238E27FC236}">
                    <a16:creationId xmlns:a16="http://schemas.microsoft.com/office/drawing/2014/main" id="{C447E33B-C9FA-1505-050D-DB9E769CBF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1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102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     &lt;&lt; ":" &lt;&lt; ( second &lt; 10 ? "0" : "" ) &lt;&lt; second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8" name="Group 28">
              <a:extLst>
                <a:ext uri="{FF2B5EF4-FFF2-40B4-BE49-F238E27FC236}">
                  <a16:creationId xmlns:a16="http://schemas.microsoft.com/office/drawing/2014/main" id="{4D9BA8E2-0085-7214-6497-0A59EB4F49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706563"/>
              <a:ext cx="6781800" cy="212725"/>
              <a:chOff x="0" y="2992"/>
              <a:chExt cx="3072" cy="374"/>
            </a:xfrm>
            <a:solidFill>
              <a:schemeClr val="bg1"/>
            </a:solidFill>
          </p:grpSpPr>
          <p:sp>
            <p:nvSpPr>
              <p:cNvPr id="29" name="Rectangle 29">
                <a:extLst>
                  <a:ext uri="{FF2B5EF4-FFF2-40B4-BE49-F238E27FC236}">
                    <a16:creationId xmlns:a16="http://schemas.microsoft.com/office/drawing/2014/main" id="{F76BD637-CDF1-F760-3290-0B0D9714C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018"/>
                <a:ext cx="3072" cy="3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30" name="Rectangle 30">
                <a:extLst>
                  <a:ext uri="{FF2B5EF4-FFF2-40B4-BE49-F238E27FC236}">
                    <a16:creationId xmlns:a16="http://schemas.microsoft.com/office/drawing/2014/main" id="{891E9D03-9EAE-4259-4A31-68E9BDC8A1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99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103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     &lt;&lt; ( hour &lt; 12 ? " AM" : " PM" );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31" name="Group 31">
              <a:extLst>
                <a:ext uri="{FF2B5EF4-FFF2-40B4-BE49-F238E27FC236}">
                  <a16:creationId xmlns:a16="http://schemas.microsoft.com/office/drawing/2014/main" id="{4EB66838-2564-D74B-B6EF-0483C7B1E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920875"/>
              <a:ext cx="6781800" cy="212725"/>
              <a:chOff x="0" y="3366"/>
              <a:chExt cx="3072" cy="374"/>
            </a:xfrm>
            <a:solidFill>
              <a:schemeClr val="bg1"/>
            </a:solidFill>
          </p:grpSpPr>
          <p:sp>
            <p:nvSpPr>
              <p:cNvPr id="32" name="Rectangle 32">
                <a:extLst>
                  <a:ext uri="{FF2B5EF4-FFF2-40B4-BE49-F238E27FC236}">
                    <a16:creationId xmlns:a16="http://schemas.microsoft.com/office/drawing/2014/main" id="{4C496D62-7616-DBF9-ADFD-38C15B28E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392"/>
                <a:ext cx="3072" cy="3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grpSp>
            <p:nvGrpSpPr>
              <p:cNvPr id="33" name="Group 33">
                <a:extLst>
                  <a:ext uri="{FF2B5EF4-FFF2-40B4-BE49-F238E27FC236}">
                    <a16:creationId xmlns:a16="http://schemas.microsoft.com/office/drawing/2014/main" id="{B63F5C19-B600-CF93-6DAF-7593C64E9C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366"/>
                <a:ext cx="3072" cy="374"/>
                <a:chOff x="0" y="3366"/>
                <a:chExt cx="3072" cy="374"/>
              </a:xfrm>
              <a:grpFill/>
            </p:grpSpPr>
            <p:sp>
              <p:nvSpPr>
                <p:cNvPr id="34" name="Rectangle 34">
                  <a:extLst>
                    <a:ext uri="{FF2B5EF4-FFF2-40B4-BE49-F238E27FC236}">
                      <a16:creationId xmlns:a16="http://schemas.microsoft.com/office/drawing/2014/main" id="{AED18B7A-ABB5-082E-5236-7B6A8E08A7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366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0" bIns="0"/>
                <a:lstStyle>
                  <a:lvl1pPr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tabLst>
                      <a:tab pos="139700" algn="r"/>
                      <a:tab pos="292100" algn="l"/>
                    </a:tabLs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tabLst>
                      <a:tab pos="139700" algn="r"/>
                      <a:tab pos="292100" algn="l"/>
                    </a:tabLs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PK" sz="1200" b="1">
                      <a:solidFill>
                        <a:srgbClr val="4D8DFF"/>
                      </a:solidFill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	104	</a:t>
                  </a:r>
                  <a:r>
                    <a:rPr lang="en-US" altLang="en-PK" sz="1200" b="1">
                      <a:latin typeface="Courier New" panose="02070309020205020404" pitchFamily="49" charset="0"/>
                      <a:ea typeface="MS PGothic" panose="020B0600070205080204" pitchFamily="34" charset="-128"/>
                    </a:rPr>
                    <a:t>}</a:t>
                  </a: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5" name="Rectangle 35">
                  <a:extLst>
                    <a:ext uri="{FF2B5EF4-FFF2-40B4-BE49-F238E27FC236}">
                      <a16:creationId xmlns:a16="http://schemas.microsoft.com/office/drawing/2014/main" id="{8802A1FF-0FD4-A48C-A9D6-56C8B0318D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392"/>
                  <a:ext cx="3072" cy="32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7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0" bIns="0"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PK" sz="1200"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36" name="Group 37">
              <a:extLst>
                <a:ext uri="{FF2B5EF4-FFF2-40B4-BE49-F238E27FC236}">
                  <a16:creationId xmlns:a16="http://schemas.microsoft.com/office/drawing/2014/main" id="{82B6E48E-918F-1D3A-FF7D-8F5356E1A0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133600"/>
              <a:ext cx="6781800" cy="214313"/>
              <a:chOff x="0" y="0"/>
              <a:chExt cx="3072" cy="374"/>
            </a:xfrm>
            <a:solidFill>
              <a:schemeClr val="bg1"/>
            </a:solidFill>
          </p:grpSpPr>
          <p:sp>
            <p:nvSpPr>
              <p:cNvPr id="37" name="Rectangle 38">
                <a:extLst>
                  <a:ext uri="{FF2B5EF4-FFF2-40B4-BE49-F238E27FC236}">
                    <a16:creationId xmlns:a16="http://schemas.microsoft.com/office/drawing/2014/main" id="{6D941062-119C-A5A7-22B1-4E611DD473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38" name="Rectangle 39">
                <a:extLst>
                  <a:ext uri="{FF2B5EF4-FFF2-40B4-BE49-F238E27FC236}">
                    <a16:creationId xmlns:a16="http://schemas.microsoft.com/office/drawing/2014/main" id="{852DA2FB-F398-5318-11DD-D6674883C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105	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Fig. 7.8: fig07_08.cpp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39" name="Group 40">
              <a:extLst>
                <a:ext uri="{FF2B5EF4-FFF2-40B4-BE49-F238E27FC236}">
                  <a16:creationId xmlns:a16="http://schemas.microsoft.com/office/drawing/2014/main" id="{6AA3EC5B-A9E6-639C-6345-D33571FFEA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347913"/>
              <a:ext cx="6781800" cy="214312"/>
              <a:chOff x="0" y="374"/>
              <a:chExt cx="3072" cy="374"/>
            </a:xfrm>
            <a:solidFill>
              <a:schemeClr val="bg1"/>
            </a:solidFill>
          </p:grpSpPr>
          <p:sp>
            <p:nvSpPr>
              <p:cNvPr id="40" name="Rectangle 41">
                <a:extLst>
                  <a:ext uri="{FF2B5EF4-FFF2-40B4-BE49-F238E27FC236}">
                    <a16:creationId xmlns:a16="http://schemas.microsoft.com/office/drawing/2014/main" id="{DA24B690-021D-4073-A72B-2133FE874E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00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41" name="Rectangle 42">
                <a:extLst>
                  <a:ext uri="{FF2B5EF4-FFF2-40B4-BE49-F238E27FC236}">
                    <a16:creationId xmlns:a16="http://schemas.microsoft.com/office/drawing/2014/main" id="{E71AE67B-2B76-1A1A-5FC5-3513F5F89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106	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Cascading member function calls together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2" name="Group 43">
              <a:extLst>
                <a:ext uri="{FF2B5EF4-FFF2-40B4-BE49-F238E27FC236}">
                  <a16:creationId xmlns:a16="http://schemas.microsoft.com/office/drawing/2014/main" id="{6F1475B9-FEE7-AA2B-D8C7-EEFC4016F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562225"/>
              <a:ext cx="6781800" cy="214313"/>
              <a:chOff x="0" y="748"/>
              <a:chExt cx="3072" cy="374"/>
            </a:xfrm>
            <a:solidFill>
              <a:schemeClr val="bg1"/>
            </a:solidFill>
          </p:grpSpPr>
          <p:sp>
            <p:nvSpPr>
              <p:cNvPr id="43" name="Rectangle 44">
                <a:extLst>
                  <a:ext uri="{FF2B5EF4-FFF2-40B4-BE49-F238E27FC236}">
                    <a16:creationId xmlns:a16="http://schemas.microsoft.com/office/drawing/2014/main" id="{F0AC3C2D-DF99-CB35-0824-21EC61C46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74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44" name="Rectangle 45">
                <a:extLst>
                  <a:ext uri="{FF2B5EF4-FFF2-40B4-BE49-F238E27FC236}">
                    <a16:creationId xmlns:a16="http://schemas.microsoft.com/office/drawing/2014/main" id="{663F0E81-A7FA-8F63-1BA6-40F9736DC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107	</a:t>
                </a:r>
                <a:r>
                  <a:rPr lang="en-US" altLang="en-PK" sz="1200" b="1">
                    <a:solidFill>
                      <a:srgbClr val="33CC33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// with the this pointer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5" name="Group 46">
              <a:extLst>
                <a:ext uri="{FF2B5EF4-FFF2-40B4-BE49-F238E27FC236}">
                  <a16:creationId xmlns:a16="http://schemas.microsoft.com/office/drawing/2014/main" id="{65310974-AEB8-BD7C-8FFC-B01C2324CF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776538"/>
              <a:ext cx="6781800" cy="215900"/>
              <a:chOff x="0" y="1122"/>
              <a:chExt cx="3072" cy="374"/>
            </a:xfrm>
            <a:solidFill>
              <a:schemeClr val="bg1"/>
            </a:solidFill>
          </p:grpSpPr>
          <p:sp>
            <p:nvSpPr>
              <p:cNvPr id="46" name="Rectangle 47">
                <a:extLst>
                  <a:ext uri="{FF2B5EF4-FFF2-40B4-BE49-F238E27FC236}">
                    <a16:creationId xmlns:a16="http://schemas.microsoft.com/office/drawing/2014/main" id="{802D1E5C-BA01-6AEF-9DA9-A05973B1E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48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47" name="Rectangle 48">
                <a:extLst>
                  <a:ext uri="{FF2B5EF4-FFF2-40B4-BE49-F238E27FC236}">
                    <a16:creationId xmlns:a16="http://schemas.microsoft.com/office/drawing/2014/main" id="{46DC2D73-7AEE-7B74-F155-892E47535B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108	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#include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&lt;iostream&gt;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8" name="Group 49">
              <a:extLst>
                <a:ext uri="{FF2B5EF4-FFF2-40B4-BE49-F238E27FC236}">
                  <a16:creationId xmlns:a16="http://schemas.microsoft.com/office/drawing/2014/main" id="{175423C4-4B0C-B33B-FADB-52477F17F1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992438"/>
              <a:ext cx="6781800" cy="214312"/>
              <a:chOff x="0" y="1496"/>
              <a:chExt cx="3072" cy="374"/>
            </a:xfrm>
            <a:solidFill>
              <a:schemeClr val="bg1"/>
            </a:solidFill>
          </p:grpSpPr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DCF4B00-4A06-CEB4-FA62-AF069AB323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522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8C76A9FF-1822-024F-B7CE-7010DDFD0F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49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109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51" name="Group 52">
              <a:extLst>
                <a:ext uri="{FF2B5EF4-FFF2-40B4-BE49-F238E27FC236}">
                  <a16:creationId xmlns:a16="http://schemas.microsoft.com/office/drawing/2014/main" id="{BA9521E3-D912-2547-7BE1-3684A5462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206750"/>
              <a:ext cx="6781800" cy="214313"/>
              <a:chOff x="0" y="1870"/>
              <a:chExt cx="3072" cy="374"/>
            </a:xfrm>
            <a:solidFill>
              <a:schemeClr val="bg1"/>
            </a:solidFill>
          </p:grpSpPr>
          <p:sp>
            <p:nvSpPr>
              <p:cNvPr id="52" name="Rectangle 53">
                <a:extLst>
                  <a:ext uri="{FF2B5EF4-FFF2-40B4-BE49-F238E27FC236}">
                    <a16:creationId xmlns:a16="http://schemas.microsoft.com/office/drawing/2014/main" id="{03A2E0E0-2318-75A7-0C97-84E68EAA1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896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53" name="Rectangle 54">
                <a:extLst>
                  <a:ext uri="{FF2B5EF4-FFF2-40B4-BE49-F238E27FC236}">
                    <a16:creationId xmlns:a16="http://schemas.microsoft.com/office/drawing/2014/main" id="{F3D7B89E-E879-55B4-0BFC-29172F697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87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110	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using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std::cout;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54" name="Group 55">
              <a:extLst>
                <a:ext uri="{FF2B5EF4-FFF2-40B4-BE49-F238E27FC236}">
                  <a16:creationId xmlns:a16="http://schemas.microsoft.com/office/drawing/2014/main" id="{F9606B10-9629-9A74-D5B5-898C544157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421063"/>
              <a:ext cx="6781800" cy="215900"/>
              <a:chOff x="0" y="2244"/>
              <a:chExt cx="3072" cy="374"/>
            </a:xfrm>
            <a:solidFill>
              <a:schemeClr val="bg1"/>
            </a:solidFill>
          </p:grpSpPr>
          <p:sp>
            <p:nvSpPr>
              <p:cNvPr id="55" name="Rectangle 56">
                <a:extLst>
                  <a:ext uri="{FF2B5EF4-FFF2-40B4-BE49-F238E27FC236}">
                    <a16:creationId xmlns:a16="http://schemas.microsoft.com/office/drawing/2014/main" id="{7D4A0F08-E219-4D2B-69F6-5FEF40C23C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270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56" name="Rectangle 57">
                <a:extLst>
                  <a:ext uri="{FF2B5EF4-FFF2-40B4-BE49-F238E27FC236}">
                    <a16:creationId xmlns:a16="http://schemas.microsoft.com/office/drawing/2014/main" id="{F1FAB3CB-52EE-5830-39D7-A0BBD9663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24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111	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using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std::endl;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57" name="Group 58">
              <a:extLst>
                <a:ext uri="{FF2B5EF4-FFF2-40B4-BE49-F238E27FC236}">
                  <a16:creationId xmlns:a16="http://schemas.microsoft.com/office/drawing/2014/main" id="{E7848A58-788C-AE2B-988D-67BD5E10F4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636963"/>
              <a:ext cx="6781800" cy="214312"/>
              <a:chOff x="0" y="2618"/>
              <a:chExt cx="3072" cy="374"/>
            </a:xfrm>
            <a:solidFill>
              <a:schemeClr val="bg1"/>
            </a:solidFill>
          </p:grpSpPr>
          <p:sp>
            <p:nvSpPr>
              <p:cNvPr id="58" name="Rectangle 59">
                <a:extLst>
                  <a:ext uri="{FF2B5EF4-FFF2-40B4-BE49-F238E27FC236}">
                    <a16:creationId xmlns:a16="http://schemas.microsoft.com/office/drawing/2014/main" id="{1503952D-83BB-54B0-40A3-764510935C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44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59" name="Rectangle 60">
                <a:extLst>
                  <a:ext uri="{FF2B5EF4-FFF2-40B4-BE49-F238E27FC236}">
                    <a16:creationId xmlns:a16="http://schemas.microsoft.com/office/drawing/2014/main" id="{BF66412D-4FCD-24A7-0FFF-63F3CEF5EB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1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112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60" name="Group 61">
              <a:extLst>
                <a:ext uri="{FF2B5EF4-FFF2-40B4-BE49-F238E27FC236}">
                  <a16:creationId xmlns:a16="http://schemas.microsoft.com/office/drawing/2014/main" id="{7156923E-9517-623D-B15C-DD6A8004B2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851275"/>
              <a:ext cx="6781800" cy="214313"/>
              <a:chOff x="0" y="2992"/>
              <a:chExt cx="3072" cy="374"/>
            </a:xfrm>
            <a:solidFill>
              <a:schemeClr val="bg1"/>
            </a:solidFill>
          </p:grpSpPr>
          <p:sp>
            <p:nvSpPr>
              <p:cNvPr id="61" name="Rectangle 62">
                <a:extLst>
                  <a:ext uri="{FF2B5EF4-FFF2-40B4-BE49-F238E27FC236}">
                    <a16:creationId xmlns:a16="http://schemas.microsoft.com/office/drawing/2014/main" id="{518774D4-CCB0-F863-CE33-68767FB500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018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62" name="Rectangle 63">
                <a:extLst>
                  <a:ext uri="{FF2B5EF4-FFF2-40B4-BE49-F238E27FC236}">
                    <a16:creationId xmlns:a16="http://schemas.microsoft.com/office/drawing/2014/main" id="{CD896E24-F5E3-E1E1-46E1-7430710A3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99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113	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#include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"time6.h"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63" name="Group 64">
              <a:extLst>
                <a:ext uri="{FF2B5EF4-FFF2-40B4-BE49-F238E27FC236}">
                  <a16:creationId xmlns:a16="http://schemas.microsoft.com/office/drawing/2014/main" id="{CB93CE38-5242-0090-55A0-C34925074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065588"/>
              <a:ext cx="6781800" cy="215900"/>
              <a:chOff x="0" y="3366"/>
              <a:chExt cx="3072" cy="374"/>
            </a:xfrm>
            <a:solidFill>
              <a:schemeClr val="bg1"/>
            </a:solidFill>
          </p:grpSpPr>
          <p:sp>
            <p:nvSpPr>
              <p:cNvPr id="64" name="Rectangle 65">
                <a:extLst>
                  <a:ext uri="{FF2B5EF4-FFF2-40B4-BE49-F238E27FC236}">
                    <a16:creationId xmlns:a16="http://schemas.microsoft.com/office/drawing/2014/main" id="{2744D975-A999-41FB-FA33-516FA6E82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392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65" name="Rectangle 66">
                <a:extLst>
                  <a:ext uri="{FF2B5EF4-FFF2-40B4-BE49-F238E27FC236}">
                    <a16:creationId xmlns:a16="http://schemas.microsoft.com/office/drawing/2014/main" id="{557438F1-AFDB-6D0F-FF2E-8356E24544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36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114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66" name="Group 67">
              <a:extLst>
                <a:ext uri="{FF2B5EF4-FFF2-40B4-BE49-F238E27FC236}">
                  <a16:creationId xmlns:a16="http://schemas.microsoft.com/office/drawing/2014/main" id="{EBC7C4F0-B38A-EA1C-FB71-72C737CBFA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281488"/>
              <a:ext cx="6781800" cy="214312"/>
              <a:chOff x="0" y="3740"/>
              <a:chExt cx="3072" cy="374"/>
            </a:xfrm>
            <a:solidFill>
              <a:schemeClr val="bg1"/>
            </a:solidFill>
          </p:grpSpPr>
          <p:sp>
            <p:nvSpPr>
              <p:cNvPr id="67" name="Rectangle 68">
                <a:extLst>
                  <a:ext uri="{FF2B5EF4-FFF2-40B4-BE49-F238E27FC236}">
                    <a16:creationId xmlns:a16="http://schemas.microsoft.com/office/drawing/2014/main" id="{1BDA6A22-5F34-8B5A-0500-AC9597E444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66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68" name="Rectangle 69">
                <a:extLst>
                  <a:ext uri="{FF2B5EF4-FFF2-40B4-BE49-F238E27FC236}">
                    <a16:creationId xmlns:a16="http://schemas.microsoft.com/office/drawing/2014/main" id="{90046A3A-BAF3-820C-7CC7-90557453E0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115	</a:t>
                </a:r>
                <a:r>
                  <a:rPr lang="en-US" altLang="en-PK" sz="12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int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main()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69" name="Group 70">
              <a:extLst>
                <a:ext uri="{FF2B5EF4-FFF2-40B4-BE49-F238E27FC236}">
                  <a16:creationId xmlns:a16="http://schemas.microsoft.com/office/drawing/2014/main" id="{3315678D-0E32-EF07-B0B4-F27D1ED4F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495800"/>
              <a:ext cx="6781800" cy="214313"/>
              <a:chOff x="0" y="4114"/>
              <a:chExt cx="3072" cy="374"/>
            </a:xfrm>
            <a:solidFill>
              <a:schemeClr val="bg1"/>
            </a:solidFill>
          </p:grpSpPr>
          <p:sp>
            <p:nvSpPr>
              <p:cNvPr id="70" name="Rectangle 71">
                <a:extLst>
                  <a:ext uri="{FF2B5EF4-FFF2-40B4-BE49-F238E27FC236}">
                    <a16:creationId xmlns:a16="http://schemas.microsoft.com/office/drawing/2014/main" id="{93C8060F-1660-1827-DBF5-8D124D2EC2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140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71" name="Rectangle 72">
                <a:extLst>
                  <a:ext uri="{FF2B5EF4-FFF2-40B4-BE49-F238E27FC236}">
                    <a16:creationId xmlns:a16="http://schemas.microsoft.com/office/drawing/2014/main" id="{F3AA027A-B572-F5E0-A8D5-65B1BAA840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11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116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{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2" name="Group 73">
              <a:extLst>
                <a:ext uri="{FF2B5EF4-FFF2-40B4-BE49-F238E27FC236}">
                  <a16:creationId xmlns:a16="http://schemas.microsoft.com/office/drawing/2014/main" id="{FF560B0C-E08B-98ED-F1F5-154EE0EC7D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710113"/>
              <a:ext cx="6781800" cy="215900"/>
              <a:chOff x="0" y="4488"/>
              <a:chExt cx="3072" cy="374"/>
            </a:xfrm>
            <a:solidFill>
              <a:schemeClr val="bg1"/>
            </a:solidFill>
          </p:grpSpPr>
          <p:sp>
            <p:nvSpPr>
              <p:cNvPr id="73" name="Rectangle 74">
                <a:extLst>
                  <a:ext uri="{FF2B5EF4-FFF2-40B4-BE49-F238E27FC236}">
                    <a16:creationId xmlns:a16="http://schemas.microsoft.com/office/drawing/2014/main" id="{7B11B198-EDB6-53EE-B100-65A51C7854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514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74" name="Rectangle 75">
                <a:extLst>
                  <a:ext uri="{FF2B5EF4-FFF2-40B4-BE49-F238E27FC236}">
                    <a16:creationId xmlns:a16="http://schemas.microsoft.com/office/drawing/2014/main" id="{E2E7A26E-1CE9-0505-D7A9-215DFE724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48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117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Time t;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5" name="Group 76">
              <a:extLst>
                <a:ext uri="{FF2B5EF4-FFF2-40B4-BE49-F238E27FC236}">
                  <a16:creationId xmlns:a16="http://schemas.microsoft.com/office/drawing/2014/main" id="{6C7328F6-96E2-6CB2-12E8-85B2F5278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926013"/>
              <a:ext cx="6781800" cy="214312"/>
              <a:chOff x="0" y="4862"/>
              <a:chExt cx="3072" cy="374"/>
            </a:xfrm>
            <a:solidFill>
              <a:schemeClr val="bg1"/>
            </a:solidFill>
          </p:grpSpPr>
          <p:sp>
            <p:nvSpPr>
              <p:cNvPr id="76" name="Rectangle 77">
                <a:extLst>
                  <a:ext uri="{FF2B5EF4-FFF2-40B4-BE49-F238E27FC236}">
                    <a16:creationId xmlns:a16="http://schemas.microsoft.com/office/drawing/2014/main" id="{9488B47E-BA66-3578-5203-64CA9FAF72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888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77" name="Rectangle 78">
                <a:extLst>
                  <a:ext uri="{FF2B5EF4-FFF2-40B4-BE49-F238E27FC236}">
                    <a16:creationId xmlns:a16="http://schemas.microsoft.com/office/drawing/2014/main" id="{8C61B2C4-2835-41FF-164C-879C23834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86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118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8" name="Group 79">
              <a:extLst>
                <a:ext uri="{FF2B5EF4-FFF2-40B4-BE49-F238E27FC236}">
                  <a16:creationId xmlns:a16="http://schemas.microsoft.com/office/drawing/2014/main" id="{19C234D1-5D07-2435-67C5-4E03056059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140325"/>
              <a:ext cx="6781800" cy="214313"/>
              <a:chOff x="0" y="5236"/>
              <a:chExt cx="3072" cy="374"/>
            </a:xfrm>
            <a:solidFill>
              <a:schemeClr val="bg1"/>
            </a:solidFill>
          </p:grpSpPr>
          <p:sp>
            <p:nvSpPr>
              <p:cNvPr id="79" name="Rectangle 80">
                <a:extLst>
                  <a:ext uri="{FF2B5EF4-FFF2-40B4-BE49-F238E27FC236}">
                    <a16:creationId xmlns:a16="http://schemas.microsoft.com/office/drawing/2014/main" id="{ACA8C727-0AFC-35A3-2629-012647509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262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80" name="Rectangle 81">
                <a:extLst>
                  <a:ext uri="{FF2B5EF4-FFF2-40B4-BE49-F238E27FC236}">
                    <a16:creationId xmlns:a16="http://schemas.microsoft.com/office/drawing/2014/main" id="{44099CA3-B8DE-F631-21D0-9C5A16EE67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23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119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t.setHour( 18 ).setMinute( 30 ).setSecond( 22 );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81" name="Group 82">
              <a:extLst>
                <a:ext uri="{FF2B5EF4-FFF2-40B4-BE49-F238E27FC236}">
                  <a16:creationId xmlns:a16="http://schemas.microsoft.com/office/drawing/2014/main" id="{189DEE3F-895C-AD65-1EA7-B8678474C8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354638"/>
              <a:ext cx="6781800" cy="215900"/>
              <a:chOff x="0" y="5610"/>
              <a:chExt cx="3072" cy="374"/>
            </a:xfrm>
            <a:solidFill>
              <a:schemeClr val="bg1"/>
            </a:solidFill>
          </p:grpSpPr>
          <p:sp>
            <p:nvSpPr>
              <p:cNvPr id="82" name="Rectangle 83">
                <a:extLst>
                  <a:ext uri="{FF2B5EF4-FFF2-40B4-BE49-F238E27FC236}">
                    <a16:creationId xmlns:a16="http://schemas.microsoft.com/office/drawing/2014/main" id="{07EEB362-F80B-2F52-7AE6-3B7F86E48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636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83" name="Rectangle 84">
                <a:extLst>
                  <a:ext uri="{FF2B5EF4-FFF2-40B4-BE49-F238E27FC236}">
                    <a16:creationId xmlns:a16="http://schemas.microsoft.com/office/drawing/2014/main" id="{EFD67DF1-0C3A-0CEC-EB39-DBB8BA79A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61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120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cout &lt;&lt; "Military time: ";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84" name="Group 85">
              <a:extLst>
                <a:ext uri="{FF2B5EF4-FFF2-40B4-BE49-F238E27FC236}">
                  <a16:creationId xmlns:a16="http://schemas.microsoft.com/office/drawing/2014/main" id="{9AEEBB38-5AFB-A398-127C-1A4BF7B0BA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570538"/>
              <a:ext cx="6781800" cy="214312"/>
              <a:chOff x="0" y="5984"/>
              <a:chExt cx="3072" cy="374"/>
            </a:xfrm>
            <a:solidFill>
              <a:schemeClr val="bg1"/>
            </a:solidFill>
          </p:grpSpPr>
          <p:sp>
            <p:nvSpPr>
              <p:cNvPr id="85" name="Rectangle 86">
                <a:extLst>
                  <a:ext uri="{FF2B5EF4-FFF2-40B4-BE49-F238E27FC236}">
                    <a16:creationId xmlns:a16="http://schemas.microsoft.com/office/drawing/2014/main" id="{7DED727B-87F8-7EA7-8460-29B067822A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010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86" name="Rectangle 87">
                <a:extLst>
                  <a:ext uri="{FF2B5EF4-FFF2-40B4-BE49-F238E27FC236}">
                    <a16:creationId xmlns:a16="http://schemas.microsoft.com/office/drawing/2014/main" id="{EC26D4E3-6D3F-7175-4418-C7B69617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98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121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t.printMilitary();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87" name="Group 88">
              <a:extLst>
                <a:ext uri="{FF2B5EF4-FFF2-40B4-BE49-F238E27FC236}">
                  <a16:creationId xmlns:a16="http://schemas.microsoft.com/office/drawing/2014/main" id="{BDA967C3-E903-7F4C-8688-84A3D1FB75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784850"/>
              <a:ext cx="6781800" cy="214313"/>
              <a:chOff x="0" y="6358"/>
              <a:chExt cx="3072" cy="374"/>
            </a:xfrm>
            <a:solidFill>
              <a:schemeClr val="bg1"/>
            </a:solidFill>
          </p:grpSpPr>
          <p:sp>
            <p:nvSpPr>
              <p:cNvPr id="88" name="Rectangle 89">
                <a:extLst>
                  <a:ext uri="{FF2B5EF4-FFF2-40B4-BE49-F238E27FC236}">
                    <a16:creationId xmlns:a16="http://schemas.microsoft.com/office/drawing/2014/main" id="{3791D3E1-2E30-C8FB-2A6B-ED3680180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384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89" name="Rectangle 90">
                <a:extLst>
                  <a:ext uri="{FF2B5EF4-FFF2-40B4-BE49-F238E27FC236}">
                    <a16:creationId xmlns:a16="http://schemas.microsoft.com/office/drawing/2014/main" id="{28AE5787-B483-4365-E2BB-00099AEE8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35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122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cout &lt;&lt; "\nStandard time: ";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90" name="Group 91">
              <a:extLst>
                <a:ext uri="{FF2B5EF4-FFF2-40B4-BE49-F238E27FC236}">
                  <a16:creationId xmlns:a16="http://schemas.microsoft.com/office/drawing/2014/main" id="{2BACDDB9-FB67-A9E4-8956-E03F96B964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999163"/>
              <a:ext cx="6781800" cy="215900"/>
              <a:chOff x="0" y="6732"/>
              <a:chExt cx="3072" cy="374"/>
            </a:xfrm>
            <a:solidFill>
              <a:schemeClr val="bg1"/>
            </a:solidFill>
          </p:grpSpPr>
          <p:sp>
            <p:nvSpPr>
              <p:cNvPr id="91" name="Rectangle 92">
                <a:extLst>
                  <a:ext uri="{FF2B5EF4-FFF2-40B4-BE49-F238E27FC236}">
                    <a16:creationId xmlns:a16="http://schemas.microsoft.com/office/drawing/2014/main" id="{107AB9BE-FD0C-1C30-6D13-5B676DF40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758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92" name="Rectangle 93">
                <a:extLst>
                  <a:ext uri="{FF2B5EF4-FFF2-40B4-BE49-F238E27FC236}">
                    <a16:creationId xmlns:a16="http://schemas.microsoft.com/office/drawing/2014/main" id="{47AB48F3-4C4C-4DE5-F482-1B7E987E8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73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123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t.printStandard();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93" name="Group 94">
              <a:extLst>
                <a:ext uri="{FF2B5EF4-FFF2-40B4-BE49-F238E27FC236}">
                  <a16:creationId xmlns:a16="http://schemas.microsoft.com/office/drawing/2014/main" id="{712920DF-512C-04A5-A7C4-B53CD83B0F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215063"/>
              <a:ext cx="6781800" cy="214312"/>
              <a:chOff x="0" y="7106"/>
              <a:chExt cx="3072" cy="374"/>
            </a:xfrm>
            <a:solidFill>
              <a:schemeClr val="bg1"/>
            </a:solidFill>
          </p:grpSpPr>
          <p:sp>
            <p:nvSpPr>
              <p:cNvPr id="94" name="Rectangle 95">
                <a:extLst>
                  <a:ext uri="{FF2B5EF4-FFF2-40B4-BE49-F238E27FC236}">
                    <a16:creationId xmlns:a16="http://schemas.microsoft.com/office/drawing/2014/main" id="{E0D3917B-B19E-6FFB-E8E2-52E88679A9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132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95" name="Rectangle 96">
                <a:extLst>
                  <a:ext uri="{FF2B5EF4-FFF2-40B4-BE49-F238E27FC236}">
                    <a16:creationId xmlns:a16="http://schemas.microsoft.com/office/drawing/2014/main" id="{CD327CCD-527F-7BFF-96E9-1D4FB86405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10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124	</a:t>
                </a: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96" name="Group 97">
              <a:extLst>
                <a:ext uri="{FF2B5EF4-FFF2-40B4-BE49-F238E27FC236}">
                  <a16:creationId xmlns:a16="http://schemas.microsoft.com/office/drawing/2014/main" id="{448859A7-3D8A-FACF-F9EC-13DCCF91E8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429375"/>
              <a:ext cx="6781800" cy="214313"/>
              <a:chOff x="0" y="7480"/>
              <a:chExt cx="3072" cy="374"/>
            </a:xfrm>
            <a:solidFill>
              <a:schemeClr val="bg1"/>
            </a:solidFill>
          </p:grpSpPr>
          <p:sp>
            <p:nvSpPr>
              <p:cNvPr id="97" name="Rectangle 98">
                <a:extLst>
                  <a:ext uri="{FF2B5EF4-FFF2-40B4-BE49-F238E27FC236}">
                    <a16:creationId xmlns:a16="http://schemas.microsoft.com/office/drawing/2014/main" id="{BBB590C8-241C-E846-D053-9D31DD13AF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506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98" name="Rectangle 99">
                <a:extLst>
                  <a:ext uri="{FF2B5EF4-FFF2-40B4-BE49-F238E27FC236}">
                    <a16:creationId xmlns:a16="http://schemas.microsoft.com/office/drawing/2014/main" id="{8AFE559E-8D57-5180-AAA8-1AC09B52F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125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cout &lt;&lt; "\n\nNew standard time: ";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99" name="Group 100">
              <a:extLst>
                <a:ext uri="{FF2B5EF4-FFF2-40B4-BE49-F238E27FC236}">
                  <a16:creationId xmlns:a16="http://schemas.microsoft.com/office/drawing/2014/main" id="{67A0DB24-DB2C-0B67-9D69-C8E47F9C1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643688"/>
              <a:ext cx="6781800" cy="214312"/>
              <a:chOff x="0" y="7854"/>
              <a:chExt cx="3072" cy="374"/>
            </a:xfrm>
            <a:solidFill>
              <a:schemeClr val="bg1"/>
            </a:solidFill>
          </p:grpSpPr>
          <p:sp>
            <p:nvSpPr>
              <p:cNvPr id="100" name="Rectangle 101">
                <a:extLst>
                  <a:ext uri="{FF2B5EF4-FFF2-40B4-BE49-F238E27FC236}">
                    <a16:creationId xmlns:a16="http://schemas.microsoft.com/office/drawing/2014/main" id="{CD5FB0E9-A186-BE7B-2422-9327C23CD3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880"/>
                <a:ext cx="3072" cy="3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200">
                  <a:ea typeface="MS PGothic" panose="020B0600070205080204" pitchFamily="34" charset="-128"/>
                </a:endParaRPr>
              </a:p>
            </p:txBody>
          </p:sp>
          <p:sp>
            <p:nvSpPr>
              <p:cNvPr id="101" name="Rectangle 102">
                <a:extLst>
                  <a:ext uri="{FF2B5EF4-FFF2-40B4-BE49-F238E27FC236}">
                    <a16:creationId xmlns:a16="http://schemas.microsoft.com/office/drawing/2014/main" id="{48E8BCCE-2473-7001-6145-D55488431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85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2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126	</a:t>
                </a:r>
                <a:r>
                  <a:rPr lang="en-US" altLang="en-PK" sz="12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t.setTime( 20, 20, 20 ).printStandard();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2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02" name="Group 111">
              <a:extLst>
                <a:ext uri="{FF2B5EF4-FFF2-40B4-BE49-F238E27FC236}">
                  <a16:creationId xmlns:a16="http://schemas.microsoft.com/office/drawing/2014/main" id="{D1B08C19-4040-4176-0E74-65788811EB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95600" y="2722563"/>
              <a:ext cx="5638800" cy="2420937"/>
              <a:chOff x="1776" y="2304"/>
              <a:chExt cx="3552" cy="1525"/>
            </a:xfrm>
            <a:solidFill>
              <a:schemeClr val="bg1">
                <a:lumMod val="85000"/>
              </a:schemeClr>
            </a:solidFill>
          </p:grpSpPr>
          <p:sp>
            <p:nvSpPr>
              <p:cNvPr id="103" name="Text Box 103">
                <a:extLst>
                  <a:ext uri="{FF2B5EF4-FFF2-40B4-BE49-F238E27FC236}">
                    <a16:creationId xmlns:a16="http://schemas.microsoft.com/office/drawing/2014/main" id="{9B67C287-1767-400E-4748-5726698ECB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68" y="2304"/>
                <a:ext cx="2160" cy="155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t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600">
                    <a:ea typeface="MS PGothic" panose="020B0600070205080204" pitchFamily="34" charset="-128"/>
                  </a:rPr>
                  <a:t>Notice cascading function calls.</a:t>
                </a:r>
                <a:endParaRPr lang="en-US" altLang="en-PK" sz="1600" b="1">
                  <a:ea typeface="MS PGothic" panose="020B0600070205080204" pitchFamily="34" charset="-128"/>
                </a:endParaRPr>
              </a:p>
            </p:txBody>
          </p:sp>
          <p:sp>
            <p:nvSpPr>
              <p:cNvPr id="104" name="Line 104">
                <a:extLst>
                  <a:ext uri="{FF2B5EF4-FFF2-40B4-BE49-F238E27FC236}">
                    <a16:creationId xmlns:a16="http://schemas.microsoft.com/office/drawing/2014/main" id="{B467B5B6-A6E9-2B68-C12E-7947A9AF0E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76" y="2406"/>
                <a:ext cx="1392" cy="142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tIns="0" bIns="0" anchor="ctr">
                <a:spAutoFit/>
              </a:bodyPr>
              <a:lstStyle/>
              <a:p>
                <a:endParaRPr lang="en-PK"/>
              </a:p>
            </p:txBody>
          </p:sp>
        </p:grpSp>
        <p:grpSp>
          <p:nvGrpSpPr>
            <p:cNvPr id="105" name="Group 110">
              <a:extLst>
                <a:ext uri="{FF2B5EF4-FFF2-40B4-BE49-F238E27FC236}">
                  <a16:creationId xmlns:a16="http://schemas.microsoft.com/office/drawing/2014/main" id="{4EA1A6CA-16BE-22AD-F50F-7BC7F08884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6200" y="5335588"/>
              <a:ext cx="5219700" cy="1331912"/>
              <a:chOff x="2328" y="2785"/>
              <a:chExt cx="3288" cy="839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Text Box 107">
                <a:extLst>
                  <a:ext uri="{FF2B5EF4-FFF2-40B4-BE49-F238E27FC236}">
                    <a16:creationId xmlns:a16="http://schemas.microsoft.com/office/drawing/2014/main" id="{87135391-4A02-E5D1-22B3-1559868937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4" y="2785"/>
                <a:ext cx="3072" cy="67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t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400">
                    <a:ea typeface="MS PGothic" panose="020B0600070205080204" pitchFamily="34" charset="-128"/>
                  </a:rPr>
                  <a:t>Cascading function calls. </a:t>
                </a:r>
                <a:r>
                  <a:rPr lang="en-US" altLang="en-PK" sz="14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printStandard</a:t>
                </a:r>
                <a:r>
                  <a:rPr lang="en-US" altLang="en-PK" sz="1400">
                    <a:ea typeface="MS PGothic" panose="020B0600070205080204" pitchFamily="34" charset="-128"/>
                  </a:rPr>
                  <a:t> must be called after </a:t>
                </a:r>
                <a:r>
                  <a:rPr lang="en-US" altLang="en-PK" sz="14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setTime</a:t>
                </a:r>
                <a:r>
                  <a:rPr lang="en-US" altLang="en-PK" sz="1400">
                    <a:ea typeface="MS PGothic" panose="020B0600070205080204" pitchFamily="34" charset="-128"/>
                  </a:rPr>
                  <a:t> because </a:t>
                </a:r>
                <a:r>
                  <a:rPr lang="en-US" altLang="en-PK" sz="14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printStandard</a:t>
                </a:r>
                <a:r>
                  <a:rPr lang="en-US" altLang="en-PK" sz="1400">
                    <a:ea typeface="MS PGothic" panose="020B0600070205080204" pitchFamily="34" charset="-128"/>
                  </a:rPr>
                  <a:t> does not return a reference to an object.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4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t.printStandard().setTime();</a:t>
                </a:r>
                <a:r>
                  <a:rPr lang="en-US" altLang="en-PK" sz="1400">
                    <a:latin typeface="Courier New" panose="02070309020205020404" pitchFamily="49" charset="0"/>
                    <a:ea typeface="MS PGothic" panose="020B0600070205080204" pitchFamily="34" charset="-128"/>
                  </a:rPr>
                  <a:t> </a:t>
                </a:r>
                <a:r>
                  <a:rPr lang="en-US" altLang="en-PK" sz="1400">
                    <a:ea typeface="MS PGothic" panose="020B0600070205080204" pitchFamily="34" charset="-128"/>
                  </a:rPr>
                  <a:t>would cause an error.</a:t>
                </a:r>
              </a:p>
            </p:txBody>
          </p:sp>
          <p:sp>
            <p:nvSpPr>
              <p:cNvPr id="107" name="Line 108">
                <a:extLst>
                  <a:ext uri="{FF2B5EF4-FFF2-40B4-BE49-F238E27FC236}">
                    <a16:creationId xmlns:a16="http://schemas.microsoft.com/office/drawing/2014/main" id="{24D324B0-4F1A-27EA-C35B-AD8A67704E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28" y="3461"/>
                <a:ext cx="1680" cy="1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tIns="0" bIns="0" anchor="ctr">
                <a:spAutoFit/>
              </a:bodyPr>
              <a:lstStyle/>
              <a:p>
                <a:endParaRPr lang="en-PK"/>
              </a:p>
            </p:txBody>
          </p:sp>
        </p:grpSp>
        <p:grpSp>
          <p:nvGrpSpPr>
            <p:cNvPr id="108" name="Group 114">
              <a:extLst>
                <a:ext uri="{FF2B5EF4-FFF2-40B4-BE49-F238E27FC236}">
                  <a16:creationId xmlns:a16="http://schemas.microsoft.com/office/drawing/2014/main" id="{023D431A-F214-9A7B-C138-06FA31A844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9000" y="427038"/>
              <a:ext cx="5392738" cy="646112"/>
              <a:chOff x="1856" y="269"/>
              <a:chExt cx="2725" cy="407"/>
            </a:xfrm>
            <a:solidFill>
              <a:schemeClr val="bg1">
                <a:lumMod val="85000"/>
              </a:schemeClr>
            </a:solidFill>
          </p:grpSpPr>
          <p:sp>
            <p:nvSpPr>
              <p:cNvPr id="109" name="Text Box 112">
                <a:extLst>
                  <a:ext uri="{FF2B5EF4-FFF2-40B4-BE49-F238E27FC236}">
                    <a16:creationId xmlns:a16="http://schemas.microsoft.com/office/drawing/2014/main" id="{2168BB7B-5DEB-21B1-085B-C8717A2F13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9" y="269"/>
                <a:ext cx="1392" cy="40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t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4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printStandard</a:t>
                </a:r>
                <a:r>
                  <a:rPr lang="en-US" altLang="en-PK" sz="1400" b="1">
                    <a:ea typeface="MS PGothic" panose="020B0600070205080204" pitchFamily="34" charset="-128"/>
                  </a:rPr>
                  <a:t> </a:t>
                </a:r>
                <a:r>
                  <a:rPr lang="en-US" altLang="en-PK" sz="1400">
                    <a:ea typeface="MS PGothic" panose="020B0600070205080204" pitchFamily="34" charset="-128"/>
                  </a:rPr>
                  <a:t>does not return a reference to an object.</a:t>
                </a:r>
                <a:endParaRPr lang="en-US" altLang="en-PK" sz="1400" b="1">
                  <a:ea typeface="MS PGothic" panose="020B0600070205080204" pitchFamily="34" charset="-128"/>
                </a:endParaRPr>
              </a:p>
            </p:txBody>
          </p:sp>
          <p:sp>
            <p:nvSpPr>
              <p:cNvPr id="110" name="Line 113">
                <a:extLst>
                  <a:ext uri="{FF2B5EF4-FFF2-40B4-BE49-F238E27FC236}">
                    <a16:creationId xmlns:a16="http://schemas.microsoft.com/office/drawing/2014/main" id="{2BE939A9-0CA6-9DB7-A08D-FD2D95E210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56" y="412"/>
                <a:ext cx="1333" cy="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tIns="0" bIns="0" anchor="ctr">
                <a:spAutoFit/>
              </a:bodyPr>
              <a:lstStyle/>
              <a:p>
                <a:endParaRPr lang="en-PK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824425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372908-BF94-39D6-4234-513C33AE1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49EEAE-CB7C-BFF6-49A1-6B3F0A93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139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95CE15-5FA8-80E3-D6BB-12C610F56C1D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228600"/>
            <a:ext cx="6705600" cy="1524000"/>
            <a:chOff x="0" y="0"/>
            <a:chExt cx="3072" cy="1496"/>
          </a:xfrm>
          <a:solidFill>
            <a:schemeClr val="bg1"/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563DD38-1338-6013-FAD2-D23B74A4BC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072" cy="374"/>
              <a:chOff x="0" y="0"/>
              <a:chExt cx="3072" cy="374"/>
            </a:xfrm>
            <a:grpFill/>
          </p:grpSpPr>
          <p:sp>
            <p:nvSpPr>
              <p:cNvPr id="15" name="Rectangle 5">
                <a:extLst>
                  <a:ext uri="{FF2B5EF4-FFF2-40B4-BE49-F238E27FC236}">
                    <a16:creationId xmlns:a16="http://schemas.microsoft.com/office/drawing/2014/main" id="{7E660BBD-882A-FDCD-8A6C-AC1E344CA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6"/>
                <a:ext cx="3072" cy="30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400">
                  <a:ea typeface="MS PGothic" panose="020B0600070205080204" pitchFamily="34" charset="-128"/>
                </a:endParaRPr>
              </a:p>
            </p:txBody>
          </p:sp>
          <p:sp>
            <p:nvSpPr>
              <p:cNvPr id="16" name="Rectangle 6">
                <a:extLst>
                  <a:ext uri="{FF2B5EF4-FFF2-40B4-BE49-F238E27FC236}">
                    <a16:creationId xmlns:a16="http://schemas.microsoft.com/office/drawing/2014/main" id="{2C17A1A1-B164-B962-FCA9-A90A038FD9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4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127	</a:t>
                </a:r>
                <a:r>
                  <a:rPr lang="en-US" altLang="en-PK" sz="14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cout &lt;&lt; endl;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4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C265A190-EA72-6A4B-AFAD-D3F4273BEF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74"/>
              <a:ext cx="3072" cy="374"/>
              <a:chOff x="0" y="374"/>
              <a:chExt cx="3072" cy="374"/>
            </a:xfrm>
            <a:grpFill/>
          </p:grpSpPr>
          <p:sp>
            <p:nvSpPr>
              <p:cNvPr id="13" name="Rectangle 8">
                <a:extLst>
                  <a:ext uri="{FF2B5EF4-FFF2-40B4-BE49-F238E27FC236}">
                    <a16:creationId xmlns:a16="http://schemas.microsoft.com/office/drawing/2014/main" id="{333C1037-132A-A168-4F51-91793BC90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10"/>
                <a:ext cx="3072" cy="30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400">
                  <a:ea typeface="MS PGothic" panose="020B0600070205080204" pitchFamily="34" charset="-128"/>
                </a:endParaRPr>
              </a:p>
            </p:txBody>
          </p:sp>
          <p:sp>
            <p:nvSpPr>
              <p:cNvPr id="14" name="Rectangle 9">
                <a:extLst>
                  <a:ext uri="{FF2B5EF4-FFF2-40B4-BE49-F238E27FC236}">
                    <a16:creationId xmlns:a16="http://schemas.microsoft.com/office/drawing/2014/main" id="{4A533DCF-15DE-34CC-3B09-8BDA75D65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4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128	</a:t>
                </a:r>
                <a:endParaRPr lang="en-US" altLang="en-PK" sz="14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4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7" name="Group 10">
              <a:extLst>
                <a:ext uri="{FF2B5EF4-FFF2-40B4-BE49-F238E27FC236}">
                  <a16:creationId xmlns:a16="http://schemas.microsoft.com/office/drawing/2014/main" id="{04019B2F-30AB-63CB-16E0-787C5ABE7E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748"/>
              <a:ext cx="3072" cy="374"/>
              <a:chOff x="0" y="748"/>
              <a:chExt cx="3072" cy="374"/>
            </a:xfrm>
            <a:grpFill/>
          </p:grpSpPr>
          <p:sp>
            <p:nvSpPr>
              <p:cNvPr id="11" name="Rectangle 11">
                <a:extLst>
                  <a:ext uri="{FF2B5EF4-FFF2-40B4-BE49-F238E27FC236}">
                    <a16:creationId xmlns:a16="http://schemas.microsoft.com/office/drawing/2014/main" id="{D28FCD5F-2C81-F71F-C6F8-9E2799130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84"/>
                <a:ext cx="3072" cy="30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400">
                  <a:ea typeface="MS PGothic" panose="020B0600070205080204" pitchFamily="34" charset="-128"/>
                </a:endParaRPr>
              </a:p>
            </p:txBody>
          </p:sp>
          <p:sp>
            <p:nvSpPr>
              <p:cNvPr id="12" name="Rectangle 12">
                <a:extLst>
                  <a:ext uri="{FF2B5EF4-FFF2-40B4-BE49-F238E27FC236}">
                    <a16:creationId xmlns:a16="http://schemas.microsoft.com/office/drawing/2014/main" id="{FA18EAB7-6C32-65D0-8BF3-DBCF5B678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4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129	</a:t>
                </a:r>
                <a:r>
                  <a:rPr lang="en-US" altLang="en-PK" sz="14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  </a:t>
                </a:r>
                <a:r>
                  <a:rPr lang="en-US" altLang="en-PK" sz="1400" b="1">
                    <a:solidFill>
                      <a:srgbClr val="275A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return</a:t>
                </a:r>
                <a:r>
                  <a:rPr lang="en-US" altLang="en-PK" sz="14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 0;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4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0346840-0E0D-979F-7142-596B38233F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122"/>
              <a:ext cx="3072" cy="374"/>
              <a:chOff x="0" y="1122"/>
              <a:chExt cx="3072" cy="374"/>
            </a:xfrm>
            <a:grpFill/>
          </p:grpSpPr>
          <p:sp>
            <p:nvSpPr>
              <p:cNvPr id="9" name="Rectangle 14">
                <a:extLst>
                  <a:ext uri="{FF2B5EF4-FFF2-40B4-BE49-F238E27FC236}">
                    <a16:creationId xmlns:a16="http://schemas.microsoft.com/office/drawing/2014/main" id="{A1ECA40D-A52F-6A32-9E04-8837D34792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58"/>
                <a:ext cx="3072" cy="30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PK" sz="1400">
                  <a:ea typeface="MS PGothic" panose="020B0600070205080204" pitchFamily="34" charset="-128"/>
                </a:endParaRPr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3EEDF1F0-A470-F83D-56E0-ABE7EE192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139700" algn="r"/>
                    <a:tab pos="292100" algn="l"/>
                  </a:tabLs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139700" algn="r"/>
                    <a:tab pos="292100" algn="l"/>
                  </a:tabLs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400" b="1">
                    <a:solidFill>
                      <a:srgbClr val="4D8DFF"/>
                    </a:solidFill>
                    <a:latin typeface="Courier New" panose="02070309020205020404" pitchFamily="49" charset="0"/>
                    <a:ea typeface="MS PGothic" panose="020B0600070205080204" pitchFamily="34" charset="-128"/>
                  </a:rPr>
                  <a:t>	130	</a:t>
                </a:r>
                <a:r>
                  <a:rPr lang="en-US" altLang="en-PK" sz="1400" b="1">
                    <a:latin typeface="Courier New" panose="02070309020205020404" pitchFamily="49" charset="0"/>
                    <a:ea typeface="MS PGothic" panose="020B0600070205080204" pitchFamily="34" charset="-128"/>
                  </a:rPr>
                  <a:t>}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PK" sz="1400" b="1">
                  <a:latin typeface="Courier New" panose="02070309020205020404" pitchFamily="49" charset="0"/>
                  <a:ea typeface="MS PGothic" panose="020B0600070205080204" pitchFamily="34" charset="-128"/>
                </a:endParaRPr>
              </a:p>
            </p:txBody>
          </p: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2E88D5A-D1F1-D64E-1BD6-DF81A37C5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057400"/>
            <a:ext cx="6629400" cy="1169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sz="1400" b="1" dirty="0">
                <a:latin typeface="Courier New" panose="02070309020205020404" pitchFamily="49" charset="0"/>
              </a:rPr>
              <a:t>Military time: 18:30:22 PM</a:t>
            </a:r>
          </a:p>
          <a:p>
            <a:pPr eaLnBrk="1" hangingPunct="1">
              <a:defRPr/>
            </a:pPr>
            <a:r>
              <a:rPr lang="en-US" sz="1400" b="1" dirty="0">
                <a:latin typeface="Courier New" panose="02070309020205020404" pitchFamily="49" charset="0"/>
              </a:rPr>
              <a:t>Standard time: 6:30:22 PM</a:t>
            </a:r>
          </a:p>
          <a:p>
            <a:pPr eaLnBrk="1" hangingPunct="1">
              <a:defRPr/>
            </a:pPr>
            <a:r>
              <a:rPr lang="en-US" sz="1400" b="1" dirty="0">
                <a:latin typeface="Courier New" panose="02070309020205020404" pitchFamily="49" charset="0"/>
              </a:rPr>
              <a:t> </a:t>
            </a:r>
          </a:p>
          <a:p>
            <a:pPr eaLnBrk="1" hangingPunct="1">
              <a:defRPr/>
            </a:pPr>
            <a:r>
              <a:rPr lang="en-US" sz="1400" b="1" dirty="0">
                <a:latin typeface="Courier New" panose="02070309020205020404" pitchFamily="49" charset="0"/>
              </a:rPr>
              <a:t>New standard time: 8:20:20 PM</a:t>
            </a:r>
          </a:p>
          <a:p>
            <a:pPr eaLnBrk="1" hangingPunct="1">
              <a:defRPr/>
            </a:pPr>
            <a:endParaRPr lang="en-US" sz="1400" b="1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189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03BF-52EB-25BD-3C00-B7BC4BC1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 is a Type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2403E-18CB-DCC3-D8E2-705B0677B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90000"/>
              </a:lnSpc>
              <a:defRPr/>
            </a:pPr>
            <a:r>
              <a:rPr lang="en-US" dirty="0">
                <a:latin typeface="Calibri" pitchFamily="34" charset="0"/>
              </a:rPr>
              <a:t>You can use </a:t>
            </a:r>
            <a:r>
              <a:rPr lang="en-US" b="1" dirty="0">
                <a:solidFill>
                  <a:srgbClr val="2C14DE"/>
                </a:solidFill>
                <a:latin typeface="Calibri" pitchFamily="34" charset="0"/>
              </a:rPr>
              <a:t>primitive data types</a:t>
            </a:r>
            <a:r>
              <a:rPr lang="en-US" b="1" dirty="0">
                <a:latin typeface="Calibri" pitchFamily="34" charset="0"/>
              </a:rPr>
              <a:t> </a:t>
            </a:r>
            <a:r>
              <a:rPr lang="en-US" dirty="0">
                <a:latin typeface="Calibri" pitchFamily="34" charset="0"/>
              </a:rPr>
              <a:t>to </a:t>
            </a:r>
            <a:r>
              <a:rPr lang="en-US" b="1" dirty="0">
                <a:solidFill>
                  <a:srgbClr val="2C14DE"/>
                </a:solidFill>
                <a:latin typeface="Calibri" pitchFamily="34" charset="0"/>
              </a:rPr>
              <a:t>define variables</a:t>
            </a:r>
            <a:r>
              <a:rPr lang="en-US" dirty="0">
                <a:latin typeface="Calibri" pitchFamily="34" charset="0"/>
              </a:rPr>
              <a:t>. </a:t>
            </a:r>
          </a:p>
          <a:p>
            <a:pPr marL="0" indent="0">
              <a:lnSpc>
                <a:spcPct val="90000"/>
              </a:lnSpc>
              <a:buFont typeface="Wingdings" pitchFamily="2" charset="2"/>
              <a:buNone/>
              <a:defRPr/>
            </a:pPr>
            <a:endParaRPr lang="en-US" dirty="0">
              <a:latin typeface="Calibri" pitchFamily="34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lang="en-US" dirty="0">
                <a:latin typeface="Calibri" pitchFamily="34" charset="0"/>
              </a:rPr>
              <a:t>You can also use </a:t>
            </a:r>
            <a:r>
              <a:rPr lang="en-US" b="1" dirty="0">
                <a:solidFill>
                  <a:srgbClr val="2C14DE"/>
                </a:solidFill>
                <a:latin typeface="Calibri" pitchFamily="34" charset="0"/>
              </a:rPr>
              <a:t>class names </a:t>
            </a:r>
            <a:r>
              <a:rPr lang="en-US" dirty="0">
                <a:latin typeface="Calibri" pitchFamily="34" charset="0"/>
              </a:rPr>
              <a:t>to </a:t>
            </a:r>
            <a:r>
              <a:rPr lang="en-US" b="1" dirty="0">
                <a:solidFill>
                  <a:srgbClr val="2C14DE"/>
                </a:solidFill>
                <a:latin typeface="Calibri" pitchFamily="34" charset="0"/>
              </a:rPr>
              <a:t>declare object   names</a:t>
            </a:r>
            <a:r>
              <a:rPr lang="en-US" dirty="0">
                <a:latin typeface="Calibri" pitchFamily="34" charset="0"/>
              </a:rPr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E8BA-FE89-D9E4-006E-B836DE76B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2B415-1C5F-39BA-691B-BBF4490F5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54503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450BF-9440-020F-55D1-946C6FEC6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Member Initializer List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B8335-38ED-7EE8-AAA5-606745846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PK" dirty="0"/>
              <a:t>You have used initializer lists with arrays</a:t>
            </a:r>
          </a:p>
          <a:p>
            <a:pPr marL="400050" lvl="1" indent="0">
              <a:buNone/>
            </a:pPr>
            <a:endParaRPr lang="en-US" altLang="en-PK" dirty="0"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altLang="en-PK" dirty="0">
                <a:latin typeface="Consolas" panose="020B0609020204030204" pitchFamily="49" charset="0"/>
              </a:rPr>
              <a:t>int </a:t>
            </a:r>
            <a:r>
              <a:rPr lang="en-US" altLang="en-PK" dirty="0" err="1">
                <a:latin typeface="Consolas" panose="020B0609020204030204" pitchFamily="49" charset="0"/>
              </a:rPr>
              <a:t>arr</a:t>
            </a:r>
            <a:r>
              <a:rPr lang="en-US" altLang="en-PK" dirty="0">
                <a:latin typeface="Consolas" panose="020B0609020204030204" pitchFamily="49" charset="0"/>
              </a:rPr>
              <a:t>[] = {1,2,3,4,5};</a:t>
            </a:r>
          </a:p>
          <a:p>
            <a:endParaRPr lang="en-US" altLang="en-PK" dirty="0">
              <a:latin typeface="Consolas" panose="020B0609020204030204" pitchFamily="49" charset="0"/>
            </a:endParaRPr>
          </a:p>
          <a:p>
            <a:r>
              <a:rPr lang="en-US" altLang="en-PK" dirty="0"/>
              <a:t>The </a:t>
            </a:r>
            <a:r>
              <a:rPr lang="en-US" altLang="en-PK" dirty="0">
                <a:solidFill>
                  <a:srgbClr val="0070C0"/>
                </a:solidFill>
              </a:rPr>
              <a:t>data members</a:t>
            </a:r>
            <a:r>
              <a:rPr lang="en-US" altLang="en-PK" dirty="0"/>
              <a:t> of a class can also be initialized using an </a:t>
            </a:r>
            <a:r>
              <a:rPr lang="en-US" altLang="en-PK" dirty="0">
                <a:solidFill>
                  <a:srgbClr val="0070C0"/>
                </a:solidFill>
              </a:rPr>
              <a:t>initializer list </a:t>
            </a:r>
            <a:r>
              <a:rPr lang="en-US" altLang="en-PK" dirty="0"/>
              <a:t>with the </a:t>
            </a:r>
            <a:r>
              <a:rPr lang="en-US" altLang="en-PK" dirty="0">
                <a:solidFill>
                  <a:srgbClr val="FF0000"/>
                </a:solidFill>
              </a:rPr>
              <a:t>constructor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7E661-85FF-230D-E998-FFF7E6A50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940D51-B14A-C94F-0532-CAA8549D7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36589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AD6A-BA41-6C15-C29C-5401D63FC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Member Initializer List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31444-03A3-9580-C24F-8C9919229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Test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marks;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total;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PK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//inline with initializer list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Test() : marks(0),total(0) {}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//default constructor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Test(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: marks(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), total(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{}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PK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getMarks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marks;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PK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getTotal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total;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PK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PK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01D16-F6EE-3770-6DF3-772B5993B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05E2B-B320-8EB4-4D91-5CDF2AC7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29301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55F9A-F804-2887-F589-E5E9F1B50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Member Initializer List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35779-A899-1454-9234-4F7AF8B58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</a:rPr>
              <a:t>Test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	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marks;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	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total;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PK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Test();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//prototype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Test(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);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//prototype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getMarks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marks;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PK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getTotal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total;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PK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PK" sz="2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//out of line with initializer list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</a:rPr>
              <a:t>Test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::Test() :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marks(0), total(0)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{}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</a:rPr>
              <a:t>Test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::Test(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m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): 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marks(m), total(t)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{}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9C8D1-F4DC-F852-CC07-F1A236A61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F77408-F948-E06F-60AC-0E4306B2C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82902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4131EC6B-9148-1869-C3B3-45DB8A145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82" y="1610591"/>
            <a:ext cx="11253354" cy="4928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5C1613-CD24-877A-5A0D-27AD9D121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Member Initializer List (Non-const Members)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3F2474-9235-5DC1-3A76-CE18618D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7C05E-1ED8-38EC-C65E-07F953B05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143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F139DE-1A13-71A8-571F-27E01DD68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723285"/>
            <a:ext cx="11142518" cy="1619250"/>
          </a:xfrm>
          <a:prstGeom prst="rect">
            <a:avLst/>
          </a:prstGeom>
          <a:ln w="38100" cap="sq">
            <a:solidFill>
              <a:srgbClr val="2C14DE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034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FBCBF-9D10-468C-299B-EDE3C7F9E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When to use Member Initializer List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D4E38-90A4-5EA2-0665-DC736CEF5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PK" dirty="0"/>
              <a:t>You </a:t>
            </a:r>
            <a:r>
              <a:rPr lang="en-US" altLang="en-PK" dirty="0">
                <a:solidFill>
                  <a:srgbClr val="0070C0"/>
                </a:solidFill>
              </a:rPr>
              <a:t>can use </a:t>
            </a:r>
            <a:r>
              <a:rPr lang="en-US" altLang="en-PK" dirty="0"/>
              <a:t>initializer list to initialize member variables  but it is not necessary</a:t>
            </a:r>
          </a:p>
          <a:p>
            <a:pPr>
              <a:buFontTx/>
              <a:buChar char="•"/>
            </a:pPr>
            <a:endParaRPr lang="en-US" altLang="en-PK" dirty="0"/>
          </a:p>
          <a:p>
            <a:pPr>
              <a:buFontTx/>
              <a:buChar char="•"/>
            </a:pPr>
            <a:r>
              <a:rPr lang="en-US" altLang="en-PK" dirty="0"/>
              <a:t>But you </a:t>
            </a:r>
            <a:r>
              <a:rPr lang="en-US" altLang="en-PK" b="1" u="sng" dirty="0">
                <a:solidFill>
                  <a:srgbClr val="FF0000"/>
                </a:solidFill>
              </a:rPr>
              <a:t>must use</a:t>
            </a:r>
            <a:r>
              <a:rPr lang="en-US" altLang="en-PK" b="1" dirty="0">
                <a:solidFill>
                  <a:srgbClr val="FF0000"/>
                </a:solidFill>
              </a:rPr>
              <a:t> </a:t>
            </a:r>
            <a:r>
              <a:rPr lang="en-US" altLang="en-PK" dirty="0"/>
              <a:t>an initializer list for</a:t>
            </a:r>
          </a:p>
          <a:p>
            <a:pPr lvl="1">
              <a:buFontTx/>
              <a:buChar char="•"/>
            </a:pPr>
            <a:r>
              <a:rPr lang="en-US" altLang="en-PK" dirty="0"/>
              <a:t>Initializing a </a:t>
            </a:r>
            <a:r>
              <a:rPr lang="en-US" altLang="en-PK" dirty="0">
                <a:solidFill>
                  <a:srgbClr val="0070C0"/>
                </a:solidFill>
              </a:rPr>
              <a:t>constant data member</a:t>
            </a:r>
          </a:p>
          <a:p>
            <a:pPr lvl="1">
              <a:buFontTx/>
              <a:buChar char="•"/>
            </a:pPr>
            <a:r>
              <a:rPr lang="en-US" altLang="en-PK" dirty="0"/>
              <a:t>Initializing a </a:t>
            </a:r>
            <a:r>
              <a:rPr lang="en-US" altLang="en-PK" dirty="0">
                <a:solidFill>
                  <a:srgbClr val="0070C0"/>
                </a:solidFill>
              </a:rPr>
              <a:t>reference member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3C901-F2D2-7711-4109-27108A964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82489F-E2F4-54A7-65F1-4872DFA77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4786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BEB3D-77F7-73DC-91A3-60B68FDD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>
                <a:solidFill>
                  <a:srgbClr val="FF0000"/>
                </a:solidFill>
                <a:latin typeface="Courier"/>
              </a:rPr>
              <a:t>const</a:t>
            </a:r>
            <a:r>
              <a:rPr lang="en-US" altLang="en-PK" dirty="0"/>
              <a:t> Class Members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30184-B786-A162-86F7-14772AB5A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Tx/>
              <a:buChar char="•"/>
            </a:pPr>
            <a:r>
              <a:rPr lang="en-US" altLang="en-PK" dirty="0"/>
              <a:t>As with member functions, </a:t>
            </a:r>
            <a:r>
              <a:rPr lang="en-US" altLang="en-PK" dirty="0">
                <a:solidFill>
                  <a:srgbClr val="0070C0"/>
                </a:solidFill>
              </a:rPr>
              <a:t>data members </a:t>
            </a:r>
            <a:r>
              <a:rPr lang="en-US" altLang="en-PK" dirty="0"/>
              <a:t>can also be </a:t>
            </a:r>
            <a:r>
              <a:rPr lang="en-US" altLang="en-PK" b="1" i="1" dirty="0">
                <a:solidFill>
                  <a:srgbClr val="0070C0"/>
                </a:solidFill>
              </a:rPr>
              <a:t>const</a:t>
            </a:r>
          </a:p>
          <a:p>
            <a:pPr algn="just">
              <a:buFontTx/>
              <a:buChar char="•"/>
            </a:pPr>
            <a:endParaRPr lang="en-US" altLang="en-PK" dirty="0"/>
          </a:p>
          <a:p>
            <a:pPr algn="just"/>
            <a:r>
              <a:rPr lang="en-US" altLang="en-PK" dirty="0"/>
              <a:t>Constant members </a:t>
            </a:r>
            <a:r>
              <a:rPr lang="en-US" altLang="en-PK" b="1" dirty="0">
                <a:solidFill>
                  <a:srgbClr val="0070C0"/>
                </a:solidFill>
              </a:rPr>
              <a:t>must be initialized using member initializer list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87281-2734-CD9A-F037-B47CEFBB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C5F62-581D-E519-E67B-A313FF4C0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5789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63473-2F5D-7DC9-2D0C-CBD15F941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Member Initializer List (non-static const)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983DF8-D7C7-3797-8248-19D14DD59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6E81F8-4643-BE64-38D5-7EF349EFD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146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FC6CD9-F940-F5CE-B4B6-A8ACD13CC2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613" y="1914491"/>
            <a:ext cx="7498773" cy="4218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043553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7E4B9-61A3-22D7-4BA8-A89EF5C0A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Member Initializer List (References)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DCB9A8-0EA5-4974-01D2-37F02EF5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09A49-7A01-BC6C-738C-360B02814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147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E7EAA31-C904-4D69-C363-7F4B68997A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916" y="1648274"/>
            <a:ext cx="7848167" cy="4750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684993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8B421-A22F-C2FD-A7C7-B7052A43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Member Initializer List </a:t>
            </a:r>
            <a:br>
              <a:rPr lang="en-US" altLang="en-PK" dirty="0"/>
            </a:br>
            <a:r>
              <a:rPr lang="en-US" altLang="en-PK" dirty="0"/>
              <a:t>(parameter name same as data member)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22AB1-670B-6002-C596-6D4FB432D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4DB32-EB64-B7B1-FCDA-3297FC7A8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148</a:t>
            </a:fld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669DC37-52A6-66A8-6B95-98D93A94E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48" y="1616077"/>
            <a:ext cx="8532813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1598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E73BB-1F6F-9E0E-2E58-EEC605715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altLang="en-PK" dirty="0"/>
              <a:t> Objects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2E7B7-D940-9711-3DAE-F35F8654F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en-US" altLang="en-PK" dirty="0">
                <a:solidFill>
                  <a:srgbClr val="FF0000"/>
                </a:solidFill>
              </a:rPr>
              <a:t>Read-only</a:t>
            </a:r>
            <a:r>
              <a:rPr lang="en-US" altLang="en-PK" dirty="0"/>
              <a:t> objects</a:t>
            </a:r>
          </a:p>
          <a:p>
            <a:pPr lvl="1" algn="just">
              <a:spcBef>
                <a:spcPts val="2400"/>
              </a:spcBef>
            </a:pPr>
            <a:r>
              <a:rPr lang="en-US" altLang="en-PK" dirty="0"/>
              <a:t>Object data members can only be read, </a:t>
            </a:r>
            <a:r>
              <a:rPr lang="en-US" altLang="en-PK" dirty="0">
                <a:solidFill>
                  <a:srgbClr val="0070C0"/>
                </a:solidFill>
              </a:rPr>
              <a:t>NO write/update of data member allowed</a:t>
            </a:r>
          </a:p>
          <a:p>
            <a:pPr lvl="1" algn="just">
              <a:spcBef>
                <a:spcPts val="2400"/>
              </a:spcBef>
            </a:pPr>
            <a:r>
              <a:rPr lang="en-US" altLang="en-PK" dirty="0"/>
              <a:t>Requires </a:t>
            </a:r>
            <a:r>
              <a:rPr lang="en-US" altLang="en-PK" dirty="0">
                <a:solidFill>
                  <a:srgbClr val="0070C0"/>
                </a:solidFill>
              </a:rPr>
              <a:t>all member functions be const</a:t>
            </a:r>
            <a:r>
              <a:rPr lang="en-US" altLang="en-PK" dirty="0"/>
              <a:t> (except constructors and destructors)</a:t>
            </a:r>
          </a:p>
          <a:p>
            <a:pPr lvl="1" algn="just">
              <a:spcBef>
                <a:spcPts val="2400"/>
              </a:spcBef>
            </a:pPr>
            <a:r>
              <a:rPr lang="en-US" altLang="en-PK" dirty="0"/>
              <a:t>const object must be initialized (using constructors) at the </a:t>
            </a:r>
            <a:r>
              <a:rPr lang="en-US" altLang="en-PK" dirty="0">
                <a:solidFill>
                  <a:srgbClr val="0070C0"/>
                </a:solidFill>
              </a:rPr>
              <a:t>time of object creation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43B3F-ABBB-E3CE-97F5-FC5A69396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E53152-A505-3969-EF8E-795338A7B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149</a:t>
            </a:fld>
            <a:endParaRPr lang="en-US" dirty="0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4A0E0E8C-3B60-D04F-BAA4-463D53326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5775327"/>
            <a:ext cx="8763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65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F885-1CF2-5DFB-1D9D-BE62AD46E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Introduction to Classes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77D01-C5DA-32B7-C224-6FC0E0FE6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altLang="en-US" dirty="0"/>
              <a:t>Objects are created from a </a:t>
            </a:r>
            <a:r>
              <a:rPr lang="en-US" alt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class</a:t>
            </a:r>
            <a:endParaRPr lang="en-US" altLang="en-US" b="1" dirty="0">
              <a:solidFill>
                <a:srgbClr val="0070C0"/>
              </a:solidFill>
            </a:endParaRPr>
          </a:p>
          <a:p>
            <a:pPr>
              <a:buFontTx/>
              <a:buChar char="•"/>
            </a:pPr>
            <a:r>
              <a:rPr lang="en-US" altLang="en-US" dirty="0"/>
              <a:t>Format:</a:t>
            </a:r>
          </a:p>
          <a:p>
            <a:pPr lvl="1">
              <a:buFontTx/>
              <a:buNone/>
            </a:pPr>
            <a:r>
              <a:rPr lang="en-US" altLang="en-US" dirty="0"/>
              <a:t>	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class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</a:rPr>
              <a:t>ClassName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pPr lvl="1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{</a:t>
            </a:r>
          </a:p>
          <a:p>
            <a:pPr lvl="1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		variable declaration;</a:t>
            </a:r>
          </a:p>
          <a:p>
            <a:pPr lvl="1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		methods declaration;</a:t>
            </a:r>
          </a:p>
          <a:p>
            <a:pPr lvl="1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};</a:t>
            </a:r>
            <a:endParaRPr lang="en-US" altLang="en-US" b="1" dirty="0"/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665588-63FD-DEA5-35FE-A1DBCD1FB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19599-971D-4757-F580-C0B8384BB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7198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DB5DC-8233-2F2A-AC0D-0C9036D53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const Objects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08324-78C6-E4FD-D1C3-2E646A3D1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en-US" altLang="en-PK" dirty="0">
                <a:solidFill>
                  <a:srgbClr val="0070C0"/>
                </a:solidFill>
              </a:rPr>
              <a:t>const </a:t>
            </a:r>
            <a:r>
              <a:rPr lang="en-US" altLang="en-PK" dirty="0"/>
              <a:t>property of an object goes into effect </a:t>
            </a:r>
            <a:r>
              <a:rPr lang="en-US" altLang="en-PK" dirty="0">
                <a:solidFill>
                  <a:srgbClr val="0070C0"/>
                </a:solidFill>
              </a:rPr>
              <a:t>after the constructor finishes executing</a:t>
            </a:r>
            <a:r>
              <a:rPr lang="en-US" altLang="en-PK" dirty="0"/>
              <a:t> and ends </a:t>
            </a:r>
            <a:r>
              <a:rPr lang="en-US" altLang="en-PK" dirty="0">
                <a:solidFill>
                  <a:srgbClr val="0070C0"/>
                </a:solidFill>
              </a:rPr>
              <a:t>before the class's destructor executes</a:t>
            </a:r>
          </a:p>
          <a:p>
            <a:pPr lvl="1">
              <a:spcBef>
                <a:spcPct val="0"/>
              </a:spcBef>
              <a:spcAft>
                <a:spcPts val="1200"/>
              </a:spcAft>
            </a:pPr>
            <a:r>
              <a:rPr lang="en-US" altLang="en-PK" dirty="0"/>
              <a:t>So the constructor and destructor can modify the object</a:t>
            </a:r>
          </a:p>
          <a:p>
            <a:pPr lvl="1" algn="just">
              <a:spcBef>
                <a:spcPct val="0"/>
              </a:spcBef>
              <a:spcAft>
                <a:spcPts val="1200"/>
              </a:spcAft>
            </a:pPr>
            <a:endParaRPr lang="en-US" altLang="en-PK" sz="2600" b="1" dirty="0"/>
          </a:p>
          <a:p>
            <a:pPr marL="457189" lvl="1" indent="0" algn="just">
              <a:spcBef>
                <a:spcPct val="0"/>
              </a:spcBef>
              <a:spcAft>
                <a:spcPts val="1200"/>
              </a:spcAft>
              <a:buNone/>
            </a:pPr>
            <a:endParaRPr lang="en-US" altLang="en-PK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2CBD0-CD04-73AA-AEC5-07E7836E2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52738-2E34-DF51-C492-9B7B768F2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46456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7AFE-3B1C-F3C3-784F-200206AD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>
                <a:solidFill>
                  <a:srgbClr val="FF0000"/>
                </a:solidFill>
                <a:ea typeface="+mn-ea"/>
                <a:cs typeface="+mn-cs"/>
              </a:rPr>
              <a:t>friend</a:t>
            </a:r>
            <a:r>
              <a:rPr lang="en-US" altLang="en-US" dirty="0"/>
              <a:t> Functions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AE8AA-BB4D-0615-453D-0A4173E78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</a:t>
            </a:r>
            <a:r>
              <a:rPr lang="en-US" b="1" i="1" dirty="0"/>
              <a:t>friend</a:t>
            </a:r>
            <a:r>
              <a:rPr lang="en-US" dirty="0"/>
              <a:t> function is a </a:t>
            </a:r>
            <a:r>
              <a:rPr lang="en-US" dirty="0">
                <a:solidFill>
                  <a:srgbClr val="0070C0"/>
                </a:solidFill>
              </a:rPr>
              <a:t>function</a:t>
            </a:r>
            <a:r>
              <a:rPr lang="en-US" dirty="0"/>
              <a:t> that is </a:t>
            </a:r>
            <a:r>
              <a:rPr lang="en-US" dirty="0">
                <a:solidFill>
                  <a:srgbClr val="FF0000"/>
                </a:solidFill>
              </a:rPr>
              <a:t>not a member of a class</a:t>
            </a:r>
            <a:r>
              <a:rPr lang="en-US" dirty="0"/>
              <a:t>, but </a:t>
            </a:r>
            <a:r>
              <a:rPr lang="en-US" dirty="0">
                <a:solidFill>
                  <a:srgbClr val="0070C0"/>
                </a:solidFill>
              </a:rPr>
              <a:t>has access to the private members </a:t>
            </a:r>
            <a:r>
              <a:rPr lang="en-US" dirty="0"/>
              <a:t>of the class</a:t>
            </a:r>
          </a:p>
          <a:p>
            <a:endParaRPr lang="en-US" altLang="en-US" sz="2800" dirty="0"/>
          </a:p>
          <a:p>
            <a:r>
              <a:rPr lang="en-US" dirty="0"/>
              <a:t>In other words, a friend function is treated as if it </a:t>
            </a:r>
            <a:r>
              <a:rPr lang="en-US" dirty="0">
                <a:solidFill>
                  <a:srgbClr val="0070C0"/>
                </a:solidFill>
              </a:rPr>
              <a:t>were a member of the class</a:t>
            </a:r>
            <a:endParaRPr lang="en-US" dirty="0"/>
          </a:p>
          <a:p>
            <a:endParaRPr lang="en-US" dirty="0"/>
          </a:p>
          <a:p>
            <a:r>
              <a:rPr lang="en-US" dirty="0"/>
              <a:t>A friend function can be a </a:t>
            </a:r>
            <a:r>
              <a:rPr lang="en-US" dirty="0">
                <a:solidFill>
                  <a:srgbClr val="0070C0"/>
                </a:solidFill>
              </a:rPr>
              <a:t>regular stand-alone function</a:t>
            </a:r>
            <a:r>
              <a:rPr lang="en-US" dirty="0"/>
              <a:t>, or it can be a </a:t>
            </a:r>
            <a:r>
              <a:rPr lang="en-US" dirty="0">
                <a:solidFill>
                  <a:srgbClr val="0070C0"/>
                </a:solidFill>
              </a:rPr>
              <a:t>member of another class</a:t>
            </a:r>
            <a:r>
              <a:rPr lang="en-US" dirty="0"/>
              <a:t>.</a:t>
            </a:r>
          </a:p>
          <a:p>
            <a:endParaRPr lang="en-US" altLang="en-US" sz="2800" dirty="0"/>
          </a:p>
          <a:p>
            <a:r>
              <a:rPr lang="en-US" dirty="0"/>
              <a:t>An entire class can also be declared a friend of another class</a:t>
            </a:r>
            <a:endParaRPr lang="en-US" alt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887A4-E9F9-A5DD-F7DE-AC1F7B46B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F86D2-0DED-F9B3-417B-C64A1597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63624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3C09C-3BC5-DA31-C88D-EB86FE01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>
                <a:solidFill>
                  <a:srgbClr val="FF0000"/>
                </a:solidFill>
                <a:ea typeface="+mn-ea"/>
                <a:cs typeface="+mn-cs"/>
              </a:rPr>
              <a:t>friend</a:t>
            </a:r>
            <a:r>
              <a:rPr lang="en-US" altLang="en-US" dirty="0"/>
              <a:t> Functions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32280-84A8-BA38-C684-78B5BF697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To declare a </a:t>
            </a:r>
            <a:r>
              <a:rPr lang="en-US" alt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friend</a:t>
            </a:r>
            <a:r>
              <a:rPr lang="en-US" altLang="en-US" dirty="0"/>
              <a:t> function</a:t>
            </a:r>
          </a:p>
          <a:p>
            <a:pPr lvl="2"/>
            <a:r>
              <a:rPr lang="en-US" altLang="en-US" dirty="0"/>
              <a:t>Type </a:t>
            </a:r>
            <a:r>
              <a:rPr lang="en-US" altLang="en-US" b="1" dirty="0">
                <a:latin typeface="Courier New" panose="02070309020205020404" pitchFamily="49" charset="0"/>
              </a:rPr>
              <a:t>friend</a:t>
            </a:r>
            <a:r>
              <a:rPr lang="en-US" altLang="en-US" dirty="0"/>
              <a:t> before the function prototype in the class that is giving friendship</a:t>
            </a:r>
          </a:p>
          <a:p>
            <a:pPr lvl="2"/>
            <a:endParaRPr lang="en-US" altLang="en-US" sz="2800" dirty="0"/>
          </a:p>
          <a:p>
            <a:pPr lvl="4">
              <a:buFontTx/>
              <a:buNone/>
            </a:pPr>
            <a:r>
              <a:rPr lang="en-US" altLang="en-US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friend</a:t>
            </a:r>
            <a:r>
              <a:rPr lang="en-US" altLang="en-US" sz="2400" b="1" dirty="0">
                <a:latin typeface="Courier New" panose="02070309020205020404" pitchFamily="49" charset="0"/>
              </a:rPr>
              <a:t> int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myFunction</a:t>
            </a:r>
            <a:r>
              <a:rPr lang="en-US" altLang="en-US" sz="2400" b="1" dirty="0">
                <a:latin typeface="Courier New" panose="02070309020205020404" pitchFamily="49" charset="0"/>
              </a:rPr>
              <a:t>( int );</a:t>
            </a:r>
          </a:p>
          <a:p>
            <a:pPr lvl="4">
              <a:buFontTx/>
              <a:buNone/>
            </a:pPr>
            <a:endParaRPr lang="en-US" altLang="en-US" sz="2400" dirty="0"/>
          </a:p>
          <a:p>
            <a:pPr lvl="2"/>
            <a:r>
              <a:rPr lang="en-US" altLang="en-US" dirty="0"/>
              <a:t>should appear in the </a:t>
            </a:r>
            <a:r>
              <a:rPr lang="en-US" altLang="en-US" dirty="0">
                <a:solidFill>
                  <a:srgbClr val="0070C0"/>
                </a:solidFill>
              </a:rPr>
              <a:t>class giving friendship</a:t>
            </a:r>
          </a:p>
          <a:p>
            <a:pPr marL="914400" lvl="2" indent="0">
              <a:buNone/>
            </a:pPr>
            <a:endParaRPr lang="en-US" altLang="en-US" sz="2000" dirty="0"/>
          </a:p>
          <a:p>
            <a:endParaRPr lang="en-US" altLang="en-US" dirty="0"/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B5AD17-36DC-E48A-F1A4-183D2B255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7DAC4-42B1-79ED-095B-DC881C53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6638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D56B5-9FD6-E14B-02AB-D36EE8F1F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>
                <a:solidFill>
                  <a:srgbClr val="FF0000"/>
                </a:solidFill>
                <a:ea typeface="+mn-ea"/>
                <a:cs typeface="+mn-cs"/>
              </a:rPr>
              <a:t>friend</a:t>
            </a:r>
            <a:r>
              <a:rPr lang="en-US" altLang="en-US" dirty="0"/>
              <a:t> Functions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AD18D-0B69-2523-39D4-F5E875E64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 b="1" dirty="0">
                <a:latin typeface="Courier New" panose="02070309020205020404" pitchFamily="49" charset="0"/>
              </a:rPr>
              <a:t>friend</a:t>
            </a:r>
            <a:r>
              <a:rPr lang="en-US" altLang="en-US" dirty="0"/>
              <a:t> functions</a:t>
            </a:r>
          </a:p>
          <a:p>
            <a:pPr lvl="1" algn="just"/>
            <a:r>
              <a:rPr lang="en-US" altLang="en-US" dirty="0"/>
              <a:t>Can access </a:t>
            </a:r>
            <a:r>
              <a:rPr lang="en-US" alt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private</a:t>
            </a:r>
            <a:r>
              <a:rPr lang="en-US" altLang="en-US" dirty="0"/>
              <a:t> members of another class</a:t>
            </a:r>
          </a:p>
          <a:p>
            <a:pPr algn="just"/>
            <a:endParaRPr lang="en-US" altLang="en-US" sz="2800" dirty="0"/>
          </a:p>
          <a:p>
            <a:pPr algn="just"/>
            <a:r>
              <a:rPr lang="en-US" altLang="en-US" u="sng" dirty="0"/>
              <a:t>Properties of friendship</a:t>
            </a:r>
          </a:p>
          <a:p>
            <a:pPr lvl="1" algn="just"/>
            <a:r>
              <a:rPr lang="en-US" altLang="en-US" sz="2400" dirty="0"/>
              <a:t>Friendship is granted, not taken</a:t>
            </a:r>
          </a:p>
          <a:p>
            <a:pPr lvl="1" algn="just"/>
            <a:r>
              <a:rPr lang="en-US" altLang="en-US" sz="2400" dirty="0">
                <a:solidFill>
                  <a:srgbClr val="0070C0"/>
                </a:solidFill>
              </a:rPr>
              <a:t>Not symmetric </a:t>
            </a:r>
            <a:r>
              <a:rPr lang="en-US" altLang="en-US" sz="2400" dirty="0"/>
              <a:t>(if </a:t>
            </a:r>
            <a:r>
              <a:rPr lang="en-US" altLang="en-US" sz="2400" b="1" dirty="0">
                <a:latin typeface="Courier New" panose="02070309020205020404" pitchFamily="49" charset="0"/>
              </a:rPr>
              <a:t>B</a:t>
            </a:r>
            <a:r>
              <a:rPr lang="en-US" altLang="en-US" sz="2400" dirty="0"/>
              <a:t> a </a:t>
            </a:r>
            <a:r>
              <a:rPr lang="en-US" altLang="en-US" sz="2400" b="1" dirty="0">
                <a:latin typeface="Courier New" panose="02070309020205020404" pitchFamily="49" charset="0"/>
              </a:rPr>
              <a:t>friend</a:t>
            </a:r>
            <a:r>
              <a:rPr lang="en-US" altLang="en-US" sz="2400" dirty="0"/>
              <a:t> of </a:t>
            </a:r>
            <a:r>
              <a:rPr lang="en-US" altLang="en-US" sz="2400" b="1" dirty="0">
                <a:latin typeface="Courier New" panose="02070309020205020404" pitchFamily="49" charset="0"/>
              </a:rPr>
              <a:t>A</a:t>
            </a:r>
            <a:r>
              <a:rPr lang="en-US" altLang="en-US" sz="2400" dirty="0"/>
              <a:t>, </a:t>
            </a:r>
            <a:r>
              <a:rPr lang="en-US" altLang="en-US" sz="2400" b="1" dirty="0">
                <a:latin typeface="Courier New" panose="02070309020205020404" pitchFamily="49" charset="0"/>
              </a:rPr>
              <a:t>A</a:t>
            </a:r>
            <a:r>
              <a:rPr lang="en-US" altLang="en-US" sz="2400" dirty="0"/>
              <a:t> not necessarily a </a:t>
            </a:r>
            <a:r>
              <a:rPr lang="en-US" altLang="en-US" sz="2400" b="1" dirty="0">
                <a:latin typeface="Courier New" panose="02070309020205020404" pitchFamily="49" charset="0"/>
              </a:rPr>
              <a:t>friend</a:t>
            </a:r>
            <a:r>
              <a:rPr lang="en-US" altLang="en-US" sz="2400" dirty="0"/>
              <a:t> of </a:t>
            </a:r>
            <a:r>
              <a:rPr lang="en-US" altLang="en-US" sz="2400" b="1" dirty="0">
                <a:latin typeface="Courier New" panose="02070309020205020404" pitchFamily="49" charset="0"/>
              </a:rPr>
              <a:t>B</a:t>
            </a:r>
            <a:r>
              <a:rPr lang="en-US" altLang="en-US" sz="2400" dirty="0"/>
              <a:t>) </a:t>
            </a:r>
          </a:p>
          <a:p>
            <a:pPr lvl="1" algn="just"/>
            <a:r>
              <a:rPr lang="en-US" altLang="en-US" sz="2400" dirty="0">
                <a:solidFill>
                  <a:srgbClr val="0070C0"/>
                </a:solidFill>
              </a:rPr>
              <a:t>Not transitive </a:t>
            </a:r>
            <a:r>
              <a:rPr lang="en-US" altLang="en-US" sz="2400" dirty="0"/>
              <a:t>(if </a:t>
            </a:r>
            <a:r>
              <a:rPr lang="en-US" altLang="en-US" sz="2400" b="1" dirty="0">
                <a:latin typeface="Courier New" panose="02070309020205020404" pitchFamily="49" charset="0"/>
              </a:rPr>
              <a:t>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</a:t>
            </a:r>
            <a:r>
              <a:rPr lang="en-US" altLang="en-US" sz="2400" dirty="0"/>
              <a:t> </a:t>
            </a:r>
            <a:r>
              <a:rPr lang="en-US" altLang="en-US" sz="2400" b="1" dirty="0">
                <a:latin typeface="Courier New" panose="02070309020205020404" pitchFamily="49" charset="0"/>
              </a:rPr>
              <a:t>friend</a:t>
            </a:r>
            <a:r>
              <a:rPr lang="en-US" altLang="en-US" sz="2400" dirty="0"/>
              <a:t> of </a:t>
            </a:r>
            <a:r>
              <a:rPr lang="en-US" altLang="en-US" sz="2400" b="1" dirty="0">
                <a:latin typeface="Courier New" panose="02070309020205020404" pitchFamily="49" charset="0"/>
              </a:rPr>
              <a:t>B</a:t>
            </a:r>
            <a:r>
              <a:rPr lang="en-US" altLang="en-US" sz="2400" dirty="0"/>
              <a:t>, </a:t>
            </a:r>
            <a:r>
              <a:rPr lang="en-US" altLang="en-US" sz="2400" b="1" dirty="0">
                <a:latin typeface="Courier New" panose="02070309020205020404" pitchFamily="49" charset="0"/>
              </a:rPr>
              <a:t>B</a:t>
            </a:r>
            <a:r>
              <a:rPr lang="en-US" altLang="en-US" sz="2400" dirty="0"/>
              <a:t> a </a:t>
            </a:r>
            <a:r>
              <a:rPr lang="en-US" altLang="en-US" sz="2400" b="1" dirty="0">
                <a:latin typeface="Courier New" panose="02070309020205020404" pitchFamily="49" charset="0"/>
              </a:rPr>
              <a:t>friend</a:t>
            </a:r>
            <a:r>
              <a:rPr lang="en-US" altLang="en-US" sz="2400" dirty="0"/>
              <a:t> of </a:t>
            </a:r>
            <a:r>
              <a:rPr lang="en-US" altLang="en-US" sz="2400" b="1" dirty="0">
                <a:latin typeface="Courier New" panose="02070309020205020404" pitchFamily="49" charset="0"/>
              </a:rPr>
              <a:t>C</a:t>
            </a:r>
            <a:r>
              <a:rPr lang="en-US" altLang="en-US" sz="2400" dirty="0"/>
              <a:t>, </a:t>
            </a:r>
            <a:r>
              <a:rPr lang="en-US" altLang="en-US" sz="2400" b="1" dirty="0">
                <a:latin typeface="Courier New" panose="02070309020205020404" pitchFamily="49" charset="0"/>
              </a:rPr>
              <a:t>A</a:t>
            </a:r>
            <a:r>
              <a:rPr lang="en-US" altLang="en-US" sz="2400" dirty="0"/>
              <a:t> not necessarily a </a:t>
            </a:r>
            <a:r>
              <a:rPr lang="en-US" altLang="en-US" sz="2400" b="1" dirty="0">
                <a:latin typeface="Courier New" panose="02070309020205020404" pitchFamily="49" charset="0"/>
              </a:rPr>
              <a:t>friend</a:t>
            </a:r>
            <a:r>
              <a:rPr lang="en-US" altLang="en-US" sz="2400" dirty="0"/>
              <a:t> of </a:t>
            </a:r>
            <a:r>
              <a:rPr lang="en-US" altLang="en-US" sz="2400" b="1" dirty="0">
                <a:latin typeface="Courier New" panose="02070309020205020404" pitchFamily="49" charset="0"/>
              </a:rPr>
              <a:t>C</a:t>
            </a:r>
            <a:r>
              <a:rPr lang="en-US" altLang="en-US" sz="2400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DD09E-CB4E-A6FA-D438-EFCCCBA5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C5CDDD-BCEC-5AEA-4668-51C49E301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81108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4241CBD-6851-F4F2-5205-21989E91AE90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90476"/>
            <a:ext cx="6781800" cy="6677048"/>
            <a:chOff x="0" y="-40"/>
            <a:chExt cx="3072" cy="10925"/>
          </a:xfrm>
          <a:solidFill>
            <a:schemeClr val="bg1"/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23E77EF-2555-956A-2E2C-C70635243B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-40"/>
              <a:ext cx="3072" cy="453"/>
              <a:chOff x="0" y="-40"/>
              <a:chExt cx="3072" cy="453"/>
            </a:xfrm>
            <a:grpFill/>
          </p:grpSpPr>
          <p:sp>
            <p:nvSpPr>
              <p:cNvPr id="93" name="Rectangle 5">
                <a:extLst>
                  <a:ext uri="{FF2B5EF4-FFF2-40B4-BE49-F238E27FC236}">
                    <a16:creationId xmlns:a16="http://schemas.microsoft.com/office/drawing/2014/main" id="{32BFCE18-8FE4-E9D9-0B93-E5E9A32FE4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-40"/>
                <a:ext cx="3072" cy="45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94" name="Rectangle 6">
                <a:extLst>
                  <a:ext uri="{FF2B5EF4-FFF2-40B4-BE49-F238E27FC236}">
                    <a16:creationId xmlns:a16="http://schemas.microsoft.com/office/drawing/2014/main" id="{A4EF74A1-3E64-0811-C28D-3DA8A4032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	</a:t>
                </a:r>
                <a:r>
                  <a:rPr lang="en-US" altLang="en-US" sz="1200" b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Fig. 7.5: fig07_05.cpp  </a:t>
                </a:r>
                <a:endParaRPr lang="en-US" altLang="en-US" sz="1200" b="1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alt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9B35C18A-CD61-D741-213C-99D95A9678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34"/>
              <a:ext cx="3072" cy="453"/>
              <a:chOff x="0" y="334"/>
              <a:chExt cx="3072" cy="453"/>
            </a:xfrm>
            <a:grpFill/>
          </p:grpSpPr>
          <p:sp>
            <p:nvSpPr>
              <p:cNvPr id="91" name="Rectangle 8">
                <a:extLst>
                  <a:ext uri="{FF2B5EF4-FFF2-40B4-BE49-F238E27FC236}">
                    <a16:creationId xmlns:a16="http://schemas.microsoft.com/office/drawing/2014/main" id="{8F2A41F4-E026-08E6-2DB4-E6F7ADA720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34"/>
                <a:ext cx="3072" cy="45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92" name="Rectangle 9">
                <a:extLst>
                  <a:ext uri="{FF2B5EF4-FFF2-40B4-BE49-F238E27FC236}">
                    <a16:creationId xmlns:a16="http://schemas.microsoft.com/office/drawing/2014/main" id="{6A111AD3-7B10-260B-6953-285F457DC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	</a:t>
                </a:r>
                <a:r>
                  <a:rPr lang="en-US" altLang="en-US" sz="1200" b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Friends can access private members of a class.</a:t>
                </a:r>
                <a:endParaRPr lang="en-US" altLang="en-US" sz="1200" b="1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alt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7" name="Group 10">
              <a:extLst>
                <a:ext uri="{FF2B5EF4-FFF2-40B4-BE49-F238E27FC236}">
                  <a16:creationId xmlns:a16="http://schemas.microsoft.com/office/drawing/2014/main" id="{65465BCF-D58F-9640-5DC3-D82632E98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708"/>
              <a:ext cx="3072" cy="453"/>
              <a:chOff x="0" y="708"/>
              <a:chExt cx="3072" cy="453"/>
            </a:xfrm>
            <a:grpFill/>
          </p:grpSpPr>
          <p:sp>
            <p:nvSpPr>
              <p:cNvPr id="89" name="Rectangle 11">
                <a:extLst>
                  <a:ext uri="{FF2B5EF4-FFF2-40B4-BE49-F238E27FC236}">
                    <a16:creationId xmlns:a16="http://schemas.microsoft.com/office/drawing/2014/main" id="{9C2D5936-F9F5-AAC6-2885-061590374C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08"/>
                <a:ext cx="3072" cy="45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90" name="Rectangle 12">
                <a:extLst>
                  <a:ext uri="{FF2B5EF4-FFF2-40B4-BE49-F238E27FC236}">
                    <a16:creationId xmlns:a16="http://schemas.microsoft.com/office/drawing/2014/main" id="{8BA016E3-2810-F573-85D4-C795DB07F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3	</a:t>
                </a:r>
                <a:r>
                  <a:rPr lang="en-US" altLang="en-US" sz="12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#include</a:t>
                </a:r>
                <a:r>
                  <a:rPr lang="en-US" altLang="en-US" sz="1200" b="1">
                    <a:latin typeface="Courier New" panose="02070309020205020404" pitchFamily="49" charset="0"/>
                  </a:rPr>
                  <a:t> &lt;iostream&gt;</a:t>
                </a:r>
              </a:p>
              <a:p>
                <a:pPr eaLnBrk="1" hangingPunct="1"/>
                <a:endParaRPr lang="en-US" alt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4D83BC45-1F86-E23E-4C32-F043F4E327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082"/>
              <a:ext cx="3072" cy="453"/>
              <a:chOff x="0" y="1082"/>
              <a:chExt cx="3072" cy="453"/>
            </a:xfrm>
            <a:grpFill/>
          </p:grpSpPr>
          <p:sp>
            <p:nvSpPr>
              <p:cNvPr id="87" name="Rectangle 14">
                <a:extLst>
                  <a:ext uri="{FF2B5EF4-FFF2-40B4-BE49-F238E27FC236}">
                    <a16:creationId xmlns:a16="http://schemas.microsoft.com/office/drawing/2014/main" id="{07A7BB37-7794-18FA-E69C-475A02E3E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82"/>
                <a:ext cx="3072" cy="45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88" name="Rectangle 15">
                <a:extLst>
                  <a:ext uri="{FF2B5EF4-FFF2-40B4-BE49-F238E27FC236}">
                    <a16:creationId xmlns:a16="http://schemas.microsoft.com/office/drawing/2014/main" id="{E02F1144-C455-5504-BE0D-DF549F6FF1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4	</a:t>
                </a:r>
                <a:endParaRPr lang="en-US" altLang="en-US" sz="1200" b="1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alt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9" name="Group 16">
              <a:extLst>
                <a:ext uri="{FF2B5EF4-FFF2-40B4-BE49-F238E27FC236}">
                  <a16:creationId xmlns:a16="http://schemas.microsoft.com/office/drawing/2014/main" id="{942DED2A-CEB6-EF27-F52E-35DD785158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456"/>
              <a:ext cx="3072" cy="453"/>
              <a:chOff x="0" y="1456"/>
              <a:chExt cx="3072" cy="453"/>
            </a:xfrm>
            <a:grpFill/>
          </p:grpSpPr>
          <p:sp>
            <p:nvSpPr>
              <p:cNvPr id="85" name="Rectangle 17">
                <a:extLst>
                  <a:ext uri="{FF2B5EF4-FFF2-40B4-BE49-F238E27FC236}">
                    <a16:creationId xmlns:a16="http://schemas.microsoft.com/office/drawing/2014/main" id="{5B2702D4-4E5F-D336-F5DC-BE16C6F94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456"/>
                <a:ext cx="3072" cy="45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86" name="Rectangle 18">
                <a:extLst>
                  <a:ext uri="{FF2B5EF4-FFF2-40B4-BE49-F238E27FC236}">
                    <a16:creationId xmlns:a16="http://schemas.microsoft.com/office/drawing/2014/main" id="{C48D2175-6612-655C-9CC1-D47E3E2751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49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5	</a:t>
                </a:r>
                <a:r>
                  <a:rPr lang="en-US" altLang="en-US" sz="12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using</a:t>
                </a:r>
                <a:r>
                  <a:rPr lang="en-US" altLang="en-US" sz="1200" b="1">
                    <a:latin typeface="Courier New" panose="02070309020205020404" pitchFamily="49" charset="0"/>
                  </a:rPr>
                  <a:t> std::cout;</a:t>
                </a:r>
              </a:p>
              <a:p>
                <a:pPr eaLnBrk="1" hangingPunct="1"/>
                <a:endParaRPr lang="en-US" alt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0" name="Group 19">
              <a:extLst>
                <a:ext uri="{FF2B5EF4-FFF2-40B4-BE49-F238E27FC236}">
                  <a16:creationId xmlns:a16="http://schemas.microsoft.com/office/drawing/2014/main" id="{CE0E3B0B-3D8C-76A9-3DC7-784EA867F1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830"/>
              <a:ext cx="3072" cy="453"/>
              <a:chOff x="0" y="1830"/>
              <a:chExt cx="3072" cy="453"/>
            </a:xfrm>
            <a:grpFill/>
          </p:grpSpPr>
          <p:sp>
            <p:nvSpPr>
              <p:cNvPr id="83" name="Rectangle 20">
                <a:extLst>
                  <a:ext uri="{FF2B5EF4-FFF2-40B4-BE49-F238E27FC236}">
                    <a16:creationId xmlns:a16="http://schemas.microsoft.com/office/drawing/2014/main" id="{DD3E34A5-C933-F473-5E22-C48C32F3F8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830"/>
                <a:ext cx="3072" cy="45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84" name="Rectangle 21">
                <a:extLst>
                  <a:ext uri="{FF2B5EF4-FFF2-40B4-BE49-F238E27FC236}">
                    <a16:creationId xmlns:a16="http://schemas.microsoft.com/office/drawing/2014/main" id="{80E9068A-16AA-9F01-DF30-BCE3FAE0D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87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6	</a:t>
                </a:r>
                <a:r>
                  <a:rPr lang="en-US" altLang="en-US" sz="12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using</a:t>
                </a:r>
                <a:r>
                  <a:rPr lang="en-US" altLang="en-US" sz="1200" b="1">
                    <a:latin typeface="Courier New" panose="02070309020205020404" pitchFamily="49" charset="0"/>
                  </a:rPr>
                  <a:t> std::endl;</a:t>
                </a:r>
              </a:p>
              <a:p>
                <a:pPr eaLnBrk="1" hangingPunct="1"/>
                <a:endParaRPr lang="en-US" alt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1" name="Group 22">
              <a:extLst>
                <a:ext uri="{FF2B5EF4-FFF2-40B4-BE49-F238E27FC236}">
                  <a16:creationId xmlns:a16="http://schemas.microsoft.com/office/drawing/2014/main" id="{97E451FF-AB29-A120-DD2E-B7C1ACBA2F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204"/>
              <a:ext cx="3072" cy="453"/>
              <a:chOff x="0" y="2204"/>
              <a:chExt cx="3072" cy="453"/>
            </a:xfrm>
            <a:grpFill/>
          </p:grpSpPr>
          <p:sp>
            <p:nvSpPr>
              <p:cNvPr id="81" name="Rectangle 23">
                <a:extLst>
                  <a:ext uri="{FF2B5EF4-FFF2-40B4-BE49-F238E27FC236}">
                    <a16:creationId xmlns:a16="http://schemas.microsoft.com/office/drawing/2014/main" id="{3A3534D3-94E5-1A57-02DC-1B0084EE5F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204"/>
                <a:ext cx="3072" cy="45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82" name="Rectangle 24">
                <a:extLst>
                  <a:ext uri="{FF2B5EF4-FFF2-40B4-BE49-F238E27FC236}">
                    <a16:creationId xmlns:a16="http://schemas.microsoft.com/office/drawing/2014/main" id="{C0921CC4-B9B4-1EA4-D03D-514D65F64A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24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7</a:t>
                </a:r>
                <a:endParaRPr lang="en-US" altLang="en-US" sz="1200" b="1" dirty="0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alt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2" name="Group 25">
              <a:extLst>
                <a:ext uri="{FF2B5EF4-FFF2-40B4-BE49-F238E27FC236}">
                  <a16:creationId xmlns:a16="http://schemas.microsoft.com/office/drawing/2014/main" id="{4B7B1BFC-4CE1-A945-9C5A-C63B7456D5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578"/>
              <a:ext cx="3072" cy="453"/>
              <a:chOff x="0" y="2578"/>
              <a:chExt cx="3072" cy="453"/>
            </a:xfrm>
            <a:grpFill/>
          </p:grpSpPr>
          <p:sp>
            <p:nvSpPr>
              <p:cNvPr id="79" name="Rectangle 26">
                <a:extLst>
                  <a:ext uri="{FF2B5EF4-FFF2-40B4-BE49-F238E27FC236}">
                    <a16:creationId xmlns:a16="http://schemas.microsoft.com/office/drawing/2014/main" id="{9A2EF91A-5F12-87F3-E253-DBAD970C3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578"/>
                <a:ext cx="3072" cy="45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80" name="Rectangle 27">
                <a:extLst>
                  <a:ext uri="{FF2B5EF4-FFF2-40B4-BE49-F238E27FC236}">
                    <a16:creationId xmlns:a16="http://schemas.microsoft.com/office/drawing/2014/main" id="{4AEDD9E0-E413-4B6E-4789-A22A436D1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1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8	</a:t>
                </a:r>
                <a:r>
                  <a:rPr lang="en-US" altLang="en-US" sz="1200" b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Modified Count class</a:t>
                </a:r>
                <a:endParaRPr lang="en-US" altLang="en-US" sz="1200" b="1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alt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4F680E80-2A84-7911-1325-1B4D620A6F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952"/>
              <a:ext cx="3072" cy="453"/>
              <a:chOff x="0" y="2952"/>
              <a:chExt cx="3072" cy="453"/>
            </a:xfrm>
            <a:grpFill/>
          </p:grpSpPr>
          <p:sp>
            <p:nvSpPr>
              <p:cNvPr id="77" name="Rectangle 29">
                <a:extLst>
                  <a:ext uri="{FF2B5EF4-FFF2-40B4-BE49-F238E27FC236}">
                    <a16:creationId xmlns:a16="http://schemas.microsoft.com/office/drawing/2014/main" id="{E436803F-F6B6-FC7E-1C2F-94DA9449A1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952"/>
                <a:ext cx="3072" cy="45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78" name="Rectangle 30">
                <a:extLst>
                  <a:ext uri="{FF2B5EF4-FFF2-40B4-BE49-F238E27FC236}">
                    <a16:creationId xmlns:a16="http://schemas.microsoft.com/office/drawing/2014/main" id="{42CD9763-B68F-24D6-34BA-7DF3AD0B80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99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9	</a:t>
                </a:r>
                <a:r>
                  <a:rPr lang="en-US" altLang="en-US" sz="12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class</a:t>
                </a:r>
                <a:r>
                  <a:rPr lang="en-US" altLang="en-US" sz="1200" b="1">
                    <a:latin typeface="Courier New" panose="02070309020205020404" pitchFamily="49" charset="0"/>
                  </a:rPr>
                  <a:t> Count {</a:t>
                </a:r>
              </a:p>
              <a:p>
                <a:pPr eaLnBrk="1" hangingPunct="1"/>
                <a:endParaRPr lang="en-US" alt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4" name="Group 31">
              <a:extLst>
                <a:ext uri="{FF2B5EF4-FFF2-40B4-BE49-F238E27FC236}">
                  <a16:creationId xmlns:a16="http://schemas.microsoft.com/office/drawing/2014/main" id="{80DF6E65-0EC7-AF3F-0FD8-E483F5076C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326"/>
              <a:ext cx="3072" cy="453"/>
              <a:chOff x="0" y="3326"/>
              <a:chExt cx="3072" cy="453"/>
            </a:xfrm>
            <a:grpFill/>
          </p:grpSpPr>
          <p:sp>
            <p:nvSpPr>
              <p:cNvPr id="75" name="Rectangle 32">
                <a:extLst>
                  <a:ext uri="{FF2B5EF4-FFF2-40B4-BE49-F238E27FC236}">
                    <a16:creationId xmlns:a16="http://schemas.microsoft.com/office/drawing/2014/main" id="{553F24DE-F23F-8870-B866-B55F30E951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326"/>
                <a:ext cx="3072" cy="45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76" name="Rectangle 33">
                <a:extLst>
                  <a:ext uri="{FF2B5EF4-FFF2-40B4-BE49-F238E27FC236}">
                    <a16:creationId xmlns:a16="http://schemas.microsoft.com/office/drawing/2014/main" id="{EDEBA66F-52AE-356C-8D9A-5BF6DE27A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36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10	</a:t>
                </a:r>
                <a:r>
                  <a:rPr lang="en-US" altLang="en-US" sz="1200" b="1" dirty="0">
                    <a:latin typeface="Courier New" panose="02070309020205020404" pitchFamily="49" charset="0"/>
                  </a:rPr>
                  <a:t>   </a:t>
                </a:r>
                <a:r>
                  <a:rPr lang="en-US" altLang="en-US" sz="1200" b="1" dirty="0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friend</a:t>
                </a:r>
                <a:r>
                  <a:rPr lang="en-US" altLang="en-US" sz="1200" b="1" dirty="0">
                    <a:latin typeface="Courier New" panose="02070309020205020404" pitchFamily="49" charset="0"/>
                  </a:rPr>
                  <a:t> </a:t>
                </a:r>
                <a:r>
                  <a:rPr lang="en-US" altLang="en-US" sz="1200" b="1" dirty="0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void</a:t>
                </a:r>
                <a:r>
                  <a:rPr lang="en-US" altLang="en-US" sz="1200" b="1" dirty="0">
                    <a:latin typeface="Courier New" panose="02070309020205020404" pitchFamily="49" charset="0"/>
                  </a:rPr>
                  <a:t> </a:t>
                </a:r>
                <a:r>
                  <a:rPr lang="en-US" altLang="en-US" sz="1200" b="1" dirty="0" err="1">
                    <a:latin typeface="Courier New" panose="02070309020205020404" pitchFamily="49" charset="0"/>
                  </a:rPr>
                  <a:t>setA</a:t>
                </a:r>
                <a:r>
                  <a:rPr lang="en-US" altLang="en-US" sz="1200" b="1" dirty="0">
                    <a:latin typeface="Courier New" panose="02070309020205020404" pitchFamily="49" charset="0"/>
                  </a:rPr>
                  <a:t>( Count &amp;, </a:t>
                </a:r>
                <a:r>
                  <a:rPr lang="en-US" altLang="en-US" sz="1200" b="1" dirty="0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int</a:t>
                </a:r>
                <a:r>
                  <a:rPr lang="en-US" altLang="en-US" sz="1200" b="1" dirty="0">
                    <a:latin typeface="Courier New" panose="02070309020205020404" pitchFamily="49" charset="0"/>
                  </a:rPr>
                  <a:t> ); </a:t>
                </a:r>
                <a:r>
                  <a:rPr lang="en-US" altLang="en-US" sz="1200" b="1" dirty="0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friend function declaration</a:t>
                </a:r>
                <a:endParaRPr lang="en-US" altLang="en-US" sz="1200" b="1" dirty="0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alt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5" name="Group 34">
              <a:extLst>
                <a:ext uri="{FF2B5EF4-FFF2-40B4-BE49-F238E27FC236}">
                  <a16:creationId xmlns:a16="http://schemas.microsoft.com/office/drawing/2014/main" id="{A03BF0A2-030E-B7C7-C8AF-BCAF1C9A6A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700"/>
              <a:ext cx="3072" cy="453"/>
              <a:chOff x="0" y="3700"/>
              <a:chExt cx="3072" cy="453"/>
            </a:xfrm>
            <a:grpFill/>
          </p:grpSpPr>
          <p:sp>
            <p:nvSpPr>
              <p:cNvPr id="73" name="Rectangle 35">
                <a:extLst>
                  <a:ext uri="{FF2B5EF4-FFF2-40B4-BE49-F238E27FC236}">
                    <a16:creationId xmlns:a16="http://schemas.microsoft.com/office/drawing/2014/main" id="{C48C5E09-D0C7-8C22-03A3-AA5B0D18B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00"/>
                <a:ext cx="3072" cy="45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74" name="Rectangle 36">
                <a:extLst>
                  <a:ext uri="{FF2B5EF4-FFF2-40B4-BE49-F238E27FC236}">
                    <a16:creationId xmlns:a16="http://schemas.microsoft.com/office/drawing/2014/main" id="{EF326212-98AC-89A7-E122-05A072DE9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11	</a:t>
                </a:r>
                <a:r>
                  <a:rPr lang="en-US" altLang="en-US" sz="12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public:</a:t>
                </a:r>
                <a:endParaRPr lang="en-US" altLang="en-US" sz="1200" b="1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alt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6" name="Group 37">
              <a:extLst>
                <a:ext uri="{FF2B5EF4-FFF2-40B4-BE49-F238E27FC236}">
                  <a16:creationId xmlns:a16="http://schemas.microsoft.com/office/drawing/2014/main" id="{E61F43F0-BD72-8A6E-D4EA-C76D6300CD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074"/>
              <a:ext cx="3072" cy="453"/>
              <a:chOff x="0" y="4074"/>
              <a:chExt cx="3072" cy="453"/>
            </a:xfrm>
            <a:grpFill/>
          </p:grpSpPr>
          <p:sp>
            <p:nvSpPr>
              <p:cNvPr id="71" name="Rectangle 38">
                <a:extLst>
                  <a:ext uri="{FF2B5EF4-FFF2-40B4-BE49-F238E27FC236}">
                    <a16:creationId xmlns:a16="http://schemas.microsoft.com/office/drawing/2014/main" id="{8BF9865A-07EE-C8C4-047F-EBCB1E21D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074"/>
                <a:ext cx="3072" cy="45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72" name="Rectangle 39">
                <a:extLst>
                  <a:ext uri="{FF2B5EF4-FFF2-40B4-BE49-F238E27FC236}">
                    <a16:creationId xmlns:a16="http://schemas.microsoft.com/office/drawing/2014/main" id="{EFF7CCE0-176B-C65D-8AA6-138AA83FE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11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12	</a:t>
                </a:r>
                <a:r>
                  <a:rPr lang="en-US" altLang="en-US" sz="1200" b="1" dirty="0">
                    <a:latin typeface="Courier New" panose="02070309020205020404" pitchFamily="49" charset="0"/>
                  </a:rPr>
                  <a:t>   Count() { a = 0; }               </a:t>
                </a:r>
                <a:r>
                  <a:rPr lang="en-US" altLang="en-US" sz="1200" b="1" dirty="0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 // constructor</a:t>
                </a:r>
                <a:endParaRPr lang="en-US" altLang="en-US" sz="1200" b="1" dirty="0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alt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7" name="Group 40">
              <a:extLst>
                <a:ext uri="{FF2B5EF4-FFF2-40B4-BE49-F238E27FC236}">
                  <a16:creationId xmlns:a16="http://schemas.microsoft.com/office/drawing/2014/main" id="{A868BA3D-097A-DB64-8BDF-A70EF9389F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448"/>
              <a:ext cx="3072" cy="453"/>
              <a:chOff x="0" y="4448"/>
              <a:chExt cx="3072" cy="453"/>
            </a:xfrm>
            <a:grpFill/>
          </p:grpSpPr>
          <p:sp>
            <p:nvSpPr>
              <p:cNvPr id="69" name="Rectangle 41">
                <a:extLst>
                  <a:ext uri="{FF2B5EF4-FFF2-40B4-BE49-F238E27FC236}">
                    <a16:creationId xmlns:a16="http://schemas.microsoft.com/office/drawing/2014/main" id="{5322C276-7824-3C40-A9A8-093177A56A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448"/>
                <a:ext cx="3072" cy="45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70" name="Rectangle 42">
                <a:extLst>
                  <a:ext uri="{FF2B5EF4-FFF2-40B4-BE49-F238E27FC236}">
                    <a16:creationId xmlns:a16="http://schemas.microsoft.com/office/drawing/2014/main" id="{6E8CCAF4-F8E0-522B-0B50-054EAD1BD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48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13	</a:t>
                </a:r>
                <a:r>
                  <a:rPr lang="en-US" altLang="en-US" sz="1200" b="1">
                    <a:latin typeface="Courier New" panose="02070309020205020404" pitchFamily="49" charset="0"/>
                  </a:rPr>
                  <a:t>   </a:t>
                </a:r>
                <a:r>
                  <a:rPr lang="en-US" altLang="en-US" sz="12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void</a:t>
                </a:r>
                <a:r>
                  <a:rPr lang="en-US" altLang="en-US" sz="1200" b="1">
                    <a:latin typeface="Courier New" panose="02070309020205020404" pitchFamily="49" charset="0"/>
                  </a:rPr>
                  <a:t> print() </a:t>
                </a:r>
                <a:r>
                  <a:rPr lang="en-US" altLang="en-US" sz="12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const</a:t>
                </a:r>
                <a:r>
                  <a:rPr lang="en-US" altLang="en-US" sz="1200" b="1">
                    <a:latin typeface="Courier New" panose="02070309020205020404" pitchFamily="49" charset="0"/>
                  </a:rPr>
                  <a:t> { cout &lt;&lt; x &lt;&lt; endl; }  </a:t>
                </a:r>
                <a:r>
                  <a:rPr lang="en-US" altLang="en-US" sz="1200" b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output</a:t>
                </a:r>
                <a:endParaRPr lang="en-US" altLang="en-US" sz="1200" b="1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alt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8" name="Group 43">
              <a:extLst>
                <a:ext uri="{FF2B5EF4-FFF2-40B4-BE49-F238E27FC236}">
                  <a16:creationId xmlns:a16="http://schemas.microsoft.com/office/drawing/2014/main" id="{6B230A7E-E6D9-9710-9720-4C23B39FB8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822"/>
              <a:ext cx="3072" cy="453"/>
              <a:chOff x="0" y="4822"/>
              <a:chExt cx="3072" cy="453"/>
            </a:xfrm>
            <a:grpFill/>
          </p:grpSpPr>
          <p:sp>
            <p:nvSpPr>
              <p:cNvPr id="67" name="Rectangle 44">
                <a:extLst>
                  <a:ext uri="{FF2B5EF4-FFF2-40B4-BE49-F238E27FC236}">
                    <a16:creationId xmlns:a16="http://schemas.microsoft.com/office/drawing/2014/main" id="{D01729A9-0EF3-77A6-0718-3350B4171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822"/>
                <a:ext cx="3072" cy="45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68" name="Rectangle 45">
                <a:extLst>
                  <a:ext uri="{FF2B5EF4-FFF2-40B4-BE49-F238E27FC236}">
                    <a16:creationId xmlns:a16="http://schemas.microsoft.com/office/drawing/2014/main" id="{683ECEAE-8D55-67B0-BB41-1C89973917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86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14	</a:t>
                </a:r>
                <a:r>
                  <a:rPr lang="en-US" altLang="en-US" sz="12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private:</a:t>
                </a:r>
                <a:endParaRPr lang="en-US" altLang="en-US" sz="1200" b="1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alt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9" name="Group 46">
              <a:extLst>
                <a:ext uri="{FF2B5EF4-FFF2-40B4-BE49-F238E27FC236}">
                  <a16:creationId xmlns:a16="http://schemas.microsoft.com/office/drawing/2014/main" id="{04BD2C61-2571-C26F-6715-866E2D63CD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196"/>
              <a:ext cx="3072" cy="453"/>
              <a:chOff x="0" y="5196"/>
              <a:chExt cx="3072" cy="453"/>
            </a:xfrm>
            <a:grpFill/>
          </p:grpSpPr>
          <p:sp>
            <p:nvSpPr>
              <p:cNvPr id="65" name="Rectangle 47">
                <a:extLst>
                  <a:ext uri="{FF2B5EF4-FFF2-40B4-BE49-F238E27FC236}">
                    <a16:creationId xmlns:a16="http://schemas.microsoft.com/office/drawing/2014/main" id="{E99A1FAA-B4D7-9BF8-4151-94C1CA2239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196"/>
                <a:ext cx="3072" cy="45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66" name="Rectangle 48">
                <a:extLst>
                  <a:ext uri="{FF2B5EF4-FFF2-40B4-BE49-F238E27FC236}">
                    <a16:creationId xmlns:a16="http://schemas.microsoft.com/office/drawing/2014/main" id="{9EEBA7C6-2B18-46EA-9AE2-585F73DEBD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23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15	</a:t>
                </a:r>
                <a:r>
                  <a:rPr lang="en-US" altLang="en-US" sz="1200" b="1" dirty="0">
                    <a:latin typeface="Courier New" panose="02070309020205020404" pitchFamily="49" charset="0"/>
                  </a:rPr>
                  <a:t>   </a:t>
                </a:r>
                <a:r>
                  <a:rPr lang="en-US" altLang="en-US" sz="1200" b="1" dirty="0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int</a:t>
                </a:r>
                <a:r>
                  <a:rPr lang="en-US" altLang="en-US" sz="1200" b="1" dirty="0">
                    <a:latin typeface="Courier New" panose="02070309020205020404" pitchFamily="49" charset="0"/>
                  </a:rPr>
                  <a:t> a;  // data member</a:t>
                </a:r>
              </a:p>
              <a:p>
                <a:pPr eaLnBrk="1" hangingPunct="1"/>
                <a:endParaRPr lang="en-US" alt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0" name="Group 49">
              <a:extLst>
                <a:ext uri="{FF2B5EF4-FFF2-40B4-BE49-F238E27FC236}">
                  <a16:creationId xmlns:a16="http://schemas.microsoft.com/office/drawing/2014/main" id="{8DE5A864-9BDC-E515-60D4-9234663434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570"/>
              <a:ext cx="3072" cy="453"/>
              <a:chOff x="0" y="5570"/>
              <a:chExt cx="3072" cy="453"/>
            </a:xfrm>
            <a:grpFill/>
          </p:grpSpPr>
          <p:sp>
            <p:nvSpPr>
              <p:cNvPr id="63" name="Rectangle 50">
                <a:extLst>
                  <a:ext uri="{FF2B5EF4-FFF2-40B4-BE49-F238E27FC236}">
                    <a16:creationId xmlns:a16="http://schemas.microsoft.com/office/drawing/2014/main" id="{B3BDF27D-A410-E4CF-4A53-076C0BE5C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570"/>
                <a:ext cx="3072" cy="45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64" name="Rectangle 51">
                <a:extLst>
                  <a:ext uri="{FF2B5EF4-FFF2-40B4-BE49-F238E27FC236}">
                    <a16:creationId xmlns:a16="http://schemas.microsoft.com/office/drawing/2014/main" id="{7A86E50D-6A3B-012C-6C21-C921AF6954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61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16	</a:t>
                </a:r>
                <a:r>
                  <a:rPr lang="en-US" altLang="en-US" sz="1200" b="1">
                    <a:latin typeface="Courier New" panose="02070309020205020404" pitchFamily="49" charset="0"/>
                  </a:rPr>
                  <a:t>};</a:t>
                </a:r>
              </a:p>
              <a:p>
                <a:pPr eaLnBrk="1" hangingPunct="1"/>
                <a:endParaRPr lang="en-US" alt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1" name="Group 52">
              <a:extLst>
                <a:ext uri="{FF2B5EF4-FFF2-40B4-BE49-F238E27FC236}">
                  <a16:creationId xmlns:a16="http://schemas.microsoft.com/office/drawing/2014/main" id="{8FD68C89-1F63-CBFD-AA58-4FBF816A75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944"/>
              <a:ext cx="3072" cy="453"/>
              <a:chOff x="0" y="5944"/>
              <a:chExt cx="3072" cy="453"/>
            </a:xfrm>
            <a:grpFill/>
          </p:grpSpPr>
          <p:sp>
            <p:nvSpPr>
              <p:cNvPr id="61" name="Rectangle 53">
                <a:extLst>
                  <a:ext uri="{FF2B5EF4-FFF2-40B4-BE49-F238E27FC236}">
                    <a16:creationId xmlns:a16="http://schemas.microsoft.com/office/drawing/2014/main" id="{06A8F3DA-6262-6130-B8FA-24C4E61F2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944"/>
                <a:ext cx="3072" cy="45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62" name="Rectangle 54">
                <a:extLst>
                  <a:ext uri="{FF2B5EF4-FFF2-40B4-BE49-F238E27FC236}">
                    <a16:creationId xmlns:a16="http://schemas.microsoft.com/office/drawing/2014/main" id="{F19344CE-31D4-5F7D-E56D-5EF92E055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98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17	</a:t>
                </a:r>
                <a:endParaRPr lang="en-US" altLang="en-US" sz="1200" b="1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alt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2" name="Group 55">
              <a:extLst>
                <a:ext uri="{FF2B5EF4-FFF2-40B4-BE49-F238E27FC236}">
                  <a16:creationId xmlns:a16="http://schemas.microsoft.com/office/drawing/2014/main" id="{236B95F7-E1D7-0B6D-63A4-6EE4EF8ED8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318"/>
              <a:ext cx="3072" cy="453"/>
              <a:chOff x="0" y="6318"/>
              <a:chExt cx="3072" cy="453"/>
            </a:xfrm>
            <a:grpFill/>
          </p:grpSpPr>
          <p:sp>
            <p:nvSpPr>
              <p:cNvPr id="59" name="Rectangle 56">
                <a:extLst>
                  <a:ext uri="{FF2B5EF4-FFF2-40B4-BE49-F238E27FC236}">
                    <a16:creationId xmlns:a16="http://schemas.microsoft.com/office/drawing/2014/main" id="{8BED5356-FEC2-4CE3-E6EB-2F2AEE4D0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318"/>
                <a:ext cx="3072" cy="45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60" name="Rectangle 57">
                <a:extLst>
                  <a:ext uri="{FF2B5EF4-FFF2-40B4-BE49-F238E27FC236}">
                    <a16:creationId xmlns:a16="http://schemas.microsoft.com/office/drawing/2014/main" id="{10614E3A-1657-9C21-3B03-1C5BAE604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35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18	</a:t>
                </a:r>
                <a:r>
                  <a:rPr lang="en-US" altLang="en-US" sz="1200" b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Can modify private data of Count because</a:t>
                </a:r>
                <a:endParaRPr lang="en-US" altLang="en-US" sz="1200" b="1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alt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3F4992D2-E133-8B2A-036B-6F33F678CB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692"/>
              <a:ext cx="3072" cy="453"/>
              <a:chOff x="0" y="6692"/>
              <a:chExt cx="3072" cy="453"/>
            </a:xfrm>
            <a:grpFill/>
          </p:grpSpPr>
          <p:sp>
            <p:nvSpPr>
              <p:cNvPr id="57" name="Rectangle 59">
                <a:extLst>
                  <a:ext uri="{FF2B5EF4-FFF2-40B4-BE49-F238E27FC236}">
                    <a16:creationId xmlns:a16="http://schemas.microsoft.com/office/drawing/2014/main" id="{468063EA-CFC3-9024-E6FF-DAE73EE80D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692"/>
                <a:ext cx="3072" cy="45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8" name="Rectangle 60">
                <a:extLst>
                  <a:ext uri="{FF2B5EF4-FFF2-40B4-BE49-F238E27FC236}">
                    <a16:creationId xmlns:a16="http://schemas.microsoft.com/office/drawing/2014/main" id="{99272828-A92E-E8D7-F3CD-7D227B863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73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19	</a:t>
                </a:r>
                <a:r>
                  <a:rPr lang="en-US" altLang="en-US" sz="1200" b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setX is declared as a friend function of Count</a:t>
                </a:r>
                <a:endParaRPr lang="en-US" altLang="en-US" sz="1200" b="1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alt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4" name="Group 61">
              <a:extLst>
                <a:ext uri="{FF2B5EF4-FFF2-40B4-BE49-F238E27FC236}">
                  <a16:creationId xmlns:a16="http://schemas.microsoft.com/office/drawing/2014/main" id="{80178CDD-DF99-DCBE-A4B7-0DEA9AF331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7066"/>
              <a:ext cx="3072" cy="453"/>
              <a:chOff x="0" y="7066"/>
              <a:chExt cx="3072" cy="453"/>
            </a:xfrm>
            <a:grpFill/>
          </p:grpSpPr>
          <p:sp>
            <p:nvSpPr>
              <p:cNvPr id="55" name="Rectangle 62">
                <a:extLst>
                  <a:ext uri="{FF2B5EF4-FFF2-40B4-BE49-F238E27FC236}">
                    <a16:creationId xmlns:a16="http://schemas.microsoft.com/office/drawing/2014/main" id="{530800C8-BF10-9FC4-7125-5ED326B093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066"/>
                <a:ext cx="3072" cy="45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6" name="Rectangle 63">
                <a:extLst>
                  <a:ext uri="{FF2B5EF4-FFF2-40B4-BE49-F238E27FC236}">
                    <a16:creationId xmlns:a16="http://schemas.microsoft.com/office/drawing/2014/main" id="{41E30481-3331-3D5D-42DC-417A9D719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10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20	</a:t>
                </a:r>
                <a:r>
                  <a:rPr lang="en-US" altLang="en-US" sz="1200" b="1" dirty="0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void</a:t>
                </a:r>
                <a:r>
                  <a:rPr lang="en-US" altLang="en-US" sz="1200" b="1" dirty="0">
                    <a:latin typeface="Courier New" panose="02070309020205020404" pitchFamily="49" charset="0"/>
                  </a:rPr>
                  <a:t> </a:t>
                </a:r>
                <a:r>
                  <a:rPr lang="en-US" altLang="en-US" sz="1200" b="1" dirty="0" err="1">
                    <a:latin typeface="Courier New" panose="02070309020205020404" pitchFamily="49" charset="0"/>
                  </a:rPr>
                  <a:t>setA</a:t>
                </a:r>
                <a:r>
                  <a:rPr lang="en-US" altLang="en-US" sz="1200" b="1" dirty="0">
                    <a:latin typeface="Courier New" panose="02070309020205020404" pitchFamily="49" charset="0"/>
                  </a:rPr>
                  <a:t>( Count &amp;c, </a:t>
                </a:r>
                <a:r>
                  <a:rPr lang="en-US" altLang="en-US" sz="1200" b="1" dirty="0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int</a:t>
                </a:r>
                <a:r>
                  <a:rPr lang="en-US" altLang="en-US" sz="1200" b="1" dirty="0">
                    <a:latin typeface="Courier New" panose="02070309020205020404" pitchFamily="49" charset="0"/>
                  </a:rPr>
                  <a:t> </a:t>
                </a:r>
                <a:r>
                  <a:rPr lang="en-US" altLang="en-US" sz="1200" b="1" dirty="0" err="1">
                    <a:latin typeface="Courier New" panose="02070309020205020404" pitchFamily="49" charset="0"/>
                  </a:rPr>
                  <a:t>val</a:t>
                </a:r>
                <a:r>
                  <a:rPr lang="en-US" altLang="en-US" sz="1200" b="1" dirty="0">
                    <a:latin typeface="Courier New" panose="02070309020205020404" pitchFamily="49" charset="0"/>
                  </a:rPr>
                  <a:t> )</a:t>
                </a:r>
              </a:p>
              <a:p>
                <a:pPr eaLnBrk="1" hangingPunct="1"/>
                <a:endParaRPr lang="en-US" alt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5" name="Group 64">
              <a:extLst>
                <a:ext uri="{FF2B5EF4-FFF2-40B4-BE49-F238E27FC236}">
                  <a16:creationId xmlns:a16="http://schemas.microsoft.com/office/drawing/2014/main" id="{ACB0658B-C138-ADEF-A699-E0096FBEB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7440"/>
              <a:ext cx="3072" cy="453"/>
              <a:chOff x="0" y="7440"/>
              <a:chExt cx="3072" cy="453"/>
            </a:xfrm>
            <a:grpFill/>
          </p:grpSpPr>
          <p:sp>
            <p:nvSpPr>
              <p:cNvPr id="53" name="Rectangle 65">
                <a:extLst>
                  <a:ext uri="{FF2B5EF4-FFF2-40B4-BE49-F238E27FC236}">
                    <a16:creationId xmlns:a16="http://schemas.microsoft.com/office/drawing/2014/main" id="{50F3C6D4-C2D2-D8A2-A8C4-8DA512874B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40"/>
                <a:ext cx="3072" cy="45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" name="Rectangle 66">
                <a:extLst>
                  <a:ext uri="{FF2B5EF4-FFF2-40B4-BE49-F238E27FC236}">
                    <a16:creationId xmlns:a16="http://schemas.microsoft.com/office/drawing/2014/main" id="{44B32D3A-9A5E-35C5-CFC9-9CAA8129A2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21	</a:t>
                </a:r>
                <a:r>
                  <a:rPr lang="en-US" altLang="en-US" sz="1200" b="1">
                    <a:latin typeface="Courier New" panose="02070309020205020404" pitchFamily="49" charset="0"/>
                  </a:rPr>
                  <a:t>{</a:t>
                </a:r>
              </a:p>
              <a:p>
                <a:pPr eaLnBrk="1" hangingPunct="1"/>
                <a:endParaRPr lang="en-US" alt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ADA5B1E2-5EDA-D516-B2DD-E0DA4C036D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7814"/>
              <a:ext cx="3072" cy="453"/>
              <a:chOff x="0" y="7814"/>
              <a:chExt cx="3072" cy="453"/>
            </a:xfrm>
            <a:grpFill/>
          </p:grpSpPr>
          <p:sp>
            <p:nvSpPr>
              <p:cNvPr id="51" name="Rectangle 68">
                <a:extLst>
                  <a:ext uri="{FF2B5EF4-FFF2-40B4-BE49-F238E27FC236}">
                    <a16:creationId xmlns:a16="http://schemas.microsoft.com/office/drawing/2014/main" id="{2533496D-E8AE-78C6-DF84-916DB6C0F1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814"/>
                <a:ext cx="3072" cy="45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2" name="Rectangle 69">
                <a:extLst>
                  <a:ext uri="{FF2B5EF4-FFF2-40B4-BE49-F238E27FC236}">
                    <a16:creationId xmlns:a16="http://schemas.microsoft.com/office/drawing/2014/main" id="{9E651253-8B3F-E8A8-6E71-2FCE5EE98C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85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22	</a:t>
                </a:r>
                <a:r>
                  <a:rPr lang="en-US" altLang="en-US" sz="1200" b="1" dirty="0">
                    <a:latin typeface="Courier New" panose="02070309020205020404" pitchFamily="49" charset="0"/>
                  </a:rPr>
                  <a:t>   </a:t>
                </a:r>
                <a:r>
                  <a:rPr lang="en-US" altLang="en-US" sz="1200" b="1" dirty="0" err="1">
                    <a:latin typeface="Courier New" panose="02070309020205020404" pitchFamily="49" charset="0"/>
                  </a:rPr>
                  <a:t>c.x</a:t>
                </a:r>
                <a:r>
                  <a:rPr lang="en-US" altLang="en-US" sz="1200" b="1" dirty="0">
                    <a:latin typeface="Courier New" panose="02070309020205020404" pitchFamily="49" charset="0"/>
                  </a:rPr>
                  <a:t> = </a:t>
                </a:r>
                <a:r>
                  <a:rPr lang="en-US" altLang="en-US" sz="1200" b="1" dirty="0" err="1">
                    <a:latin typeface="Courier New" panose="02070309020205020404" pitchFamily="49" charset="0"/>
                  </a:rPr>
                  <a:t>val</a:t>
                </a:r>
                <a:r>
                  <a:rPr lang="en-US" altLang="en-US" sz="1200" b="1" dirty="0">
                    <a:latin typeface="Courier New" panose="02070309020205020404" pitchFamily="49" charset="0"/>
                  </a:rPr>
                  <a:t>; </a:t>
                </a:r>
                <a:r>
                  <a:rPr lang="en-US" altLang="en-US" sz="1200" b="1" dirty="0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 // legal: </a:t>
                </a:r>
                <a:r>
                  <a:rPr lang="en-US" altLang="en-US" sz="1200" b="1" dirty="0" err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setX</a:t>
                </a:r>
                <a:r>
                  <a:rPr lang="en-US" altLang="en-US" sz="1200" b="1" dirty="0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 is a friend of Count</a:t>
                </a:r>
                <a:endParaRPr lang="en-US" altLang="en-US" sz="1200" b="1" dirty="0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alt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7" name="Group 70">
              <a:extLst>
                <a:ext uri="{FF2B5EF4-FFF2-40B4-BE49-F238E27FC236}">
                  <a16:creationId xmlns:a16="http://schemas.microsoft.com/office/drawing/2014/main" id="{A46A188A-2EB6-6C89-8C20-84094536B8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8188"/>
              <a:ext cx="3072" cy="453"/>
              <a:chOff x="0" y="8188"/>
              <a:chExt cx="3072" cy="453"/>
            </a:xfrm>
            <a:grpFill/>
          </p:grpSpPr>
          <p:sp>
            <p:nvSpPr>
              <p:cNvPr id="49" name="Rectangle 71">
                <a:extLst>
                  <a:ext uri="{FF2B5EF4-FFF2-40B4-BE49-F238E27FC236}">
                    <a16:creationId xmlns:a16="http://schemas.microsoft.com/office/drawing/2014/main" id="{C060D498-82A5-9F05-DA1B-B865A2F69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188"/>
                <a:ext cx="3072" cy="45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0" name="Rectangle 72">
                <a:extLst>
                  <a:ext uri="{FF2B5EF4-FFF2-40B4-BE49-F238E27FC236}">
                    <a16:creationId xmlns:a16="http://schemas.microsoft.com/office/drawing/2014/main" id="{3E9DFDB9-0EAE-1B6D-D475-F585FC426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22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23	</a:t>
                </a:r>
                <a:r>
                  <a:rPr lang="en-US" altLang="en-US" sz="1200" b="1">
                    <a:latin typeface="Courier New" panose="02070309020205020404" pitchFamily="49" charset="0"/>
                  </a:rPr>
                  <a:t>}</a:t>
                </a:r>
              </a:p>
              <a:p>
                <a:pPr eaLnBrk="1" hangingPunct="1"/>
                <a:endParaRPr lang="en-US" alt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38FA4892-039C-39FF-471A-A4CF7E611C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8562"/>
              <a:ext cx="3072" cy="453"/>
              <a:chOff x="0" y="8562"/>
              <a:chExt cx="3072" cy="453"/>
            </a:xfrm>
            <a:grpFill/>
          </p:grpSpPr>
          <p:sp>
            <p:nvSpPr>
              <p:cNvPr id="47" name="Rectangle 74">
                <a:extLst>
                  <a:ext uri="{FF2B5EF4-FFF2-40B4-BE49-F238E27FC236}">
                    <a16:creationId xmlns:a16="http://schemas.microsoft.com/office/drawing/2014/main" id="{B54B9BEB-970A-D847-FA47-5339A93B6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562"/>
                <a:ext cx="3072" cy="45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48" name="Rectangle 75">
                <a:extLst>
                  <a:ext uri="{FF2B5EF4-FFF2-40B4-BE49-F238E27FC236}">
                    <a16:creationId xmlns:a16="http://schemas.microsoft.com/office/drawing/2014/main" id="{20B2CCE5-7876-E569-CB11-E29B39E0B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60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24 </a:t>
                </a:r>
                <a:r>
                  <a:rPr lang="en-US" altLang="en-US" sz="1200" b="1" dirty="0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int</a:t>
                </a:r>
                <a:r>
                  <a:rPr lang="en-US" altLang="en-US" sz="1200" b="1" dirty="0">
                    <a:latin typeface="Courier New" panose="02070309020205020404" pitchFamily="49" charset="0"/>
                  </a:rPr>
                  <a:t> main()</a:t>
                </a:r>
                <a:r>
                  <a:rPr lang="en-US" alt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</a:t>
                </a:r>
                <a:endParaRPr lang="en-US" altLang="en-US" sz="1200" b="1" dirty="0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alt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9" name="Group 76">
              <a:extLst>
                <a:ext uri="{FF2B5EF4-FFF2-40B4-BE49-F238E27FC236}">
                  <a16:creationId xmlns:a16="http://schemas.microsoft.com/office/drawing/2014/main" id="{6FC4E46D-584F-2D10-EC05-1D9426A021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8936"/>
              <a:ext cx="3072" cy="453"/>
              <a:chOff x="0" y="8936"/>
              <a:chExt cx="3072" cy="453"/>
            </a:xfrm>
            <a:grpFill/>
          </p:grpSpPr>
          <p:sp>
            <p:nvSpPr>
              <p:cNvPr id="45" name="Rectangle 77">
                <a:extLst>
                  <a:ext uri="{FF2B5EF4-FFF2-40B4-BE49-F238E27FC236}">
                    <a16:creationId xmlns:a16="http://schemas.microsoft.com/office/drawing/2014/main" id="{08CA4D9D-D8A9-DB8E-7ECF-A5FCC7E93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936"/>
                <a:ext cx="3072" cy="45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46" name="Rectangle 78">
                <a:extLst>
                  <a:ext uri="{FF2B5EF4-FFF2-40B4-BE49-F238E27FC236}">
                    <a16:creationId xmlns:a16="http://schemas.microsoft.com/office/drawing/2014/main" id="{DF18C1D1-E2A7-4CA2-5B1B-401F1802C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97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25 </a:t>
                </a:r>
                <a:r>
                  <a:rPr lang="en-US" altLang="en-US" sz="1200" b="1" dirty="0">
                    <a:latin typeface="Courier New" panose="02070309020205020404" pitchFamily="49" charset="0"/>
                  </a:rPr>
                  <a:t>{</a:t>
                </a:r>
              </a:p>
              <a:p>
                <a:pPr eaLnBrk="1" hangingPunct="1"/>
                <a:r>
                  <a:rPr lang="en-US" alt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</a:t>
                </a:r>
                <a:endParaRPr lang="en-US" altLang="en-US" sz="1200" b="1" dirty="0">
                  <a:latin typeface="Courier New" panose="02070309020205020404" pitchFamily="49" charset="0"/>
                </a:endParaRPr>
              </a:p>
              <a:p>
                <a:pPr eaLnBrk="1" hangingPunct="1"/>
                <a:endParaRPr lang="en-US" alt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30" name="Group 79">
              <a:extLst>
                <a:ext uri="{FF2B5EF4-FFF2-40B4-BE49-F238E27FC236}">
                  <a16:creationId xmlns:a16="http://schemas.microsoft.com/office/drawing/2014/main" id="{1CA46F75-CD45-E36A-0BF5-6B2D4822B4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9310"/>
              <a:ext cx="3072" cy="453"/>
              <a:chOff x="0" y="9310"/>
              <a:chExt cx="3072" cy="453"/>
            </a:xfrm>
            <a:grpFill/>
          </p:grpSpPr>
          <p:sp>
            <p:nvSpPr>
              <p:cNvPr id="43" name="Rectangle 80">
                <a:extLst>
                  <a:ext uri="{FF2B5EF4-FFF2-40B4-BE49-F238E27FC236}">
                    <a16:creationId xmlns:a16="http://schemas.microsoft.com/office/drawing/2014/main" id="{FC2F94DA-D439-E1C0-24D9-791FF9E35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310"/>
                <a:ext cx="3072" cy="45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44" name="Rectangle 81">
                <a:extLst>
                  <a:ext uri="{FF2B5EF4-FFF2-40B4-BE49-F238E27FC236}">
                    <a16:creationId xmlns:a16="http://schemas.microsoft.com/office/drawing/2014/main" id="{4C6EDF7B-6B9B-1863-AAAB-660B0AFEA5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35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26	</a:t>
                </a:r>
                <a:r>
                  <a:rPr lang="en-US" altLang="en-US" sz="1200" b="1" dirty="0">
                    <a:latin typeface="Courier New" panose="02070309020205020404" pitchFamily="49" charset="0"/>
                  </a:rPr>
                  <a:t>Count counter;</a:t>
                </a:r>
              </a:p>
              <a:p>
                <a:pPr eaLnBrk="1" hangingPunct="1"/>
                <a:endParaRPr lang="en-US" alt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31" name="Group 82">
              <a:extLst>
                <a:ext uri="{FF2B5EF4-FFF2-40B4-BE49-F238E27FC236}">
                  <a16:creationId xmlns:a16="http://schemas.microsoft.com/office/drawing/2014/main" id="{65D77711-E280-56F0-EDD1-2705FD4269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9684"/>
              <a:ext cx="3072" cy="453"/>
              <a:chOff x="0" y="9684"/>
              <a:chExt cx="3072" cy="453"/>
            </a:xfrm>
            <a:grpFill/>
          </p:grpSpPr>
          <p:sp>
            <p:nvSpPr>
              <p:cNvPr id="41" name="Rectangle 83">
                <a:extLst>
                  <a:ext uri="{FF2B5EF4-FFF2-40B4-BE49-F238E27FC236}">
                    <a16:creationId xmlns:a16="http://schemas.microsoft.com/office/drawing/2014/main" id="{6AA2E345-C690-2DC8-053D-F0774215B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684"/>
                <a:ext cx="3072" cy="45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42" name="Rectangle 84">
                <a:extLst>
                  <a:ext uri="{FF2B5EF4-FFF2-40B4-BE49-F238E27FC236}">
                    <a16:creationId xmlns:a16="http://schemas.microsoft.com/office/drawing/2014/main" id="{0D480314-907B-2480-F15A-F636401A30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72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27	</a:t>
                </a:r>
                <a:r>
                  <a:rPr lang="en-US" altLang="en-US" sz="1200" b="1" dirty="0" err="1">
                    <a:latin typeface="Courier New" panose="02070309020205020404" pitchFamily="49" charset="0"/>
                  </a:rPr>
                  <a:t>cout</a:t>
                </a:r>
                <a:r>
                  <a:rPr lang="en-US" altLang="en-US" sz="1200" b="1" dirty="0">
                    <a:latin typeface="Courier New" panose="02070309020205020404" pitchFamily="49" charset="0"/>
                  </a:rPr>
                  <a:t> &lt;&lt; "</a:t>
                </a:r>
                <a:r>
                  <a:rPr lang="en-US" altLang="en-US" sz="1200" b="1" dirty="0" err="1">
                    <a:latin typeface="Courier New" panose="02070309020205020404" pitchFamily="49" charset="0"/>
                  </a:rPr>
                  <a:t>counter.a</a:t>
                </a:r>
                <a:r>
                  <a:rPr lang="en-US" altLang="en-US" sz="1200" b="1" dirty="0">
                    <a:latin typeface="Courier New" panose="02070309020205020404" pitchFamily="49" charset="0"/>
                  </a:rPr>
                  <a:t> after instantiation: ";</a:t>
                </a:r>
              </a:p>
              <a:p>
                <a:pPr eaLnBrk="1" hangingPunct="1"/>
                <a:endParaRPr lang="en-US" alt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32" name="Group 85">
              <a:extLst>
                <a:ext uri="{FF2B5EF4-FFF2-40B4-BE49-F238E27FC236}">
                  <a16:creationId xmlns:a16="http://schemas.microsoft.com/office/drawing/2014/main" id="{9909B0BD-DEA1-FA48-AB30-2DDE92DC3C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0058"/>
              <a:ext cx="3072" cy="453"/>
              <a:chOff x="0" y="10058"/>
              <a:chExt cx="3072" cy="453"/>
            </a:xfrm>
            <a:grpFill/>
          </p:grpSpPr>
          <p:sp>
            <p:nvSpPr>
              <p:cNvPr id="39" name="Rectangle 86">
                <a:extLst>
                  <a:ext uri="{FF2B5EF4-FFF2-40B4-BE49-F238E27FC236}">
                    <a16:creationId xmlns:a16="http://schemas.microsoft.com/office/drawing/2014/main" id="{C05B4C9F-0036-8D84-704E-CDA1609FC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058"/>
                <a:ext cx="3072" cy="45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40" name="Rectangle 87">
                <a:extLst>
                  <a:ext uri="{FF2B5EF4-FFF2-40B4-BE49-F238E27FC236}">
                    <a16:creationId xmlns:a16="http://schemas.microsoft.com/office/drawing/2014/main" id="{EDF96E6A-7222-9957-298E-1CB265B48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09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28 </a:t>
                </a:r>
                <a:r>
                  <a:rPr lang="en-US" altLang="en-US" sz="1200" b="1" dirty="0" err="1">
                    <a:latin typeface="Courier New" panose="02070309020205020404" pitchFamily="49" charset="0"/>
                  </a:rPr>
                  <a:t>counter.print</a:t>
                </a:r>
                <a:r>
                  <a:rPr lang="en-US" altLang="en-US" sz="1200" b="1" dirty="0">
                    <a:latin typeface="Courier New" panose="02070309020205020404" pitchFamily="49" charset="0"/>
                  </a:rPr>
                  <a:t>();</a:t>
                </a:r>
              </a:p>
              <a:p>
                <a:pPr eaLnBrk="1" hangingPunct="1"/>
                <a:endParaRPr lang="en-US" altLang="en-US" sz="1200" b="1" dirty="0">
                  <a:latin typeface="Courier New" panose="02070309020205020404" pitchFamily="49" charset="0"/>
                </a:endParaRPr>
              </a:p>
            </p:txBody>
          </p:sp>
        </p:grpSp>
        <p:sp>
          <p:nvSpPr>
            <p:cNvPr id="37" name="Rectangle 89">
              <a:extLst>
                <a:ext uri="{FF2B5EF4-FFF2-40B4-BE49-F238E27FC236}">
                  <a16:creationId xmlns:a16="http://schemas.microsoft.com/office/drawing/2014/main" id="{4D44BA9F-ADAC-4BFA-7195-E6C73AD2D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432"/>
              <a:ext cx="3072" cy="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200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118EAF-860B-9C7B-9AAA-A3D7C3AE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8BC629-7585-9384-DBFC-B90F28010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154</a:t>
            </a:fld>
            <a:endParaRPr lang="en-US"/>
          </a:p>
        </p:txBody>
      </p:sp>
      <p:grpSp>
        <p:nvGrpSpPr>
          <p:cNvPr id="95" name="Group 104">
            <a:extLst>
              <a:ext uri="{FF2B5EF4-FFF2-40B4-BE49-F238E27FC236}">
                <a16:creationId xmlns:a16="http://schemas.microsoft.com/office/drawing/2014/main" id="{AD07AA2D-FAAF-215F-AA3D-D4075156409E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3619489"/>
            <a:ext cx="4191000" cy="838200"/>
            <a:chOff x="1584" y="1920"/>
            <a:chExt cx="2640" cy="528"/>
          </a:xfrm>
          <a:solidFill>
            <a:schemeClr val="bg1">
              <a:lumMod val="85000"/>
            </a:schemeClr>
          </a:solidFill>
        </p:grpSpPr>
        <p:sp>
          <p:nvSpPr>
            <p:cNvPr id="96" name="Text Box 95">
              <a:extLst>
                <a:ext uri="{FF2B5EF4-FFF2-40B4-BE49-F238E27FC236}">
                  <a16:creationId xmlns:a16="http://schemas.microsoft.com/office/drawing/2014/main" id="{3C94D23D-2130-BD54-749E-CCDE7BF0AE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1920"/>
              <a:ext cx="1488" cy="40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 b="1" dirty="0" err="1">
                  <a:latin typeface="Courier New" panose="02070309020205020404" pitchFamily="49" charset="0"/>
                </a:rPr>
                <a:t>setA</a:t>
              </a:r>
              <a:r>
                <a:rPr lang="en-US" altLang="en-US" sz="1200" dirty="0"/>
                <a:t> is defined normally and is not a member function of </a:t>
              </a:r>
              <a:r>
                <a:rPr lang="en-US" altLang="en-US" sz="1200" b="1" dirty="0">
                  <a:latin typeface="Courier New" panose="02070309020205020404" pitchFamily="49" charset="0"/>
                </a:rPr>
                <a:t>Count</a:t>
              </a:r>
              <a:r>
                <a:rPr lang="en-US" altLang="en-US" sz="1200" dirty="0"/>
                <a:t>.</a:t>
              </a:r>
            </a:p>
          </p:txBody>
        </p:sp>
        <p:sp>
          <p:nvSpPr>
            <p:cNvPr id="97" name="Line 101">
              <a:extLst>
                <a:ext uri="{FF2B5EF4-FFF2-40B4-BE49-F238E27FC236}">
                  <a16:creationId xmlns:a16="http://schemas.microsoft.com/office/drawing/2014/main" id="{B2F08F2D-045A-4BCE-2FE9-58FF427B2E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84" y="2256"/>
              <a:ext cx="1152" cy="192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98" name="Group 105">
            <a:extLst>
              <a:ext uri="{FF2B5EF4-FFF2-40B4-BE49-F238E27FC236}">
                <a16:creationId xmlns:a16="http://schemas.microsoft.com/office/drawing/2014/main" id="{12E45AE4-6145-86D7-14DA-4600F841DFE1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647689"/>
            <a:ext cx="3657600" cy="1600200"/>
            <a:chOff x="1680" y="336"/>
            <a:chExt cx="2304" cy="1008"/>
          </a:xfrm>
          <a:solidFill>
            <a:schemeClr val="bg1">
              <a:lumMod val="85000"/>
            </a:schemeClr>
          </a:solidFill>
        </p:grpSpPr>
        <p:sp>
          <p:nvSpPr>
            <p:cNvPr id="99" name="Text Box 94">
              <a:extLst>
                <a:ext uri="{FF2B5EF4-FFF2-40B4-BE49-F238E27FC236}">
                  <a16:creationId xmlns:a16="http://schemas.microsoft.com/office/drawing/2014/main" id="{C698B3F8-705E-65A1-D7CC-866B7F73F5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336"/>
              <a:ext cx="1584" cy="291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 b="1" dirty="0" err="1">
                  <a:latin typeface="Courier New" panose="02070309020205020404" pitchFamily="49" charset="0"/>
                </a:rPr>
                <a:t>setA</a:t>
              </a:r>
              <a:r>
                <a:rPr lang="en-US" altLang="en-US" sz="1200" dirty="0"/>
                <a:t> a </a:t>
              </a:r>
              <a:r>
                <a:rPr lang="en-US" altLang="en-US" sz="1200" b="1" dirty="0">
                  <a:latin typeface="Courier New" panose="02070309020205020404" pitchFamily="49" charset="0"/>
                </a:rPr>
                <a:t>friend</a:t>
              </a:r>
              <a:r>
                <a:rPr lang="en-US" altLang="en-US" sz="1200" dirty="0"/>
                <a:t> of class </a:t>
              </a:r>
              <a:r>
                <a:rPr lang="en-US" altLang="en-US" sz="1200" b="1" dirty="0">
                  <a:latin typeface="Courier New" panose="02070309020205020404" pitchFamily="49" charset="0"/>
                </a:rPr>
                <a:t>Count</a:t>
              </a:r>
              <a:r>
                <a:rPr lang="en-US" altLang="en-US" sz="1200" dirty="0"/>
                <a:t> (can access </a:t>
              </a:r>
              <a:r>
                <a:rPr lang="en-US" altLang="en-US" sz="1200" b="1" dirty="0">
                  <a:latin typeface="Courier New" panose="02070309020205020404" pitchFamily="49" charset="0"/>
                </a:rPr>
                <a:t>private</a:t>
              </a:r>
              <a:r>
                <a:rPr lang="en-US" altLang="en-US" sz="1200" dirty="0"/>
                <a:t> data).</a:t>
              </a:r>
              <a:endParaRPr lang="en-US" altLang="en-US" sz="1200" b="1" dirty="0"/>
            </a:p>
          </p:txBody>
        </p:sp>
        <p:sp>
          <p:nvSpPr>
            <p:cNvPr id="100" name="Line 102">
              <a:extLst>
                <a:ext uri="{FF2B5EF4-FFF2-40B4-BE49-F238E27FC236}">
                  <a16:creationId xmlns:a16="http://schemas.microsoft.com/office/drawing/2014/main" id="{07C10B17-B41B-40CC-4607-ED1FC8AE7A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80" y="720"/>
              <a:ext cx="720" cy="624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1" name="Group 107">
            <a:extLst>
              <a:ext uri="{FF2B5EF4-FFF2-40B4-BE49-F238E27FC236}">
                <a16:creationId xmlns:a16="http://schemas.microsoft.com/office/drawing/2014/main" id="{7DA4BF48-F1AA-0788-B96F-8FB249B8122D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3543289"/>
            <a:ext cx="5638800" cy="1447800"/>
            <a:chOff x="768" y="2160"/>
            <a:chExt cx="3552" cy="912"/>
          </a:xfrm>
          <a:solidFill>
            <a:schemeClr val="bg1">
              <a:lumMod val="85000"/>
            </a:schemeClr>
          </a:solidFill>
        </p:grpSpPr>
        <p:grpSp>
          <p:nvGrpSpPr>
            <p:cNvPr id="102" name="Group 103">
              <a:extLst>
                <a:ext uri="{FF2B5EF4-FFF2-40B4-BE49-F238E27FC236}">
                  <a16:creationId xmlns:a16="http://schemas.microsoft.com/office/drawing/2014/main" id="{EA262410-07C8-1E87-19FB-EEDF85FA47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2784"/>
              <a:ext cx="3312" cy="288"/>
              <a:chOff x="912" y="3216"/>
              <a:chExt cx="3312" cy="288"/>
            </a:xfrm>
            <a:grpFill/>
          </p:grpSpPr>
          <p:sp>
            <p:nvSpPr>
              <p:cNvPr id="104" name="Line 99">
                <a:extLst>
                  <a:ext uri="{FF2B5EF4-FFF2-40B4-BE49-F238E27FC236}">
                    <a16:creationId xmlns:a16="http://schemas.microsoft.com/office/drawing/2014/main" id="{BBB6E381-3D24-FDAC-CD03-C85153FDD2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12" y="3360"/>
                <a:ext cx="129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Text Box 96">
                <a:extLst>
                  <a:ext uri="{FF2B5EF4-FFF2-40B4-BE49-F238E27FC236}">
                    <a16:creationId xmlns:a16="http://schemas.microsoft.com/office/drawing/2014/main" id="{45204AE1-98A0-7A57-2947-D23BB7A55F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3216"/>
                <a:ext cx="2208" cy="17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/>
                  <a:t>Changing </a:t>
                </a:r>
                <a:r>
                  <a:rPr lang="en-US" altLang="en-US" sz="1200" b="1">
                    <a:latin typeface="Courier New" panose="02070309020205020404" pitchFamily="49" charset="0"/>
                  </a:rPr>
                  <a:t>private</a:t>
                </a:r>
                <a:r>
                  <a:rPr lang="en-US" altLang="en-US" sz="1200"/>
                  <a:t> variables allowed.</a:t>
                </a:r>
                <a:endParaRPr lang="en-US" altLang="en-US" sz="1200" b="1"/>
              </a:p>
            </p:txBody>
          </p:sp>
        </p:grpSp>
        <p:sp>
          <p:nvSpPr>
            <p:cNvPr id="103" name="Line 106">
              <a:extLst>
                <a:ext uri="{FF2B5EF4-FFF2-40B4-BE49-F238E27FC236}">
                  <a16:creationId xmlns:a16="http://schemas.microsoft.com/office/drawing/2014/main" id="{E6EE018C-1EA1-0D48-ED7B-DBFBEFA3C3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68" y="2160"/>
              <a:ext cx="1344" cy="72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986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F79429-8D22-DB7C-7EFF-33C74BC8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29CAE4-F7D5-15F4-5D94-6F79CC3FD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155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D408648-078A-6697-1532-4C88FD7B81CD}"/>
              </a:ext>
            </a:extLst>
          </p:cNvPr>
          <p:cNvGrpSpPr>
            <a:grpSpLocks/>
          </p:cNvGrpSpPr>
          <p:nvPr/>
        </p:nvGrpSpPr>
        <p:grpSpPr bwMode="auto">
          <a:xfrm>
            <a:off x="579863" y="582999"/>
            <a:ext cx="6705600" cy="1981200"/>
            <a:chOff x="0" y="0"/>
            <a:chExt cx="3072" cy="1870"/>
          </a:xfrm>
          <a:solidFill>
            <a:schemeClr val="bg1"/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884D243-FA6B-AADD-F214-4167F55326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072" cy="374"/>
              <a:chOff x="0" y="0"/>
              <a:chExt cx="3072" cy="374"/>
            </a:xfrm>
            <a:grpFill/>
          </p:grpSpPr>
          <p:sp>
            <p:nvSpPr>
              <p:cNvPr id="18" name="Rectangle 5">
                <a:extLst>
                  <a:ext uri="{FF2B5EF4-FFF2-40B4-BE49-F238E27FC236}">
                    <a16:creationId xmlns:a16="http://schemas.microsoft.com/office/drawing/2014/main" id="{18D72D57-7F59-A13E-7D35-4CC194CEF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6"/>
                <a:ext cx="3072" cy="26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C7C1577A-B577-439E-AE8E-E7116D31D4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139700" algn="r"/>
                    <a:tab pos="292100" algn="l"/>
                  </a:tabLst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D8DFF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	</a:t>
                </a:r>
                <a:r>
                  <a:rPr lang="en-US" altLang="en-US" sz="1200" b="1" kern="0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29</a:t>
                </a: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D8DFF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	</a:t>
                </a: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   </a:t>
                </a:r>
                <a:r>
                  <a:rPr kumimoji="0" lang="en-US" altLang="en-US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cout</a:t>
                </a: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 &lt;&lt; "</a:t>
                </a:r>
                <a:r>
                  <a:rPr kumimoji="0" lang="en-US" altLang="en-US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counter.a</a:t>
                </a: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 after call to </a:t>
                </a:r>
                <a:r>
                  <a:rPr kumimoji="0" lang="en-US" altLang="en-US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setA</a:t>
                </a: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 friend function: ";</a:t>
                </a: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139700" algn="r"/>
                    <a:tab pos="292100" algn="l"/>
                  </a:tabLst>
                  <a:defRPr/>
                </a:pPr>
                <a:endParaRPr kumimoji="0" lang="en-U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D3BB3E9F-36F0-31B6-6FDA-4B4B886059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74"/>
              <a:ext cx="3072" cy="374"/>
              <a:chOff x="0" y="374"/>
              <a:chExt cx="3072" cy="374"/>
            </a:xfrm>
            <a:grpFill/>
          </p:grpSpPr>
          <p:sp>
            <p:nvSpPr>
              <p:cNvPr id="16" name="Rectangle 8">
                <a:extLst>
                  <a:ext uri="{FF2B5EF4-FFF2-40B4-BE49-F238E27FC236}">
                    <a16:creationId xmlns:a16="http://schemas.microsoft.com/office/drawing/2014/main" id="{5C76A5F3-CC17-BBE5-5E77-5DB2373B1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30"/>
                <a:ext cx="3072" cy="26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7" name="Rectangle 9">
                <a:extLst>
                  <a:ext uri="{FF2B5EF4-FFF2-40B4-BE49-F238E27FC236}">
                    <a16:creationId xmlns:a16="http://schemas.microsoft.com/office/drawing/2014/main" id="{090BB815-E475-2119-0C50-8FE22AF9CB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139700" algn="r"/>
                    <a:tab pos="292100" algn="l"/>
                  </a:tabLst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D8DFF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	30	</a:t>
                </a: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   </a:t>
                </a:r>
                <a:r>
                  <a:rPr kumimoji="0" lang="en-US" altLang="en-US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setA</a:t>
                </a: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( counter, 8 );  </a:t>
                </a: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3CC33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// set a with a friend</a:t>
                </a:r>
                <a:endParaRPr kumimoji="0" lang="en-U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139700" algn="r"/>
                    <a:tab pos="292100" algn="l"/>
                  </a:tabLst>
                  <a:defRPr/>
                </a:pPr>
                <a:endParaRPr kumimoji="0" lang="en-U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7" name="Group 10">
              <a:extLst>
                <a:ext uri="{FF2B5EF4-FFF2-40B4-BE49-F238E27FC236}">
                  <a16:creationId xmlns:a16="http://schemas.microsoft.com/office/drawing/2014/main" id="{27E64766-EEB7-64B5-4C91-E6677D6478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748"/>
              <a:ext cx="3072" cy="374"/>
              <a:chOff x="0" y="748"/>
              <a:chExt cx="3072" cy="374"/>
            </a:xfrm>
            <a:grpFill/>
          </p:grpSpPr>
          <p:sp>
            <p:nvSpPr>
              <p:cNvPr id="14" name="Rectangle 11">
                <a:extLst>
                  <a:ext uri="{FF2B5EF4-FFF2-40B4-BE49-F238E27FC236}">
                    <a16:creationId xmlns:a16="http://schemas.microsoft.com/office/drawing/2014/main" id="{B653E8C7-8E0A-EBF3-9C94-627545EAC9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04"/>
                <a:ext cx="3072" cy="26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5" name="Rectangle 12">
                <a:extLst>
                  <a:ext uri="{FF2B5EF4-FFF2-40B4-BE49-F238E27FC236}">
                    <a16:creationId xmlns:a16="http://schemas.microsoft.com/office/drawing/2014/main" id="{582175E2-7BD3-8066-D837-12586F3C48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139700" algn="r"/>
                    <a:tab pos="292100" algn="l"/>
                  </a:tabLst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D8DFF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	31	</a:t>
                </a: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   </a:t>
                </a:r>
                <a:r>
                  <a:rPr kumimoji="0" lang="en-US" altLang="en-US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counter.print</a:t>
                </a: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();</a:t>
                </a: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139700" algn="r"/>
                    <a:tab pos="292100" algn="l"/>
                  </a:tabLst>
                  <a:defRPr/>
                </a:pPr>
                <a:endParaRPr kumimoji="0" lang="en-U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7B9B004E-9170-C125-B96B-EC4533F5FF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122"/>
              <a:ext cx="3072" cy="374"/>
              <a:chOff x="0" y="1122"/>
              <a:chExt cx="3072" cy="374"/>
            </a:xfrm>
            <a:grpFill/>
          </p:grpSpPr>
          <p:sp>
            <p:nvSpPr>
              <p:cNvPr id="12" name="Rectangle 14">
                <a:extLst>
                  <a:ext uri="{FF2B5EF4-FFF2-40B4-BE49-F238E27FC236}">
                    <a16:creationId xmlns:a16="http://schemas.microsoft.com/office/drawing/2014/main" id="{7B8D388F-9033-CF66-89C5-D82E1BCB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78"/>
                <a:ext cx="3072" cy="26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CD7A349A-F53B-0D53-B778-45C882B502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2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139700" algn="r"/>
                    <a:tab pos="292100" algn="l"/>
                  </a:tabLst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D8DFF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	32	</a:t>
                </a: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   </a:t>
                </a: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75AFF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return</a:t>
                </a: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 0;</a:t>
                </a: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139700" algn="r"/>
                    <a:tab pos="292100" algn="l"/>
                  </a:tabLst>
                  <a:defRPr/>
                </a:pPr>
                <a:endParaRPr kumimoji="0" lang="en-U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9" name="Group 16">
              <a:extLst>
                <a:ext uri="{FF2B5EF4-FFF2-40B4-BE49-F238E27FC236}">
                  <a16:creationId xmlns:a16="http://schemas.microsoft.com/office/drawing/2014/main" id="{87767508-1FA2-C00B-0A40-FA1E687752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496"/>
              <a:ext cx="3072" cy="374"/>
              <a:chOff x="0" y="1496"/>
              <a:chExt cx="3072" cy="374"/>
            </a:xfrm>
            <a:grpFill/>
          </p:grpSpPr>
          <p:sp>
            <p:nvSpPr>
              <p:cNvPr id="10" name="Rectangle 17">
                <a:extLst>
                  <a:ext uri="{FF2B5EF4-FFF2-40B4-BE49-F238E27FC236}">
                    <a16:creationId xmlns:a16="http://schemas.microsoft.com/office/drawing/2014/main" id="{7B37EEF0-6966-E828-547F-61FBD6EF5A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552"/>
                <a:ext cx="3072" cy="26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1" name="Rectangle 18">
                <a:extLst>
                  <a:ext uri="{FF2B5EF4-FFF2-40B4-BE49-F238E27FC236}">
                    <a16:creationId xmlns:a16="http://schemas.microsoft.com/office/drawing/2014/main" id="{BEBA496C-8F21-994D-D111-B93EE7A85D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496"/>
                <a:ext cx="3072" cy="3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139700" algn="r"/>
                    <a:tab pos="292100" algn="l"/>
                  </a:tabLst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D8DFF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	33	</a:t>
                </a: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}</a:t>
                </a: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139700" algn="r"/>
                    <a:tab pos="292100" algn="l"/>
                  </a:tabLst>
                  <a:defRPr/>
                </a:pPr>
                <a:endParaRPr kumimoji="0" lang="en-U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</a:endParaRPr>
              </a:p>
            </p:txBody>
          </p:sp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571B663-F1FB-9B3E-4C62-90F499165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863" y="2945199"/>
            <a:ext cx="6705600" cy="4572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/>
            </a:pPr>
            <a:r>
              <a:rPr kumimoji="0" lang="en-US" alt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</a:rPr>
              <a:t>counter.a</a:t>
            </a: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</a:rPr>
              <a:t> after instantiation: 0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/>
            </a:pPr>
            <a:r>
              <a:rPr kumimoji="0" lang="en-US" alt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</a:rPr>
              <a:t>counter.a</a:t>
            </a: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</a:rPr>
              <a:t> after call to </a:t>
            </a:r>
            <a:r>
              <a:rPr kumimoji="0" lang="en-US" alt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</a:rPr>
              <a:t>setA</a:t>
            </a: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</a:rPr>
              <a:t> friend function: 8</a:t>
            </a:r>
          </a:p>
        </p:txBody>
      </p:sp>
      <p:grpSp>
        <p:nvGrpSpPr>
          <p:cNvPr id="21" name="Group 22">
            <a:extLst>
              <a:ext uri="{FF2B5EF4-FFF2-40B4-BE49-F238E27FC236}">
                <a16:creationId xmlns:a16="http://schemas.microsoft.com/office/drawing/2014/main" id="{82D0715E-5B6B-07F8-4A32-7A12CF6F27F5}"/>
              </a:ext>
            </a:extLst>
          </p:cNvPr>
          <p:cNvGrpSpPr>
            <a:grpSpLocks/>
          </p:cNvGrpSpPr>
          <p:nvPr/>
        </p:nvGrpSpPr>
        <p:grpSpPr bwMode="auto">
          <a:xfrm>
            <a:off x="3627863" y="3478599"/>
            <a:ext cx="3581400" cy="1038225"/>
            <a:chOff x="1920" y="1824"/>
            <a:chExt cx="2256" cy="654"/>
          </a:xfrm>
          <a:solidFill>
            <a:schemeClr val="bg1">
              <a:lumMod val="75000"/>
            </a:schemeClr>
          </a:solidFill>
        </p:grpSpPr>
        <p:sp>
          <p:nvSpPr>
            <p:cNvPr id="22" name="Text Box 20">
              <a:extLst>
                <a:ext uri="{FF2B5EF4-FFF2-40B4-BE49-F238E27FC236}">
                  <a16:creationId xmlns:a16="http://schemas.microsoft.com/office/drawing/2014/main" id="{FED164B1-A176-896D-746D-D7F1CD7D6B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2304"/>
              <a:ext cx="1728" cy="174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private</a:t>
              </a: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 data was changed.</a:t>
              </a:r>
            </a:p>
          </p:txBody>
        </p:sp>
        <p:sp>
          <p:nvSpPr>
            <p:cNvPr id="23" name="Line 21">
              <a:extLst>
                <a:ext uri="{FF2B5EF4-FFF2-40B4-BE49-F238E27FC236}">
                  <a16:creationId xmlns:a16="http://schemas.microsoft.com/office/drawing/2014/main" id="{69A15B85-5795-0036-8D0D-AF17A15392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20" y="1824"/>
              <a:ext cx="528" cy="624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881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6A2BC4B-1B36-9AAB-0794-8366E0163C6D}"/>
              </a:ext>
            </a:extLst>
          </p:cNvPr>
          <p:cNvGrpSpPr/>
          <p:nvPr/>
        </p:nvGrpSpPr>
        <p:grpSpPr>
          <a:xfrm>
            <a:off x="0" y="0"/>
            <a:ext cx="6781800" cy="6915150"/>
            <a:chOff x="0" y="0"/>
            <a:chExt cx="6781800" cy="691515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98E8098-717F-1C93-85A3-A9C9E70A56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6781800" cy="6915150"/>
              <a:chOff x="0" y="-47"/>
              <a:chExt cx="3072" cy="11688"/>
            </a:xfrm>
            <a:solidFill>
              <a:schemeClr val="bg1"/>
            </a:solidFill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B7DA32C-32FA-7FA5-069B-3D8CA7F299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-47"/>
                <a:ext cx="3072" cy="468"/>
                <a:chOff x="0" y="-47"/>
                <a:chExt cx="3072" cy="468"/>
              </a:xfrm>
              <a:grpFill/>
            </p:grpSpPr>
            <p:sp>
              <p:nvSpPr>
                <p:cNvPr id="96" name="Rectangle 5">
                  <a:extLst>
                    <a:ext uri="{FF2B5EF4-FFF2-40B4-BE49-F238E27FC236}">
                      <a16:creationId xmlns:a16="http://schemas.microsoft.com/office/drawing/2014/main" id="{58C6F888-B652-F3BD-3710-F7A5480B35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-47"/>
                  <a:ext cx="3072" cy="4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200"/>
                </a:p>
              </p:txBody>
            </p:sp>
            <p:sp>
              <p:nvSpPr>
                <p:cNvPr id="97" name="Rectangle 6">
                  <a:extLst>
                    <a:ext uri="{FF2B5EF4-FFF2-40B4-BE49-F238E27FC236}">
                      <a16:creationId xmlns:a16="http://schemas.microsoft.com/office/drawing/2014/main" id="{DF2CD546-D640-E4C6-411D-2D867740A8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b="1" dirty="0">
                      <a:solidFill>
                        <a:srgbClr val="4D8DFF"/>
                      </a:solidFill>
                      <a:latin typeface="Courier New" panose="02070309020205020404" pitchFamily="49" charset="0"/>
                    </a:rPr>
                    <a:t>	1	</a:t>
                  </a:r>
                  <a:r>
                    <a:rPr lang="en-US" altLang="en-US" sz="1200" b="1" dirty="0">
                      <a:solidFill>
                        <a:srgbClr val="33CC33"/>
                      </a:solidFill>
                      <a:latin typeface="Courier New" panose="02070309020205020404" pitchFamily="49" charset="0"/>
                    </a:rPr>
                    <a:t>// Fig. 7.6: fig07_06.cpp </a:t>
                  </a:r>
                  <a:endParaRPr lang="en-US" altLang="en-US" sz="1200" b="1" dirty="0">
                    <a:latin typeface="Courier New" panose="02070309020205020404" pitchFamily="49" charset="0"/>
                  </a:endParaRPr>
                </a:p>
                <a:p>
                  <a:pPr eaLnBrk="1" hangingPunct="1"/>
                  <a:endParaRPr lang="en-US" altLang="en-US" sz="1200" b="1" dirty="0">
                    <a:latin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6" name="Group 7">
                <a:extLst>
                  <a:ext uri="{FF2B5EF4-FFF2-40B4-BE49-F238E27FC236}">
                    <a16:creationId xmlns:a16="http://schemas.microsoft.com/office/drawing/2014/main" id="{C8EA386A-30CE-DF91-2DDC-83532C1145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27"/>
                <a:ext cx="3072" cy="468"/>
                <a:chOff x="0" y="327"/>
                <a:chExt cx="3072" cy="468"/>
              </a:xfrm>
              <a:grpFill/>
            </p:grpSpPr>
            <p:sp>
              <p:nvSpPr>
                <p:cNvPr id="94" name="Rectangle 8">
                  <a:extLst>
                    <a:ext uri="{FF2B5EF4-FFF2-40B4-BE49-F238E27FC236}">
                      <a16:creationId xmlns:a16="http://schemas.microsoft.com/office/drawing/2014/main" id="{DCCF8EF3-C78B-2AF2-0EAB-4DC6E6750D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27"/>
                  <a:ext cx="3072" cy="4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200"/>
                </a:p>
              </p:txBody>
            </p:sp>
            <p:sp>
              <p:nvSpPr>
                <p:cNvPr id="95" name="Rectangle 9">
                  <a:extLst>
                    <a:ext uri="{FF2B5EF4-FFF2-40B4-BE49-F238E27FC236}">
                      <a16:creationId xmlns:a16="http://schemas.microsoft.com/office/drawing/2014/main" id="{3DC3DAFE-FE87-E762-6222-06895C3688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74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b="1" dirty="0">
                      <a:solidFill>
                        <a:srgbClr val="4D8DFF"/>
                      </a:solidFill>
                      <a:latin typeface="Courier New" panose="02070309020205020404" pitchFamily="49" charset="0"/>
                    </a:rPr>
                    <a:t>	2	</a:t>
                  </a:r>
                  <a:r>
                    <a:rPr lang="en-US" altLang="en-US" sz="1200" b="1" dirty="0">
                      <a:solidFill>
                        <a:srgbClr val="33CC33"/>
                      </a:solidFill>
                      <a:latin typeface="Courier New" panose="02070309020205020404" pitchFamily="49" charset="0"/>
                    </a:rPr>
                    <a:t>// Non-friend/non-member functions cannot access</a:t>
                  </a:r>
                  <a:endParaRPr lang="en-US" altLang="en-US" sz="1200" b="1" dirty="0">
                    <a:latin typeface="Courier New" panose="02070309020205020404" pitchFamily="49" charset="0"/>
                  </a:endParaRPr>
                </a:p>
                <a:p>
                  <a:pPr eaLnBrk="1" hangingPunct="1"/>
                  <a:endParaRPr lang="en-US" altLang="en-US" sz="1200" b="1" dirty="0">
                    <a:latin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7" name="Group 10">
                <a:extLst>
                  <a:ext uri="{FF2B5EF4-FFF2-40B4-BE49-F238E27FC236}">
                    <a16:creationId xmlns:a16="http://schemas.microsoft.com/office/drawing/2014/main" id="{06EC6F99-4AA8-2EE0-FDE5-2AAD741C59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701"/>
                <a:ext cx="3072" cy="468"/>
                <a:chOff x="0" y="701"/>
                <a:chExt cx="3072" cy="468"/>
              </a:xfrm>
              <a:grpFill/>
            </p:grpSpPr>
            <p:sp>
              <p:nvSpPr>
                <p:cNvPr id="92" name="Rectangle 11">
                  <a:extLst>
                    <a:ext uri="{FF2B5EF4-FFF2-40B4-BE49-F238E27FC236}">
                      <a16:creationId xmlns:a16="http://schemas.microsoft.com/office/drawing/2014/main" id="{8A5DA55B-3AD1-EEB0-B399-F4CBD89C5E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701"/>
                  <a:ext cx="3072" cy="4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200"/>
                </a:p>
              </p:txBody>
            </p:sp>
            <p:sp>
              <p:nvSpPr>
                <p:cNvPr id="93" name="Rectangle 12">
                  <a:extLst>
                    <a:ext uri="{FF2B5EF4-FFF2-40B4-BE49-F238E27FC236}">
                      <a16:creationId xmlns:a16="http://schemas.microsoft.com/office/drawing/2014/main" id="{3D2A7DE2-9BC2-6B68-E785-FEB866EA65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748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b="1" dirty="0">
                      <a:solidFill>
                        <a:srgbClr val="4D8DFF"/>
                      </a:solidFill>
                      <a:latin typeface="Courier New" panose="02070309020205020404" pitchFamily="49" charset="0"/>
                    </a:rPr>
                    <a:t>	3	</a:t>
                  </a:r>
                  <a:r>
                    <a:rPr lang="en-US" altLang="en-US" sz="1200" b="1" dirty="0">
                      <a:solidFill>
                        <a:srgbClr val="33CC33"/>
                      </a:solidFill>
                      <a:latin typeface="Courier New" panose="02070309020205020404" pitchFamily="49" charset="0"/>
                    </a:rPr>
                    <a:t>// private data of a class.</a:t>
                  </a:r>
                  <a:endParaRPr lang="en-US" altLang="en-US" sz="1200" b="1" dirty="0">
                    <a:latin typeface="Courier New" panose="02070309020205020404" pitchFamily="49" charset="0"/>
                  </a:endParaRPr>
                </a:p>
                <a:p>
                  <a:pPr eaLnBrk="1" hangingPunct="1"/>
                  <a:endParaRPr lang="en-US" altLang="en-US" sz="1200" b="1" dirty="0">
                    <a:latin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8" name="Group 13">
                <a:extLst>
                  <a:ext uri="{FF2B5EF4-FFF2-40B4-BE49-F238E27FC236}">
                    <a16:creationId xmlns:a16="http://schemas.microsoft.com/office/drawing/2014/main" id="{659A99CC-BA86-F563-3D44-921398CC66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75"/>
                <a:ext cx="3072" cy="468"/>
                <a:chOff x="0" y="1075"/>
                <a:chExt cx="3072" cy="468"/>
              </a:xfrm>
              <a:grpFill/>
            </p:grpSpPr>
            <p:sp>
              <p:nvSpPr>
                <p:cNvPr id="90" name="Rectangle 14">
                  <a:extLst>
                    <a:ext uri="{FF2B5EF4-FFF2-40B4-BE49-F238E27FC236}">
                      <a16:creationId xmlns:a16="http://schemas.microsoft.com/office/drawing/2014/main" id="{D2418A12-5D75-5739-D544-8183AC3BA6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075"/>
                  <a:ext cx="3072" cy="4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200"/>
                </a:p>
              </p:txBody>
            </p:sp>
            <p:sp>
              <p:nvSpPr>
                <p:cNvPr id="91" name="Rectangle 15">
                  <a:extLst>
                    <a:ext uri="{FF2B5EF4-FFF2-40B4-BE49-F238E27FC236}">
                      <a16:creationId xmlns:a16="http://schemas.microsoft.com/office/drawing/2014/main" id="{FCCCE882-9F15-625D-5FA1-BE1903592D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122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b="1">
                      <a:solidFill>
                        <a:srgbClr val="4D8DFF"/>
                      </a:solidFill>
                      <a:latin typeface="Courier New" panose="02070309020205020404" pitchFamily="49" charset="0"/>
                    </a:rPr>
                    <a:t>	4	</a:t>
                  </a:r>
                  <a:r>
                    <a:rPr lang="en-US" altLang="en-US" sz="1200" b="1">
                      <a:solidFill>
                        <a:srgbClr val="275AFF"/>
                      </a:solidFill>
                      <a:latin typeface="Courier New" panose="02070309020205020404" pitchFamily="49" charset="0"/>
                    </a:rPr>
                    <a:t>#include</a:t>
                  </a:r>
                  <a:r>
                    <a:rPr lang="en-US" altLang="en-US" sz="1200" b="1">
                      <a:latin typeface="Courier New" panose="02070309020205020404" pitchFamily="49" charset="0"/>
                    </a:rPr>
                    <a:t> &lt;iostream&gt;</a:t>
                  </a:r>
                </a:p>
                <a:p>
                  <a:pPr eaLnBrk="1" hangingPunct="1"/>
                  <a:endParaRPr lang="en-US" altLang="en-US" sz="1200" b="1">
                    <a:latin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9" name="Group 16">
                <a:extLst>
                  <a:ext uri="{FF2B5EF4-FFF2-40B4-BE49-F238E27FC236}">
                    <a16:creationId xmlns:a16="http://schemas.microsoft.com/office/drawing/2014/main" id="{DB0305B4-A0CF-6846-8E49-0B44785FD8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449"/>
                <a:ext cx="3072" cy="468"/>
                <a:chOff x="0" y="1449"/>
                <a:chExt cx="3072" cy="468"/>
              </a:xfrm>
              <a:grpFill/>
            </p:grpSpPr>
            <p:sp>
              <p:nvSpPr>
                <p:cNvPr id="88" name="Rectangle 17">
                  <a:extLst>
                    <a:ext uri="{FF2B5EF4-FFF2-40B4-BE49-F238E27FC236}">
                      <a16:creationId xmlns:a16="http://schemas.microsoft.com/office/drawing/2014/main" id="{0C9C3B8E-E3F1-7EFF-2C7D-288B12C2B7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449"/>
                  <a:ext cx="3072" cy="4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200"/>
                </a:p>
              </p:txBody>
            </p:sp>
            <p:sp>
              <p:nvSpPr>
                <p:cNvPr id="89" name="Rectangle 18">
                  <a:extLst>
                    <a:ext uri="{FF2B5EF4-FFF2-40B4-BE49-F238E27FC236}">
                      <a16:creationId xmlns:a16="http://schemas.microsoft.com/office/drawing/2014/main" id="{AD2D90B0-1EDC-C170-EEB4-023E8FA51C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496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b="1">
                      <a:solidFill>
                        <a:srgbClr val="4D8DFF"/>
                      </a:solidFill>
                      <a:latin typeface="Courier New" panose="02070309020205020404" pitchFamily="49" charset="0"/>
                    </a:rPr>
                    <a:t>	5	</a:t>
                  </a:r>
                  <a:endParaRPr lang="en-US" altLang="en-US" sz="1200" b="1">
                    <a:latin typeface="Courier New" panose="02070309020205020404" pitchFamily="49" charset="0"/>
                  </a:endParaRPr>
                </a:p>
                <a:p>
                  <a:pPr eaLnBrk="1" hangingPunct="1"/>
                  <a:endParaRPr lang="en-US" altLang="en-US" sz="1200" b="1">
                    <a:latin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10" name="Group 19">
                <a:extLst>
                  <a:ext uri="{FF2B5EF4-FFF2-40B4-BE49-F238E27FC236}">
                    <a16:creationId xmlns:a16="http://schemas.microsoft.com/office/drawing/2014/main" id="{17F6D5B7-6ED8-E2FE-FDEB-3002D47E6E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823"/>
                <a:ext cx="3072" cy="468"/>
                <a:chOff x="0" y="1823"/>
                <a:chExt cx="3072" cy="468"/>
              </a:xfrm>
              <a:grpFill/>
            </p:grpSpPr>
            <p:sp>
              <p:nvSpPr>
                <p:cNvPr id="86" name="Rectangle 20">
                  <a:extLst>
                    <a:ext uri="{FF2B5EF4-FFF2-40B4-BE49-F238E27FC236}">
                      <a16:creationId xmlns:a16="http://schemas.microsoft.com/office/drawing/2014/main" id="{E814C7DC-CE7B-DADD-03EF-9681822DAE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823"/>
                  <a:ext cx="3072" cy="4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200"/>
                </a:p>
              </p:txBody>
            </p:sp>
            <p:sp>
              <p:nvSpPr>
                <p:cNvPr id="87" name="Rectangle 21">
                  <a:extLst>
                    <a:ext uri="{FF2B5EF4-FFF2-40B4-BE49-F238E27FC236}">
                      <a16:creationId xmlns:a16="http://schemas.microsoft.com/office/drawing/2014/main" id="{69595C17-0DF1-5B89-914B-C723ABA510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870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b="1">
                      <a:solidFill>
                        <a:srgbClr val="4D8DFF"/>
                      </a:solidFill>
                      <a:latin typeface="Courier New" panose="02070309020205020404" pitchFamily="49" charset="0"/>
                    </a:rPr>
                    <a:t>	6	</a:t>
                  </a:r>
                  <a:r>
                    <a:rPr lang="en-US" altLang="en-US" sz="1200" b="1">
                      <a:solidFill>
                        <a:srgbClr val="275AFF"/>
                      </a:solidFill>
                      <a:latin typeface="Courier New" panose="02070309020205020404" pitchFamily="49" charset="0"/>
                    </a:rPr>
                    <a:t>using</a:t>
                  </a:r>
                  <a:r>
                    <a:rPr lang="en-US" altLang="en-US" sz="1200" b="1">
                      <a:latin typeface="Courier New" panose="02070309020205020404" pitchFamily="49" charset="0"/>
                    </a:rPr>
                    <a:t> std::cout;</a:t>
                  </a:r>
                </a:p>
                <a:p>
                  <a:pPr eaLnBrk="1" hangingPunct="1"/>
                  <a:endParaRPr lang="en-US" altLang="en-US" sz="1200" b="1">
                    <a:latin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11" name="Group 22">
                <a:extLst>
                  <a:ext uri="{FF2B5EF4-FFF2-40B4-BE49-F238E27FC236}">
                    <a16:creationId xmlns:a16="http://schemas.microsoft.com/office/drawing/2014/main" id="{FD1143DD-52BA-4853-E9C5-7F18F90AB5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197"/>
                <a:ext cx="3072" cy="468"/>
                <a:chOff x="0" y="2197"/>
                <a:chExt cx="3072" cy="468"/>
              </a:xfrm>
              <a:grpFill/>
            </p:grpSpPr>
            <p:sp>
              <p:nvSpPr>
                <p:cNvPr id="84" name="Rectangle 23">
                  <a:extLst>
                    <a:ext uri="{FF2B5EF4-FFF2-40B4-BE49-F238E27FC236}">
                      <a16:creationId xmlns:a16="http://schemas.microsoft.com/office/drawing/2014/main" id="{E955FACE-1AEA-866C-4C62-9321DBE189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197"/>
                  <a:ext cx="3072" cy="4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200"/>
                </a:p>
              </p:txBody>
            </p:sp>
            <p:sp>
              <p:nvSpPr>
                <p:cNvPr id="85" name="Rectangle 24">
                  <a:extLst>
                    <a:ext uri="{FF2B5EF4-FFF2-40B4-BE49-F238E27FC236}">
                      <a16:creationId xmlns:a16="http://schemas.microsoft.com/office/drawing/2014/main" id="{816FFD50-5302-5BF4-4094-FA31588DD8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244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b="1">
                      <a:solidFill>
                        <a:srgbClr val="4D8DFF"/>
                      </a:solidFill>
                      <a:latin typeface="Courier New" panose="02070309020205020404" pitchFamily="49" charset="0"/>
                    </a:rPr>
                    <a:t>	7	</a:t>
                  </a:r>
                  <a:r>
                    <a:rPr lang="en-US" altLang="en-US" sz="1200" b="1">
                      <a:solidFill>
                        <a:srgbClr val="275AFF"/>
                      </a:solidFill>
                      <a:latin typeface="Courier New" panose="02070309020205020404" pitchFamily="49" charset="0"/>
                    </a:rPr>
                    <a:t>using</a:t>
                  </a:r>
                  <a:r>
                    <a:rPr lang="en-US" altLang="en-US" sz="1200" b="1">
                      <a:latin typeface="Courier New" panose="02070309020205020404" pitchFamily="49" charset="0"/>
                    </a:rPr>
                    <a:t> std::endl;</a:t>
                  </a:r>
                </a:p>
                <a:p>
                  <a:pPr eaLnBrk="1" hangingPunct="1"/>
                  <a:endParaRPr lang="en-US" altLang="en-US" sz="1200" b="1">
                    <a:latin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12" name="Group 25">
                <a:extLst>
                  <a:ext uri="{FF2B5EF4-FFF2-40B4-BE49-F238E27FC236}">
                    <a16:creationId xmlns:a16="http://schemas.microsoft.com/office/drawing/2014/main" id="{7B8E4EFD-9ABA-7781-EC5F-141E29342C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571"/>
                <a:ext cx="3072" cy="468"/>
                <a:chOff x="0" y="2571"/>
                <a:chExt cx="3072" cy="468"/>
              </a:xfrm>
              <a:grpFill/>
            </p:grpSpPr>
            <p:sp>
              <p:nvSpPr>
                <p:cNvPr id="82" name="Rectangle 26">
                  <a:extLst>
                    <a:ext uri="{FF2B5EF4-FFF2-40B4-BE49-F238E27FC236}">
                      <a16:creationId xmlns:a16="http://schemas.microsoft.com/office/drawing/2014/main" id="{409CFC06-E7E3-62AB-8CD3-C59B8D305B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571"/>
                  <a:ext cx="3072" cy="4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200"/>
                </a:p>
              </p:txBody>
            </p:sp>
            <p:sp>
              <p:nvSpPr>
                <p:cNvPr id="83" name="Rectangle 27">
                  <a:extLst>
                    <a:ext uri="{FF2B5EF4-FFF2-40B4-BE49-F238E27FC236}">
                      <a16:creationId xmlns:a16="http://schemas.microsoft.com/office/drawing/2014/main" id="{62D27D80-04A7-DFB7-03FC-715624E98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618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b="1">
                      <a:solidFill>
                        <a:srgbClr val="4D8DFF"/>
                      </a:solidFill>
                      <a:latin typeface="Courier New" panose="02070309020205020404" pitchFamily="49" charset="0"/>
                    </a:rPr>
                    <a:t>	8	</a:t>
                  </a:r>
                  <a:endParaRPr lang="en-US" altLang="en-US" sz="1200" b="1">
                    <a:latin typeface="Courier New" panose="02070309020205020404" pitchFamily="49" charset="0"/>
                  </a:endParaRPr>
                </a:p>
                <a:p>
                  <a:pPr eaLnBrk="1" hangingPunct="1"/>
                  <a:endParaRPr lang="en-US" altLang="en-US" sz="1200" b="1">
                    <a:latin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13" name="Group 28">
                <a:extLst>
                  <a:ext uri="{FF2B5EF4-FFF2-40B4-BE49-F238E27FC236}">
                    <a16:creationId xmlns:a16="http://schemas.microsoft.com/office/drawing/2014/main" id="{EB41CD27-D0F0-08DC-CF9C-D5E6026BC2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945"/>
                <a:ext cx="3072" cy="468"/>
                <a:chOff x="0" y="2945"/>
                <a:chExt cx="3072" cy="468"/>
              </a:xfrm>
              <a:grpFill/>
            </p:grpSpPr>
            <p:sp>
              <p:nvSpPr>
                <p:cNvPr id="80" name="Rectangle 29">
                  <a:extLst>
                    <a:ext uri="{FF2B5EF4-FFF2-40B4-BE49-F238E27FC236}">
                      <a16:creationId xmlns:a16="http://schemas.microsoft.com/office/drawing/2014/main" id="{3C832929-C3CA-4124-4817-8500C3346C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945"/>
                  <a:ext cx="3072" cy="4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200"/>
                </a:p>
              </p:txBody>
            </p:sp>
            <p:sp>
              <p:nvSpPr>
                <p:cNvPr id="81" name="Rectangle 30">
                  <a:extLst>
                    <a:ext uri="{FF2B5EF4-FFF2-40B4-BE49-F238E27FC236}">
                      <a16:creationId xmlns:a16="http://schemas.microsoft.com/office/drawing/2014/main" id="{BDD950A5-1681-74AC-B52A-01A53AE106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992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b="1">
                      <a:solidFill>
                        <a:srgbClr val="4D8DFF"/>
                      </a:solidFill>
                      <a:latin typeface="Courier New" panose="02070309020205020404" pitchFamily="49" charset="0"/>
                    </a:rPr>
                    <a:t>	9	</a:t>
                  </a:r>
                  <a:r>
                    <a:rPr lang="en-US" altLang="en-US" sz="1200" b="1">
                      <a:solidFill>
                        <a:srgbClr val="33CC33"/>
                      </a:solidFill>
                      <a:latin typeface="Courier New" panose="02070309020205020404" pitchFamily="49" charset="0"/>
                    </a:rPr>
                    <a:t>// Modified Count class</a:t>
                  </a:r>
                  <a:endParaRPr lang="en-US" altLang="en-US" sz="1200" b="1">
                    <a:latin typeface="Courier New" panose="02070309020205020404" pitchFamily="49" charset="0"/>
                  </a:endParaRPr>
                </a:p>
                <a:p>
                  <a:pPr eaLnBrk="1" hangingPunct="1"/>
                  <a:endParaRPr lang="en-US" altLang="en-US" sz="1200" b="1">
                    <a:latin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14" name="Group 31">
                <a:extLst>
                  <a:ext uri="{FF2B5EF4-FFF2-40B4-BE49-F238E27FC236}">
                    <a16:creationId xmlns:a16="http://schemas.microsoft.com/office/drawing/2014/main" id="{D1136C9F-D8D2-FC73-723A-C11CB4ED52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319"/>
                <a:ext cx="3072" cy="468"/>
                <a:chOff x="0" y="3319"/>
                <a:chExt cx="3072" cy="468"/>
              </a:xfrm>
              <a:grpFill/>
            </p:grpSpPr>
            <p:sp>
              <p:nvSpPr>
                <p:cNvPr id="78" name="Rectangle 32">
                  <a:extLst>
                    <a:ext uri="{FF2B5EF4-FFF2-40B4-BE49-F238E27FC236}">
                      <a16:creationId xmlns:a16="http://schemas.microsoft.com/office/drawing/2014/main" id="{3B55580E-1192-F955-F877-16E9FEE1AE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319"/>
                  <a:ext cx="3072" cy="4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200"/>
                </a:p>
              </p:txBody>
            </p:sp>
            <p:sp>
              <p:nvSpPr>
                <p:cNvPr id="79" name="Rectangle 33">
                  <a:extLst>
                    <a:ext uri="{FF2B5EF4-FFF2-40B4-BE49-F238E27FC236}">
                      <a16:creationId xmlns:a16="http://schemas.microsoft.com/office/drawing/2014/main" id="{57BAFFD6-545C-F6F7-A0EE-A1ED59C699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366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b="1">
                      <a:solidFill>
                        <a:srgbClr val="4D8DFF"/>
                      </a:solidFill>
                      <a:latin typeface="Courier New" panose="02070309020205020404" pitchFamily="49" charset="0"/>
                    </a:rPr>
                    <a:t>	10	</a:t>
                  </a:r>
                  <a:r>
                    <a:rPr lang="en-US" altLang="en-US" sz="1200" b="1">
                      <a:solidFill>
                        <a:srgbClr val="275AFF"/>
                      </a:solidFill>
                      <a:latin typeface="Courier New" panose="02070309020205020404" pitchFamily="49" charset="0"/>
                    </a:rPr>
                    <a:t>class</a:t>
                  </a:r>
                  <a:r>
                    <a:rPr lang="en-US" altLang="en-US" sz="1200" b="1">
                      <a:latin typeface="Courier New" panose="02070309020205020404" pitchFamily="49" charset="0"/>
                    </a:rPr>
                    <a:t> Count {</a:t>
                  </a:r>
                </a:p>
                <a:p>
                  <a:pPr eaLnBrk="1" hangingPunct="1"/>
                  <a:endParaRPr lang="en-US" altLang="en-US" sz="1200" b="1">
                    <a:latin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15" name="Group 34">
                <a:extLst>
                  <a:ext uri="{FF2B5EF4-FFF2-40B4-BE49-F238E27FC236}">
                    <a16:creationId xmlns:a16="http://schemas.microsoft.com/office/drawing/2014/main" id="{FFACFD97-665F-96A1-6299-E3966BDE63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693"/>
                <a:ext cx="3072" cy="468"/>
                <a:chOff x="0" y="3693"/>
                <a:chExt cx="3072" cy="468"/>
              </a:xfrm>
              <a:grpFill/>
            </p:grpSpPr>
            <p:sp>
              <p:nvSpPr>
                <p:cNvPr id="76" name="Rectangle 35">
                  <a:extLst>
                    <a:ext uri="{FF2B5EF4-FFF2-40B4-BE49-F238E27FC236}">
                      <a16:creationId xmlns:a16="http://schemas.microsoft.com/office/drawing/2014/main" id="{7AD99205-3329-5658-F9C7-7268CD5841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693"/>
                  <a:ext cx="3072" cy="4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200"/>
                </a:p>
              </p:txBody>
            </p:sp>
            <p:sp>
              <p:nvSpPr>
                <p:cNvPr id="77" name="Rectangle 36">
                  <a:extLst>
                    <a:ext uri="{FF2B5EF4-FFF2-40B4-BE49-F238E27FC236}">
                      <a16:creationId xmlns:a16="http://schemas.microsoft.com/office/drawing/2014/main" id="{61C7EA75-C0BF-F6F4-8253-32592274BC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740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b="1">
                      <a:solidFill>
                        <a:srgbClr val="4D8DFF"/>
                      </a:solidFill>
                      <a:latin typeface="Courier New" panose="02070309020205020404" pitchFamily="49" charset="0"/>
                    </a:rPr>
                    <a:t>	11	</a:t>
                  </a:r>
                  <a:r>
                    <a:rPr lang="en-US" altLang="en-US" sz="1200" b="1">
                      <a:solidFill>
                        <a:srgbClr val="275AFF"/>
                      </a:solidFill>
                      <a:latin typeface="Courier New" panose="02070309020205020404" pitchFamily="49" charset="0"/>
                    </a:rPr>
                    <a:t>public:</a:t>
                  </a:r>
                  <a:endParaRPr lang="en-US" altLang="en-US" sz="1200" b="1">
                    <a:latin typeface="Courier New" panose="02070309020205020404" pitchFamily="49" charset="0"/>
                  </a:endParaRPr>
                </a:p>
                <a:p>
                  <a:pPr eaLnBrk="1" hangingPunct="1"/>
                  <a:endParaRPr lang="en-US" altLang="en-US" sz="1200" b="1">
                    <a:latin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16" name="Group 37">
                <a:extLst>
                  <a:ext uri="{FF2B5EF4-FFF2-40B4-BE49-F238E27FC236}">
                    <a16:creationId xmlns:a16="http://schemas.microsoft.com/office/drawing/2014/main" id="{3A4FC2D9-9715-5C7A-2B74-5A40D8B362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067"/>
                <a:ext cx="3072" cy="468"/>
                <a:chOff x="0" y="4067"/>
                <a:chExt cx="3072" cy="468"/>
              </a:xfrm>
              <a:grpFill/>
            </p:grpSpPr>
            <p:sp>
              <p:nvSpPr>
                <p:cNvPr id="74" name="Rectangle 38">
                  <a:extLst>
                    <a:ext uri="{FF2B5EF4-FFF2-40B4-BE49-F238E27FC236}">
                      <a16:creationId xmlns:a16="http://schemas.microsoft.com/office/drawing/2014/main" id="{C727F4E5-5F23-1350-01D6-444870B3A5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067"/>
                  <a:ext cx="3072" cy="4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200"/>
                </a:p>
              </p:txBody>
            </p:sp>
            <p:sp>
              <p:nvSpPr>
                <p:cNvPr id="75" name="Rectangle 39">
                  <a:extLst>
                    <a:ext uri="{FF2B5EF4-FFF2-40B4-BE49-F238E27FC236}">
                      <a16:creationId xmlns:a16="http://schemas.microsoft.com/office/drawing/2014/main" id="{6852C31A-10B2-BA28-8BEF-C1AE0EED09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114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b="1">
                      <a:solidFill>
                        <a:srgbClr val="4D8DFF"/>
                      </a:solidFill>
                      <a:latin typeface="Courier New" panose="02070309020205020404" pitchFamily="49" charset="0"/>
                    </a:rPr>
                    <a:t>	12	</a:t>
                  </a:r>
                  <a:r>
                    <a:rPr lang="en-US" altLang="en-US" sz="1200" b="1">
                      <a:latin typeface="Courier New" panose="02070309020205020404" pitchFamily="49" charset="0"/>
                    </a:rPr>
                    <a:t>   Count() { x = 0; }                  </a:t>
                  </a:r>
                  <a:r>
                    <a:rPr lang="en-US" altLang="en-US" sz="1200" b="1">
                      <a:solidFill>
                        <a:srgbClr val="33CC33"/>
                      </a:solidFill>
                      <a:latin typeface="Courier New" panose="02070309020205020404" pitchFamily="49" charset="0"/>
                    </a:rPr>
                    <a:t> // constructor</a:t>
                  </a:r>
                  <a:endParaRPr lang="en-US" altLang="en-US" sz="1200" b="1">
                    <a:latin typeface="Courier New" panose="02070309020205020404" pitchFamily="49" charset="0"/>
                  </a:endParaRPr>
                </a:p>
                <a:p>
                  <a:pPr eaLnBrk="1" hangingPunct="1"/>
                  <a:endParaRPr lang="en-US" altLang="en-US" sz="1200" b="1">
                    <a:latin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17" name="Group 40">
                <a:extLst>
                  <a:ext uri="{FF2B5EF4-FFF2-40B4-BE49-F238E27FC236}">
                    <a16:creationId xmlns:a16="http://schemas.microsoft.com/office/drawing/2014/main" id="{21028AFD-BF3D-C1F8-F585-FF9D3E863B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441"/>
                <a:ext cx="3072" cy="468"/>
                <a:chOff x="0" y="4441"/>
                <a:chExt cx="3072" cy="468"/>
              </a:xfrm>
              <a:grpFill/>
            </p:grpSpPr>
            <p:sp>
              <p:nvSpPr>
                <p:cNvPr id="72" name="Rectangle 41">
                  <a:extLst>
                    <a:ext uri="{FF2B5EF4-FFF2-40B4-BE49-F238E27FC236}">
                      <a16:creationId xmlns:a16="http://schemas.microsoft.com/office/drawing/2014/main" id="{93BA74A8-FE70-F7FF-BB9A-606B3E65EB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441"/>
                  <a:ext cx="3072" cy="4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200"/>
                </a:p>
              </p:txBody>
            </p:sp>
            <p:sp>
              <p:nvSpPr>
                <p:cNvPr id="73" name="Rectangle 42">
                  <a:extLst>
                    <a:ext uri="{FF2B5EF4-FFF2-40B4-BE49-F238E27FC236}">
                      <a16:creationId xmlns:a16="http://schemas.microsoft.com/office/drawing/2014/main" id="{91517DF6-B8A1-B81C-5CC9-819665DDD7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488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b="1">
                      <a:solidFill>
                        <a:srgbClr val="4D8DFF"/>
                      </a:solidFill>
                      <a:latin typeface="Courier New" panose="02070309020205020404" pitchFamily="49" charset="0"/>
                    </a:rPr>
                    <a:t>	13	</a:t>
                  </a:r>
                  <a:r>
                    <a:rPr lang="en-US" altLang="en-US" sz="1200" b="1">
                      <a:latin typeface="Courier New" panose="02070309020205020404" pitchFamily="49" charset="0"/>
                    </a:rPr>
                    <a:t>   </a:t>
                  </a:r>
                  <a:r>
                    <a:rPr lang="en-US" altLang="en-US" sz="1200" b="1">
                      <a:solidFill>
                        <a:srgbClr val="275AFF"/>
                      </a:solidFill>
                      <a:latin typeface="Courier New" panose="02070309020205020404" pitchFamily="49" charset="0"/>
                    </a:rPr>
                    <a:t>void</a:t>
                  </a:r>
                  <a:r>
                    <a:rPr lang="en-US" altLang="en-US" sz="1200" b="1">
                      <a:latin typeface="Courier New" panose="02070309020205020404" pitchFamily="49" charset="0"/>
                    </a:rPr>
                    <a:t> print() </a:t>
                  </a:r>
                  <a:r>
                    <a:rPr lang="en-US" altLang="en-US" sz="1200" b="1">
                      <a:solidFill>
                        <a:srgbClr val="275AFF"/>
                      </a:solidFill>
                      <a:latin typeface="Courier New" panose="02070309020205020404" pitchFamily="49" charset="0"/>
                    </a:rPr>
                    <a:t>const</a:t>
                  </a:r>
                  <a:r>
                    <a:rPr lang="en-US" altLang="en-US" sz="1200" b="1">
                      <a:latin typeface="Courier New" panose="02070309020205020404" pitchFamily="49" charset="0"/>
                    </a:rPr>
                    <a:t> { cout &lt;&lt; x &lt;&lt; endl; } </a:t>
                  </a:r>
                  <a:r>
                    <a:rPr lang="en-US" altLang="en-US" sz="1200" b="1">
                      <a:solidFill>
                        <a:srgbClr val="33CC33"/>
                      </a:solidFill>
                      <a:latin typeface="Courier New" panose="02070309020205020404" pitchFamily="49" charset="0"/>
                    </a:rPr>
                    <a:t> // output</a:t>
                  </a:r>
                  <a:endParaRPr lang="en-US" altLang="en-US" sz="1200" b="1">
                    <a:latin typeface="Courier New" panose="02070309020205020404" pitchFamily="49" charset="0"/>
                  </a:endParaRPr>
                </a:p>
                <a:p>
                  <a:pPr eaLnBrk="1" hangingPunct="1"/>
                  <a:endParaRPr lang="en-US" altLang="en-US" sz="1200" b="1">
                    <a:latin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18" name="Group 43">
                <a:extLst>
                  <a:ext uri="{FF2B5EF4-FFF2-40B4-BE49-F238E27FC236}">
                    <a16:creationId xmlns:a16="http://schemas.microsoft.com/office/drawing/2014/main" id="{D5DD8872-627F-36C9-3141-B5E88955C9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815"/>
                <a:ext cx="3072" cy="468"/>
                <a:chOff x="0" y="4815"/>
                <a:chExt cx="3072" cy="468"/>
              </a:xfrm>
              <a:grpFill/>
            </p:grpSpPr>
            <p:sp>
              <p:nvSpPr>
                <p:cNvPr id="70" name="Rectangle 44">
                  <a:extLst>
                    <a:ext uri="{FF2B5EF4-FFF2-40B4-BE49-F238E27FC236}">
                      <a16:creationId xmlns:a16="http://schemas.microsoft.com/office/drawing/2014/main" id="{E94081DE-8F2C-C57A-8528-D37225C12A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815"/>
                  <a:ext cx="3072" cy="4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200"/>
                </a:p>
              </p:txBody>
            </p:sp>
            <p:sp>
              <p:nvSpPr>
                <p:cNvPr id="71" name="Rectangle 45">
                  <a:extLst>
                    <a:ext uri="{FF2B5EF4-FFF2-40B4-BE49-F238E27FC236}">
                      <a16:creationId xmlns:a16="http://schemas.microsoft.com/office/drawing/2014/main" id="{C1032710-494B-2A61-593E-3D6AD84BA5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862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b="1">
                      <a:solidFill>
                        <a:srgbClr val="4D8DFF"/>
                      </a:solidFill>
                      <a:latin typeface="Courier New" panose="02070309020205020404" pitchFamily="49" charset="0"/>
                    </a:rPr>
                    <a:t>	14	</a:t>
                  </a:r>
                  <a:r>
                    <a:rPr lang="en-US" altLang="en-US" sz="1200" b="1">
                      <a:solidFill>
                        <a:srgbClr val="275AFF"/>
                      </a:solidFill>
                      <a:latin typeface="Courier New" panose="02070309020205020404" pitchFamily="49" charset="0"/>
                    </a:rPr>
                    <a:t>private:</a:t>
                  </a:r>
                  <a:endParaRPr lang="en-US" altLang="en-US" sz="1200" b="1">
                    <a:latin typeface="Courier New" panose="02070309020205020404" pitchFamily="49" charset="0"/>
                  </a:endParaRPr>
                </a:p>
                <a:p>
                  <a:pPr eaLnBrk="1" hangingPunct="1"/>
                  <a:endParaRPr lang="en-US" altLang="en-US" sz="1200" b="1">
                    <a:latin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19" name="Group 46">
                <a:extLst>
                  <a:ext uri="{FF2B5EF4-FFF2-40B4-BE49-F238E27FC236}">
                    <a16:creationId xmlns:a16="http://schemas.microsoft.com/office/drawing/2014/main" id="{60B29F60-156D-1FEA-C480-38B32DC75F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5189"/>
                <a:ext cx="3072" cy="468"/>
                <a:chOff x="0" y="5189"/>
                <a:chExt cx="3072" cy="468"/>
              </a:xfrm>
              <a:grpFill/>
            </p:grpSpPr>
            <p:sp>
              <p:nvSpPr>
                <p:cNvPr id="68" name="Rectangle 47">
                  <a:extLst>
                    <a:ext uri="{FF2B5EF4-FFF2-40B4-BE49-F238E27FC236}">
                      <a16:creationId xmlns:a16="http://schemas.microsoft.com/office/drawing/2014/main" id="{D24DA05A-2D09-75C4-A8EF-18177810CC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189"/>
                  <a:ext cx="3072" cy="4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200"/>
                </a:p>
              </p:txBody>
            </p:sp>
            <p:sp>
              <p:nvSpPr>
                <p:cNvPr id="69" name="Rectangle 48">
                  <a:extLst>
                    <a:ext uri="{FF2B5EF4-FFF2-40B4-BE49-F238E27FC236}">
                      <a16:creationId xmlns:a16="http://schemas.microsoft.com/office/drawing/2014/main" id="{E855961F-EE00-FFD0-76E5-56434ADEB9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236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b="1">
                      <a:solidFill>
                        <a:srgbClr val="4D8DFF"/>
                      </a:solidFill>
                      <a:latin typeface="Courier New" panose="02070309020205020404" pitchFamily="49" charset="0"/>
                    </a:rPr>
                    <a:t>	15	</a:t>
                  </a:r>
                  <a:r>
                    <a:rPr lang="en-US" altLang="en-US" sz="1200" b="1">
                      <a:latin typeface="Courier New" panose="02070309020205020404" pitchFamily="49" charset="0"/>
                    </a:rPr>
                    <a:t>   </a:t>
                  </a:r>
                  <a:r>
                    <a:rPr lang="en-US" altLang="en-US" sz="1200" b="1">
                      <a:solidFill>
                        <a:srgbClr val="275AFF"/>
                      </a:solidFill>
                      <a:latin typeface="Courier New" panose="02070309020205020404" pitchFamily="49" charset="0"/>
                    </a:rPr>
                    <a:t>int</a:t>
                  </a:r>
                  <a:r>
                    <a:rPr lang="en-US" altLang="en-US" sz="1200" b="1">
                      <a:latin typeface="Courier New" panose="02070309020205020404" pitchFamily="49" charset="0"/>
                    </a:rPr>
                    <a:t> x;  </a:t>
                  </a:r>
                  <a:r>
                    <a:rPr lang="en-US" altLang="en-US" sz="1200" b="1">
                      <a:solidFill>
                        <a:srgbClr val="33CC33"/>
                      </a:solidFill>
                      <a:latin typeface="Courier New" panose="02070309020205020404" pitchFamily="49" charset="0"/>
                    </a:rPr>
                    <a:t>// data member</a:t>
                  </a:r>
                  <a:endParaRPr lang="en-US" altLang="en-US" sz="1200" b="1">
                    <a:latin typeface="Courier New" panose="02070309020205020404" pitchFamily="49" charset="0"/>
                  </a:endParaRPr>
                </a:p>
                <a:p>
                  <a:pPr eaLnBrk="1" hangingPunct="1"/>
                  <a:endParaRPr lang="en-US" altLang="en-US" sz="1200" b="1">
                    <a:latin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20" name="Group 49">
                <a:extLst>
                  <a:ext uri="{FF2B5EF4-FFF2-40B4-BE49-F238E27FC236}">
                    <a16:creationId xmlns:a16="http://schemas.microsoft.com/office/drawing/2014/main" id="{1A81B293-76D3-0F43-A895-E5715DB666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5563"/>
                <a:ext cx="3072" cy="468"/>
                <a:chOff x="0" y="5563"/>
                <a:chExt cx="3072" cy="468"/>
              </a:xfrm>
              <a:grpFill/>
            </p:grpSpPr>
            <p:sp>
              <p:nvSpPr>
                <p:cNvPr id="66" name="Rectangle 50">
                  <a:extLst>
                    <a:ext uri="{FF2B5EF4-FFF2-40B4-BE49-F238E27FC236}">
                      <a16:creationId xmlns:a16="http://schemas.microsoft.com/office/drawing/2014/main" id="{AAA221E7-7573-9487-5966-01B1B3B91B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563"/>
                  <a:ext cx="3072" cy="4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200"/>
                </a:p>
              </p:txBody>
            </p:sp>
            <p:sp>
              <p:nvSpPr>
                <p:cNvPr id="67" name="Rectangle 51">
                  <a:extLst>
                    <a:ext uri="{FF2B5EF4-FFF2-40B4-BE49-F238E27FC236}">
                      <a16:creationId xmlns:a16="http://schemas.microsoft.com/office/drawing/2014/main" id="{CA7E8B15-6A32-904E-38F0-7DE8ADE4E4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610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b="1">
                      <a:solidFill>
                        <a:srgbClr val="4D8DFF"/>
                      </a:solidFill>
                      <a:latin typeface="Courier New" panose="02070309020205020404" pitchFamily="49" charset="0"/>
                    </a:rPr>
                    <a:t>	16	</a:t>
                  </a:r>
                  <a:r>
                    <a:rPr lang="en-US" altLang="en-US" sz="1200" b="1">
                      <a:latin typeface="Courier New" panose="02070309020205020404" pitchFamily="49" charset="0"/>
                    </a:rPr>
                    <a:t>};</a:t>
                  </a:r>
                </a:p>
                <a:p>
                  <a:pPr eaLnBrk="1" hangingPunct="1"/>
                  <a:endParaRPr lang="en-US" altLang="en-US" sz="1200" b="1">
                    <a:latin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21" name="Group 52">
                <a:extLst>
                  <a:ext uri="{FF2B5EF4-FFF2-40B4-BE49-F238E27FC236}">
                    <a16:creationId xmlns:a16="http://schemas.microsoft.com/office/drawing/2014/main" id="{1E02F032-048F-5BEA-7119-1B9450A47E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5937"/>
                <a:ext cx="3072" cy="468"/>
                <a:chOff x="0" y="5937"/>
                <a:chExt cx="3072" cy="468"/>
              </a:xfrm>
              <a:grpFill/>
            </p:grpSpPr>
            <p:sp>
              <p:nvSpPr>
                <p:cNvPr id="64" name="Rectangle 53">
                  <a:extLst>
                    <a:ext uri="{FF2B5EF4-FFF2-40B4-BE49-F238E27FC236}">
                      <a16:creationId xmlns:a16="http://schemas.microsoft.com/office/drawing/2014/main" id="{E84E9ADF-0ACF-4762-9F26-5C7A86ABD2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937"/>
                  <a:ext cx="3072" cy="4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200"/>
                </a:p>
              </p:txBody>
            </p:sp>
            <p:sp>
              <p:nvSpPr>
                <p:cNvPr id="65" name="Rectangle 54">
                  <a:extLst>
                    <a:ext uri="{FF2B5EF4-FFF2-40B4-BE49-F238E27FC236}">
                      <a16:creationId xmlns:a16="http://schemas.microsoft.com/office/drawing/2014/main" id="{A973CACA-55DE-C0BA-52BC-5640BB92AE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984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b="1">
                      <a:solidFill>
                        <a:srgbClr val="4D8DFF"/>
                      </a:solidFill>
                      <a:latin typeface="Courier New" panose="02070309020205020404" pitchFamily="49" charset="0"/>
                    </a:rPr>
                    <a:t>	17	</a:t>
                  </a:r>
                  <a:endParaRPr lang="en-US" altLang="en-US" sz="1200" b="1">
                    <a:latin typeface="Courier New" panose="02070309020205020404" pitchFamily="49" charset="0"/>
                  </a:endParaRPr>
                </a:p>
                <a:p>
                  <a:pPr eaLnBrk="1" hangingPunct="1"/>
                  <a:endParaRPr lang="en-US" altLang="en-US" sz="1200" b="1">
                    <a:latin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22" name="Group 55">
                <a:extLst>
                  <a:ext uri="{FF2B5EF4-FFF2-40B4-BE49-F238E27FC236}">
                    <a16:creationId xmlns:a16="http://schemas.microsoft.com/office/drawing/2014/main" id="{61F12746-9E64-F283-8199-4C3F1F97BE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6311"/>
                <a:ext cx="3072" cy="468"/>
                <a:chOff x="0" y="6311"/>
                <a:chExt cx="3072" cy="468"/>
              </a:xfrm>
              <a:grpFill/>
            </p:grpSpPr>
            <p:sp>
              <p:nvSpPr>
                <p:cNvPr id="62" name="Rectangle 56">
                  <a:extLst>
                    <a:ext uri="{FF2B5EF4-FFF2-40B4-BE49-F238E27FC236}">
                      <a16:creationId xmlns:a16="http://schemas.microsoft.com/office/drawing/2014/main" id="{44E24D84-E305-3D3E-88E7-9BACCEC580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6311"/>
                  <a:ext cx="3072" cy="4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200"/>
                </a:p>
              </p:txBody>
            </p:sp>
            <p:sp>
              <p:nvSpPr>
                <p:cNvPr id="63" name="Rectangle 57">
                  <a:extLst>
                    <a:ext uri="{FF2B5EF4-FFF2-40B4-BE49-F238E27FC236}">
                      <a16:creationId xmlns:a16="http://schemas.microsoft.com/office/drawing/2014/main" id="{38EB494A-81CD-175E-EE76-7C2BCCC612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6358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b="1">
                      <a:solidFill>
                        <a:srgbClr val="4D8DFF"/>
                      </a:solidFill>
                      <a:latin typeface="Courier New" panose="02070309020205020404" pitchFamily="49" charset="0"/>
                    </a:rPr>
                    <a:t>	18	</a:t>
                  </a:r>
                  <a:r>
                    <a:rPr lang="en-US" altLang="en-US" sz="1200" b="1">
                      <a:solidFill>
                        <a:srgbClr val="33CC33"/>
                      </a:solidFill>
                      <a:latin typeface="Courier New" panose="02070309020205020404" pitchFamily="49" charset="0"/>
                    </a:rPr>
                    <a:t>// Function tries to modify private data of Count,</a:t>
                  </a:r>
                  <a:endParaRPr lang="en-US" altLang="en-US" sz="1200" b="1">
                    <a:latin typeface="Courier New" panose="02070309020205020404" pitchFamily="49" charset="0"/>
                  </a:endParaRPr>
                </a:p>
                <a:p>
                  <a:pPr eaLnBrk="1" hangingPunct="1"/>
                  <a:endParaRPr lang="en-US" altLang="en-US" sz="1200" b="1">
                    <a:latin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23" name="Group 58">
                <a:extLst>
                  <a:ext uri="{FF2B5EF4-FFF2-40B4-BE49-F238E27FC236}">
                    <a16:creationId xmlns:a16="http://schemas.microsoft.com/office/drawing/2014/main" id="{3F8AC99C-3333-2480-F331-16346A6724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6685"/>
                <a:ext cx="3072" cy="468"/>
                <a:chOff x="0" y="6685"/>
                <a:chExt cx="3072" cy="468"/>
              </a:xfrm>
              <a:grpFill/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D9F6A601-F5A1-7E4C-9D71-AF9911862B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6685"/>
                  <a:ext cx="3072" cy="4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200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5DAB2D6B-20E8-9A3E-D5AE-2BFD463AF7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6732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b="1">
                      <a:solidFill>
                        <a:srgbClr val="4D8DFF"/>
                      </a:solidFill>
                      <a:latin typeface="Courier New" panose="02070309020205020404" pitchFamily="49" charset="0"/>
                    </a:rPr>
                    <a:t>	19	</a:t>
                  </a:r>
                  <a:r>
                    <a:rPr lang="en-US" altLang="en-US" sz="1200" b="1">
                      <a:solidFill>
                        <a:srgbClr val="33CC33"/>
                      </a:solidFill>
                      <a:latin typeface="Courier New" panose="02070309020205020404" pitchFamily="49" charset="0"/>
                    </a:rPr>
                    <a:t>// but cannot because it is not a friend of Count.</a:t>
                  </a:r>
                  <a:endParaRPr lang="en-US" altLang="en-US" sz="1200" b="1">
                    <a:latin typeface="Courier New" panose="02070309020205020404" pitchFamily="49" charset="0"/>
                  </a:endParaRPr>
                </a:p>
                <a:p>
                  <a:pPr eaLnBrk="1" hangingPunct="1"/>
                  <a:endParaRPr lang="en-US" altLang="en-US" sz="1200" b="1">
                    <a:latin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24" name="Group 61">
                <a:extLst>
                  <a:ext uri="{FF2B5EF4-FFF2-40B4-BE49-F238E27FC236}">
                    <a16:creationId xmlns:a16="http://schemas.microsoft.com/office/drawing/2014/main" id="{35AFA438-79F4-2330-993D-2AD582CC99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7059"/>
                <a:ext cx="3072" cy="468"/>
                <a:chOff x="0" y="7059"/>
                <a:chExt cx="3072" cy="468"/>
              </a:xfrm>
              <a:grpFill/>
            </p:grpSpPr>
            <p:sp>
              <p:nvSpPr>
                <p:cNvPr id="58" name="Rectangle 62">
                  <a:extLst>
                    <a:ext uri="{FF2B5EF4-FFF2-40B4-BE49-F238E27FC236}">
                      <a16:creationId xmlns:a16="http://schemas.microsoft.com/office/drawing/2014/main" id="{A3F0A159-62BB-5E8F-7BCA-E656BDFDEB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7059"/>
                  <a:ext cx="3072" cy="4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200"/>
                </a:p>
              </p:txBody>
            </p:sp>
            <p:sp>
              <p:nvSpPr>
                <p:cNvPr id="59" name="Rectangle 63">
                  <a:extLst>
                    <a:ext uri="{FF2B5EF4-FFF2-40B4-BE49-F238E27FC236}">
                      <a16:creationId xmlns:a16="http://schemas.microsoft.com/office/drawing/2014/main" id="{23966EDB-C700-8620-9800-C31E5C517D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7106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b="1" dirty="0">
                      <a:solidFill>
                        <a:srgbClr val="4D8DFF"/>
                      </a:solidFill>
                      <a:latin typeface="Courier New" panose="02070309020205020404" pitchFamily="49" charset="0"/>
                    </a:rPr>
                    <a:t>	20	</a:t>
                  </a:r>
                  <a:r>
                    <a:rPr lang="en-US" altLang="en-US" sz="1200" b="1" dirty="0">
                      <a:solidFill>
                        <a:srgbClr val="275AFF"/>
                      </a:solidFill>
                      <a:latin typeface="Courier New" panose="02070309020205020404" pitchFamily="49" charset="0"/>
                    </a:rPr>
                    <a:t>void</a:t>
                  </a:r>
                  <a:r>
                    <a:rPr lang="en-US" altLang="en-US" sz="1200" b="1" dirty="0">
                      <a:latin typeface="Courier New" panose="02070309020205020404" pitchFamily="49" charset="0"/>
                    </a:rPr>
                    <a:t> </a:t>
                  </a:r>
                  <a:r>
                    <a:rPr lang="en-US" altLang="en-US" sz="1200" b="1" dirty="0" err="1">
                      <a:latin typeface="Courier New" panose="02070309020205020404" pitchFamily="49" charset="0"/>
                    </a:rPr>
                    <a:t>cannotSetA</a:t>
                  </a:r>
                  <a:r>
                    <a:rPr lang="en-US" altLang="en-US" sz="1200" b="1" dirty="0">
                      <a:latin typeface="Courier New" panose="02070309020205020404" pitchFamily="49" charset="0"/>
                    </a:rPr>
                    <a:t>( Count &amp;c, </a:t>
                  </a:r>
                  <a:r>
                    <a:rPr lang="en-US" altLang="en-US" sz="1200" b="1" dirty="0">
                      <a:solidFill>
                        <a:srgbClr val="275AFF"/>
                      </a:solidFill>
                      <a:latin typeface="Courier New" panose="02070309020205020404" pitchFamily="49" charset="0"/>
                    </a:rPr>
                    <a:t>int</a:t>
                  </a:r>
                  <a:r>
                    <a:rPr lang="en-US" altLang="en-US" sz="1200" b="1" dirty="0">
                      <a:latin typeface="Courier New" panose="02070309020205020404" pitchFamily="49" charset="0"/>
                    </a:rPr>
                    <a:t> </a:t>
                  </a:r>
                  <a:r>
                    <a:rPr lang="en-US" altLang="en-US" sz="1200" b="1" dirty="0" err="1">
                      <a:latin typeface="Courier New" panose="02070309020205020404" pitchFamily="49" charset="0"/>
                    </a:rPr>
                    <a:t>val</a:t>
                  </a:r>
                  <a:r>
                    <a:rPr lang="en-US" altLang="en-US" sz="1200" b="1" dirty="0">
                      <a:latin typeface="Courier New" panose="02070309020205020404" pitchFamily="49" charset="0"/>
                    </a:rPr>
                    <a:t> )</a:t>
                  </a:r>
                </a:p>
                <a:p>
                  <a:pPr eaLnBrk="1" hangingPunct="1"/>
                  <a:endParaRPr lang="en-US" altLang="en-US" sz="1200" b="1" dirty="0">
                    <a:latin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25" name="Group 64">
                <a:extLst>
                  <a:ext uri="{FF2B5EF4-FFF2-40B4-BE49-F238E27FC236}">
                    <a16:creationId xmlns:a16="http://schemas.microsoft.com/office/drawing/2014/main" id="{52F7DB56-39EA-6B51-0EDF-55973CB4F5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7433"/>
                <a:ext cx="3072" cy="468"/>
                <a:chOff x="0" y="7433"/>
                <a:chExt cx="3072" cy="468"/>
              </a:xfrm>
              <a:grpFill/>
            </p:grpSpPr>
            <p:sp>
              <p:nvSpPr>
                <p:cNvPr id="56" name="Rectangle 65">
                  <a:extLst>
                    <a:ext uri="{FF2B5EF4-FFF2-40B4-BE49-F238E27FC236}">
                      <a16:creationId xmlns:a16="http://schemas.microsoft.com/office/drawing/2014/main" id="{30A7051B-E18F-2032-3501-D6FEC63230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7433"/>
                  <a:ext cx="3072" cy="4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200"/>
                </a:p>
              </p:txBody>
            </p:sp>
            <p:sp>
              <p:nvSpPr>
                <p:cNvPr id="57" name="Rectangle 66">
                  <a:extLst>
                    <a:ext uri="{FF2B5EF4-FFF2-40B4-BE49-F238E27FC236}">
                      <a16:creationId xmlns:a16="http://schemas.microsoft.com/office/drawing/2014/main" id="{5E177D74-403C-52CD-08D1-0D4874046D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7480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b="1">
                      <a:solidFill>
                        <a:srgbClr val="4D8DFF"/>
                      </a:solidFill>
                      <a:latin typeface="Courier New" panose="02070309020205020404" pitchFamily="49" charset="0"/>
                    </a:rPr>
                    <a:t>	21	</a:t>
                  </a:r>
                  <a:r>
                    <a:rPr lang="en-US" altLang="en-US" sz="1200" b="1">
                      <a:latin typeface="Courier New" panose="02070309020205020404" pitchFamily="49" charset="0"/>
                    </a:rPr>
                    <a:t>{</a:t>
                  </a:r>
                </a:p>
                <a:p>
                  <a:pPr eaLnBrk="1" hangingPunct="1"/>
                  <a:endParaRPr lang="en-US" altLang="en-US" sz="1200" b="1">
                    <a:latin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26" name="Group 67">
                <a:extLst>
                  <a:ext uri="{FF2B5EF4-FFF2-40B4-BE49-F238E27FC236}">
                    <a16:creationId xmlns:a16="http://schemas.microsoft.com/office/drawing/2014/main" id="{FE25806C-60BF-390C-8982-487A7964D4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7807"/>
                <a:ext cx="3072" cy="468"/>
                <a:chOff x="0" y="7807"/>
                <a:chExt cx="3072" cy="468"/>
              </a:xfrm>
              <a:grpFill/>
            </p:grpSpPr>
            <p:sp>
              <p:nvSpPr>
                <p:cNvPr id="54" name="Rectangle 68">
                  <a:extLst>
                    <a:ext uri="{FF2B5EF4-FFF2-40B4-BE49-F238E27FC236}">
                      <a16:creationId xmlns:a16="http://schemas.microsoft.com/office/drawing/2014/main" id="{98955DB9-972A-CF6A-36F7-E3100DB9A6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7807"/>
                  <a:ext cx="3072" cy="4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200"/>
                </a:p>
              </p:txBody>
            </p:sp>
            <p:sp>
              <p:nvSpPr>
                <p:cNvPr id="55" name="Rectangle 69">
                  <a:extLst>
                    <a:ext uri="{FF2B5EF4-FFF2-40B4-BE49-F238E27FC236}">
                      <a16:creationId xmlns:a16="http://schemas.microsoft.com/office/drawing/2014/main" id="{0BBFECE7-49C8-9A90-2605-F55A5B7442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7854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b="1" dirty="0">
                      <a:solidFill>
                        <a:srgbClr val="4D8DFF"/>
                      </a:solidFill>
                      <a:latin typeface="Courier New" panose="02070309020205020404" pitchFamily="49" charset="0"/>
                    </a:rPr>
                    <a:t>	22	</a:t>
                  </a:r>
                  <a:r>
                    <a:rPr lang="en-US" altLang="en-US" sz="1200" b="1" dirty="0">
                      <a:latin typeface="Courier New" panose="02070309020205020404" pitchFamily="49" charset="0"/>
                    </a:rPr>
                    <a:t>   </a:t>
                  </a:r>
                  <a:r>
                    <a:rPr lang="en-US" altLang="en-US" sz="1200" b="1" dirty="0" err="1">
                      <a:latin typeface="Courier New" panose="02070309020205020404" pitchFamily="49" charset="0"/>
                    </a:rPr>
                    <a:t>c.x</a:t>
                  </a:r>
                  <a:r>
                    <a:rPr lang="en-US" altLang="en-US" sz="1200" b="1" dirty="0">
                      <a:latin typeface="Courier New" panose="02070309020205020404" pitchFamily="49" charset="0"/>
                    </a:rPr>
                    <a:t> = </a:t>
                  </a:r>
                  <a:r>
                    <a:rPr lang="en-US" altLang="en-US" sz="1200" b="1" dirty="0" err="1">
                      <a:latin typeface="Courier New" panose="02070309020205020404" pitchFamily="49" charset="0"/>
                    </a:rPr>
                    <a:t>val</a:t>
                  </a:r>
                  <a:r>
                    <a:rPr lang="en-US" altLang="en-US" sz="1200" b="1" dirty="0">
                      <a:latin typeface="Courier New" panose="02070309020205020404" pitchFamily="49" charset="0"/>
                    </a:rPr>
                    <a:t>; </a:t>
                  </a:r>
                  <a:r>
                    <a:rPr lang="en-US" altLang="en-US" sz="1200" b="1" dirty="0">
                      <a:solidFill>
                        <a:srgbClr val="33CC33"/>
                      </a:solidFill>
                      <a:latin typeface="Courier New" panose="02070309020205020404" pitchFamily="49" charset="0"/>
                    </a:rPr>
                    <a:t> </a:t>
                  </a:r>
                  <a:r>
                    <a:rPr lang="en-US" altLang="en-US" sz="1200" b="1" dirty="0">
                      <a:solidFill>
                        <a:srgbClr val="FF0000"/>
                      </a:solidFill>
                      <a:latin typeface="Courier New" panose="02070309020205020404" pitchFamily="49" charset="0"/>
                    </a:rPr>
                    <a:t>// ERROR: 'Count::x' is not accessible</a:t>
                  </a:r>
                </a:p>
                <a:p>
                  <a:pPr eaLnBrk="1" hangingPunct="1"/>
                  <a:endParaRPr lang="en-US" altLang="en-US" sz="1200" b="1" dirty="0">
                    <a:latin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27" name="Group 70">
                <a:extLst>
                  <a:ext uri="{FF2B5EF4-FFF2-40B4-BE49-F238E27FC236}">
                    <a16:creationId xmlns:a16="http://schemas.microsoft.com/office/drawing/2014/main" id="{03C4EDD4-2F6E-20AB-CD48-67E12EE7E8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8181"/>
                <a:ext cx="3072" cy="468"/>
                <a:chOff x="0" y="8181"/>
                <a:chExt cx="3072" cy="468"/>
              </a:xfrm>
              <a:grpFill/>
            </p:grpSpPr>
            <p:sp>
              <p:nvSpPr>
                <p:cNvPr id="52" name="Rectangle 71">
                  <a:extLst>
                    <a:ext uri="{FF2B5EF4-FFF2-40B4-BE49-F238E27FC236}">
                      <a16:creationId xmlns:a16="http://schemas.microsoft.com/office/drawing/2014/main" id="{992BDE81-5755-CB7C-588A-762E68833C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8181"/>
                  <a:ext cx="3072" cy="4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200"/>
                </a:p>
              </p:txBody>
            </p:sp>
            <p:sp>
              <p:nvSpPr>
                <p:cNvPr id="53" name="Rectangle 72">
                  <a:extLst>
                    <a:ext uri="{FF2B5EF4-FFF2-40B4-BE49-F238E27FC236}">
                      <a16:creationId xmlns:a16="http://schemas.microsoft.com/office/drawing/2014/main" id="{B0F7B30D-E36D-B3FB-2E33-C6C804EA89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8228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b="1">
                      <a:solidFill>
                        <a:srgbClr val="4D8DFF"/>
                      </a:solidFill>
                      <a:latin typeface="Courier New" panose="02070309020205020404" pitchFamily="49" charset="0"/>
                    </a:rPr>
                    <a:t>	23	</a:t>
                  </a:r>
                  <a:r>
                    <a:rPr lang="en-US" altLang="en-US" sz="1200" b="1">
                      <a:latin typeface="Courier New" panose="02070309020205020404" pitchFamily="49" charset="0"/>
                    </a:rPr>
                    <a:t>}</a:t>
                  </a:r>
                </a:p>
                <a:p>
                  <a:pPr eaLnBrk="1" hangingPunct="1"/>
                  <a:endParaRPr lang="en-US" altLang="en-US" sz="1200" b="1">
                    <a:latin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28" name="Group 73">
                <a:extLst>
                  <a:ext uri="{FF2B5EF4-FFF2-40B4-BE49-F238E27FC236}">
                    <a16:creationId xmlns:a16="http://schemas.microsoft.com/office/drawing/2014/main" id="{5D6144B8-C725-6271-E86B-075CA3DC6C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8555"/>
                <a:ext cx="3072" cy="468"/>
                <a:chOff x="0" y="8555"/>
                <a:chExt cx="3072" cy="468"/>
              </a:xfrm>
              <a:grpFill/>
            </p:grpSpPr>
            <p:sp>
              <p:nvSpPr>
                <p:cNvPr id="50" name="Rectangle 74">
                  <a:extLst>
                    <a:ext uri="{FF2B5EF4-FFF2-40B4-BE49-F238E27FC236}">
                      <a16:creationId xmlns:a16="http://schemas.microsoft.com/office/drawing/2014/main" id="{4BD0BD7E-87D0-0A94-FBE4-BD5F918C3C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8555"/>
                  <a:ext cx="3072" cy="4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200"/>
                </a:p>
              </p:txBody>
            </p:sp>
            <p:sp>
              <p:nvSpPr>
                <p:cNvPr id="51" name="Rectangle 75">
                  <a:extLst>
                    <a:ext uri="{FF2B5EF4-FFF2-40B4-BE49-F238E27FC236}">
                      <a16:creationId xmlns:a16="http://schemas.microsoft.com/office/drawing/2014/main" id="{DC88186E-5316-1087-4C63-AABAA7B0FE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8602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b="1">
                      <a:solidFill>
                        <a:srgbClr val="4D8DFF"/>
                      </a:solidFill>
                      <a:latin typeface="Courier New" panose="02070309020205020404" pitchFamily="49" charset="0"/>
                    </a:rPr>
                    <a:t>	24	</a:t>
                  </a:r>
                  <a:endParaRPr lang="en-US" altLang="en-US" sz="1200" b="1">
                    <a:latin typeface="Courier New" panose="02070309020205020404" pitchFamily="49" charset="0"/>
                  </a:endParaRPr>
                </a:p>
                <a:p>
                  <a:pPr eaLnBrk="1" hangingPunct="1"/>
                  <a:endParaRPr lang="en-US" altLang="en-US" sz="1200" b="1">
                    <a:latin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29" name="Group 76">
                <a:extLst>
                  <a:ext uri="{FF2B5EF4-FFF2-40B4-BE49-F238E27FC236}">
                    <a16:creationId xmlns:a16="http://schemas.microsoft.com/office/drawing/2014/main" id="{D4DB7B40-A87C-6C95-1330-D333DAD418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8929"/>
                <a:ext cx="3072" cy="468"/>
                <a:chOff x="0" y="8929"/>
                <a:chExt cx="3072" cy="468"/>
              </a:xfrm>
              <a:grpFill/>
            </p:grpSpPr>
            <p:sp>
              <p:nvSpPr>
                <p:cNvPr id="48" name="Rectangle 77">
                  <a:extLst>
                    <a:ext uri="{FF2B5EF4-FFF2-40B4-BE49-F238E27FC236}">
                      <a16:creationId xmlns:a16="http://schemas.microsoft.com/office/drawing/2014/main" id="{DF4329AB-AA3B-3026-FD1B-4FA1B16A6D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8929"/>
                  <a:ext cx="3072" cy="4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200"/>
                </a:p>
              </p:txBody>
            </p:sp>
            <p:sp>
              <p:nvSpPr>
                <p:cNvPr id="49" name="Rectangle 78">
                  <a:extLst>
                    <a:ext uri="{FF2B5EF4-FFF2-40B4-BE49-F238E27FC236}">
                      <a16:creationId xmlns:a16="http://schemas.microsoft.com/office/drawing/2014/main" id="{9E4955CE-E144-110F-CA5A-AB566A8A5A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8976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b="1" dirty="0">
                      <a:solidFill>
                        <a:srgbClr val="4D8DFF"/>
                      </a:solidFill>
                      <a:latin typeface="Courier New" panose="02070309020205020404" pitchFamily="49" charset="0"/>
                    </a:rPr>
                    <a:t>	25	</a:t>
                  </a:r>
                  <a:r>
                    <a:rPr lang="en-US" altLang="en-US" sz="1200" b="1" dirty="0">
                      <a:solidFill>
                        <a:srgbClr val="275AFF"/>
                      </a:solidFill>
                      <a:latin typeface="Courier New" panose="02070309020205020404" pitchFamily="49" charset="0"/>
                    </a:rPr>
                    <a:t>int</a:t>
                  </a:r>
                  <a:r>
                    <a:rPr lang="en-US" altLang="en-US" sz="1200" b="1" dirty="0">
                      <a:latin typeface="Courier New" panose="02070309020205020404" pitchFamily="49" charset="0"/>
                    </a:rPr>
                    <a:t> main()</a:t>
                  </a:r>
                </a:p>
                <a:p>
                  <a:pPr eaLnBrk="1" hangingPunct="1"/>
                  <a:endParaRPr lang="en-US" altLang="en-US" sz="1200" b="1" dirty="0">
                    <a:latin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30" name="Group 79">
                <a:extLst>
                  <a:ext uri="{FF2B5EF4-FFF2-40B4-BE49-F238E27FC236}">
                    <a16:creationId xmlns:a16="http://schemas.microsoft.com/office/drawing/2014/main" id="{D8213303-FC54-812C-6B91-21057420F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303"/>
                <a:ext cx="3072" cy="468"/>
                <a:chOff x="0" y="9303"/>
                <a:chExt cx="3072" cy="468"/>
              </a:xfrm>
              <a:grpFill/>
            </p:grpSpPr>
            <p:sp>
              <p:nvSpPr>
                <p:cNvPr id="46" name="Rectangle 80">
                  <a:extLst>
                    <a:ext uri="{FF2B5EF4-FFF2-40B4-BE49-F238E27FC236}">
                      <a16:creationId xmlns:a16="http://schemas.microsoft.com/office/drawing/2014/main" id="{3147CCFF-D005-53B5-891E-531BF5AE1B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9303"/>
                  <a:ext cx="3072" cy="4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200"/>
                </a:p>
              </p:txBody>
            </p:sp>
            <p:sp>
              <p:nvSpPr>
                <p:cNvPr id="47" name="Rectangle 81">
                  <a:extLst>
                    <a:ext uri="{FF2B5EF4-FFF2-40B4-BE49-F238E27FC236}">
                      <a16:creationId xmlns:a16="http://schemas.microsoft.com/office/drawing/2014/main" id="{AF45F890-E17A-0402-4221-11957F1E9F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9350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b="1">
                      <a:solidFill>
                        <a:srgbClr val="4D8DFF"/>
                      </a:solidFill>
                      <a:latin typeface="Courier New" panose="02070309020205020404" pitchFamily="49" charset="0"/>
                    </a:rPr>
                    <a:t>	26	</a:t>
                  </a:r>
                  <a:r>
                    <a:rPr lang="en-US" altLang="en-US" sz="1200" b="1">
                      <a:latin typeface="Courier New" panose="02070309020205020404" pitchFamily="49" charset="0"/>
                    </a:rPr>
                    <a:t>{</a:t>
                  </a:r>
                </a:p>
                <a:p>
                  <a:pPr eaLnBrk="1" hangingPunct="1"/>
                  <a:endParaRPr lang="en-US" altLang="en-US" sz="1200" b="1">
                    <a:latin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31" name="Group 82">
                <a:extLst>
                  <a:ext uri="{FF2B5EF4-FFF2-40B4-BE49-F238E27FC236}">
                    <a16:creationId xmlns:a16="http://schemas.microsoft.com/office/drawing/2014/main" id="{BA9B4A26-7620-EA71-8D7C-4919597648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677"/>
                <a:ext cx="3072" cy="468"/>
                <a:chOff x="0" y="9677"/>
                <a:chExt cx="3072" cy="468"/>
              </a:xfrm>
              <a:grpFill/>
            </p:grpSpPr>
            <p:sp>
              <p:nvSpPr>
                <p:cNvPr id="44" name="Rectangle 83">
                  <a:extLst>
                    <a:ext uri="{FF2B5EF4-FFF2-40B4-BE49-F238E27FC236}">
                      <a16:creationId xmlns:a16="http://schemas.microsoft.com/office/drawing/2014/main" id="{65CD0464-3E39-55C8-DB36-C9B6D5E51B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9677"/>
                  <a:ext cx="3072" cy="4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200"/>
                </a:p>
              </p:txBody>
            </p:sp>
            <p:sp>
              <p:nvSpPr>
                <p:cNvPr id="45" name="Rectangle 84">
                  <a:extLst>
                    <a:ext uri="{FF2B5EF4-FFF2-40B4-BE49-F238E27FC236}">
                      <a16:creationId xmlns:a16="http://schemas.microsoft.com/office/drawing/2014/main" id="{10912D31-395A-9A1A-8780-A7BF744FB2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9724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b="1">
                      <a:solidFill>
                        <a:srgbClr val="4D8DFF"/>
                      </a:solidFill>
                      <a:latin typeface="Courier New" panose="02070309020205020404" pitchFamily="49" charset="0"/>
                    </a:rPr>
                    <a:t>	27	</a:t>
                  </a:r>
                  <a:r>
                    <a:rPr lang="en-US" altLang="en-US" sz="1200" b="1">
                      <a:latin typeface="Courier New" panose="02070309020205020404" pitchFamily="49" charset="0"/>
                    </a:rPr>
                    <a:t>   Count counter;</a:t>
                  </a:r>
                </a:p>
                <a:p>
                  <a:pPr eaLnBrk="1" hangingPunct="1"/>
                  <a:endParaRPr lang="en-US" altLang="en-US" sz="1200" b="1">
                    <a:latin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32" name="Group 85">
                <a:extLst>
                  <a:ext uri="{FF2B5EF4-FFF2-40B4-BE49-F238E27FC236}">
                    <a16:creationId xmlns:a16="http://schemas.microsoft.com/office/drawing/2014/main" id="{08543EE9-6CE0-82A4-56E9-ADB756BFB2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051"/>
                <a:ext cx="3072" cy="468"/>
                <a:chOff x="0" y="10051"/>
                <a:chExt cx="3072" cy="468"/>
              </a:xfrm>
              <a:grpFill/>
            </p:grpSpPr>
            <p:sp>
              <p:nvSpPr>
                <p:cNvPr id="42" name="Rectangle 86">
                  <a:extLst>
                    <a:ext uri="{FF2B5EF4-FFF2-40B4-BE49-F238E27FC236}">
                      <a16:creationId xmlns:a16="http://schemas.microsoft.com/office/drawing/2014/main" id="{50D9A166-C587-E2E6-58A2-480F8D14EB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0051"/>
                  <a:ext cx="3072" cy="4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200"/>
                </a:p>
              </p:txBody>
            </p:sp>
            <p:sp>
              <p:nvSpPr>
                <p:cNvPr id="43" name="Rectangle 87">
                  <a:extLst>
                    <a:ext uri="{FF2B5EF4-FFF2-40B4-BE49-F238E27FC236}">
                      <a16:creationId xmlns:a16="http://schemas.microsoft.com/office/drawing/2014/main" id="{34F919AD-A078-F143-A9FD-9CC15E7669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0098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b="1">
                      <a:solidFill>
                        <a:srgbClr val="4D8DFF"/>
                      </a:solidFill>
                      <a:latin typeface="Courier New" panose="02070309020205020404" pitchFamily="49" charset="0"/>
                    </a:rPr>
                    <a:t>	28	</a:t>
                  </a:r>
                  <a:endParaRPr lang="en-US" altLang="en-US" sz="1200" b="1">
                    <a:latin typeface="Courier New" panose="02070309020205020404" pitchFamily="49" charset="0"/>
                  </a:endParaRPr>
                </a:p>
                <a:p>
                  <a:pPr eaLnBrk="1" hangingPunct="1"/>
                  <a:endParaRPr lang="en-US" altLang="en-US" sz="1200" b="1">
                    <a:latin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33" name="Group 88">
                <a:extLst>
                  <a:ext uri="{FF2B5EF4-FFF2-40B4-BE49-F238E27FC236}">
                    <a16:creationId xmlns:a16="http://schemas.microsoft.com/office/drawing/2014/main" id="{C0A91962-4F66-68CA-FD03-847501C1DF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425"/>
                <a:ext cx="3072" cy="468"/>
                <a:chOff x="0" y="10425"/>
                <a:chExt cx="3072" cy="468"/>
              </a:xfrm>
              <a:grpFill/>
            </p:grpSpPr>
            <p:sp>
              <p:nvSpPr>
                <p:cNvPr id="40" name="Rectangle 89">
                  <a:extLst>
                    <a:ext uri="{FF2B5EF4-FFF2-40B4-BE49-F238E27FC236}">
                      <a16:creationId xmlns:a16="http://schemas.microsoft.com/office/drawing/2014/main" id="{836DAB9B-73B1-2C70-AB5E-F75E2233BD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0425"/>
                  <a:ext cx="3072" cy="4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200"/>
                </a:p>
              </p:txBody>
            </p:sp>
            <p:sp>
              <p:nvSpPr>
                <p:cNvPr id="41" name="Rectangle 90">
                  <a:extLst>
                    <a:ext uri="{FF2B5EF4-FFF2-40B4-BE49-F238E27FC236}">
                      <a16:creationId xmlns:a16="http://schemas.microsoft.com/office/drawing/2014/main" id="{D81D4DC6-460E-4D28-A65F-627766E539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0472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b="1">
                      <a:solidFill>
                        <a:srgbClr val="4D8DFF"/>
                      </a:solidFill>
                      <a:latin typeface="Courier New" panose="02070309020205020404" pitchFamily="49" charset="0"/>
                    </a:rPr>
                    <a:t>	29	</a:t>
                  </a:r>
                  <a:r>
                    <a:rPr lang="en-US" altLang="en-US" sz="1200" b="1">
                      <a:latin typeface="Courier New" panose="02070309020205020404" pitchFamily="49" charset="0"/>
                    </a:rPr>
                    <a:t>   cannotSetX( counter, 3 ); </a:t>
                  </a:r>
                  <a:r>
                    <a:rPr lang="en-US" altLang="en-US" sz="1200" b="1">
                      <a:solidFill>
                        <a:srgbClr val="33CC33"/>
                      </a:solidFill>
                      <a:latin typeface="Courier New" panose="02070309020205020404" pitchFamily="49" charset="0"/>
                    </a:rPr>
                    <a:t>// cannotSetX is not a friend</a:t>
                  </a:r>
                  <a:endParaRPr lang="en-US" altLang="en-US" sz="1200" b="1">
                    <a:latin typeface="Courier New" panose="02070309020205020404" pitchFamily="49" charset="0"/>
                  </a:endParaRPr>
                </a:p>
                <a:p>
                  <a:pPr eaLnBrk="1" hangingPunct="1"/>
                  <a:endParaRPr lang="en-US" altLang="en-US" sz="1200" b="1">
                    <a:latin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34" name="Group 91">
                <a:extLst>
                  <a:ext uri="{FF2B5EF4-FFF2-40B4-BE49-F238E27FC236}">
                    <a16:creationId xmlns:a16="http://schemas.microsoft.com/office/drawing/2014/main" id="{A21808B9-9411-A777-6FDA-9215F5EF45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799"/>
                <a:ext cx="3072" cy="468"/>
                <a:chOff x="0" y="10799"/>
                <a:chExt cx="3072" cy="468"/>
              </a:xfrm>
              <a:grpFill/>
            </p:grpSpPr>
            <p:sp>
              <p:nvSpPr>
                <p:cNvPr id="38" name="Rectangle 92">
                  <a:extLst>
                    <a:ext uri="{FF2B5EF4-FFF2-40B4-BE49-F238E27FC236}">
                      <a16:creationId xmlns:a16="http://schemas.microsoft.com/office/drawing/2014/main" id="{BA15F95B-A398-4549-D437-2B36E723FA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0799"/>
                  <a:ext cx="3072" cy="4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200"/>
                </a:p>
              </p:txBody>
            </p:sp>
            <p:sp>
              <p:nvSpPr>
                <p:cNvPr id="39" name="Rectangle 93">
                  <a:extLst>
                    <a:ext uri="{FF2B5EF4-FFF2-40B4-BE49-F238E27FC236}">
                      <a16:creationId xmlns:a16="http://schemas.microsoft.com/office/drawing/2014/main" id="{CE03070C-E6DF-D4C8-DC72-83B19AD02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0846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b="1" dirty="0">
                      <a:solidFill>
                        <a:srgbClr val="4D8DFF"/>
                      </a:solidFill>
                      <a:latin typeface="Courier New" panose="02070309020205020404" pitchFamily="49" charset="0"/>
                    </a:rPr>
                    <a:t>	30	</a:t>
                  </a:r>
                  <a:r>
                    <a:rPr lang="en-US" altLang="en-US" sz="1200" b="1" dirty="0">
                      <a:latin typeface="Courier New" panose="02070309020205020404" pitchFamily="49" charset="0"/>
                    </a:rPr>
                    <a:t>   </a:t>
                  </a:r>
                  <a:r>
                    <a:rPr lang="en-US" altLang="en-US" sz="1200" b="1" dirty="0">
                      <a:solidFill>
                        <a:srgbClr val="275AFF"/>
                      </a:solidFill>
                      <a:latin typeface="Courier New" panose="02070309020205020404" pitchFamily="49" charset="0"/>
                    </a:rPr>
                    <a:t>return</a:t>
                  </a:r>
                  <a:r>
                    <a:rPr lang="en-US" altLang="en-US" sz="1200" b="1" dirty="0">
                      <a:latin typeface="Courier New" panose="02070309020205020404" pitchFamily="49" charset="0"/>
                    </a:rPr>
                    <a:t> 0;</a:t>
                  </a:r>
                </a:p>
                <a:p>
                  <a:pPr eaLnBrk="1" hangingPunct="1"/>
                  <a:endParaRPr lang="en-US" altLang="en-US" sz="1200" b="1" dirty="0">
                    <a:latin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35" name="Group 94">
                <a:extLst>
                  <a:ext uri="{FF2B5EF4-FFF2-40B4-BE49-F238E27FC236}">
                    <a16:creationId xmlns:a16="http://schemas.microsoft.com/office/drawing/2014/main" id="{02EE75D8-5B61-AE0F-1B8F-A64E6928C4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1173"/>
                <a:ext cx="3072" cy="468"/>
                <a:chOff x="0" y="11173"/>
                <a:chExt cx="3072" cy="468"/>
              </a:xfrm>
              <a:grpFill/>
            </p:grpSpPr>
            <p:sp>
              <p:nvSpPr>
                <p:cNvPr id="36" name="Rectangle 95">
                  <a:extLst>
                    <a:ext uri="{FF2B5EF4-FFF2-40B4-BE49-F238E27FC236}">
                      <a16:creationId xmlns:a16="http://schemas.microsoft.com/office/drawing/2014/main" id="{9B6799E7-1C6E-633A-2B4D-3149CAA1DD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1173"/>
                  <a:ext cx="3072" cy="46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200"/>
                </a:p>
              </p:txBody>
            </p:sp>
            <p:sp>
              <p:nvSpPr>
                <p:cNvPr id="37" name="Rectangle 96">
                  <a:extLst>
                    <a:ext uri="{FF2B5EF4-FFF2-40B4-BE49-F238E27FC236}">
                      <a16:creationId xmlns:a16="http://schemas.microsoft.com/office/drawing/2014/main" id="{540CFDC7-2A81-A966-8401-07F2DC2307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1220"/>
                  <a:ext cx="3072" cy="37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39700" algn="r"/>
                      <a:tab pos="292100" algn="l"/>
                    </a:tabLs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b="1" dirty="0">
                      <a:solidFill>
                        <a:srgbClr val="4D8DFF"/>
                      </a:solidFill>
                      <a:latin typeface="Courier New" panose="02070309020205020404" pitchFamily="49" charset="0"/>
                    </a:rPr>
                    <a:t>	31	</a:t>
                  </a:r>
                  <a:r>
                    <a:rPr lang="en-US" altLang="en-US" sz="1200" b="1" dirty="0">
                      <a:latin typeface="Courier New" panose="02070309020205020404" pitchFamily="49" charset="0"/>
                    </a:rPr>
                    <a:t>}</a:t>
                  </a:r>
                </a:p>
                <a:p>
                  <a:pPr eaLnBrk="1" hangingPunct="1"/>
                  <a:endParaRPr lang="en-US" altLang="en-US" sz="1200" b="1" dirty="0">
                    <a:latin typeface="Courier New" panose="02070309020205020404" pitchFamily="49" charset="0"/>
                  </a:endParaRPr>
                </a:p>
              </p:txBody>
            </p:sp>
          </p:grpSp>
        </p:grpSp>
        <p:grpSp>
          <p:nvGrpSpPr>
            <p:cNvPr id="98" name="Group 106">
              <a:extLst>
                <a:ext uri="{FF2B5EF4-FFF2-40B4-BE49-F238E27FC236}">
                  <a16:creationId xmlns:a16="http://schemas.microsoft.com/office/drawing/2014/main" id="{69BDBCB7-59D0-852E-137D-7E8CD892F4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0" y="1323975"/>
              <a:ext cx="4724400" cy="2895600"/>
              <a:chOff x="960" y="816"/>
              <a:chExt cx="2976" cy="1824"/>
            </a:xfrm>
            <a:solidFill>
              <a:schemeClr val="bg1">
                <a:lumMod val="85000"/>
              </a:schemeClr>
            </a:solidFill>
          </p:grpSpPr>
          <p:sp>
            <p:nvSpPr>
              <p:cNvPr id="99" name="Text Box 98">
                <a:extLst>
                  <a:ext uri="{FF2B5EF4-FFF2-40B4-BE49-F238E27FC236}">
                    <a16:creationId xmlns:a16="http://schemas.microsoft.com/office/drawing/2014/main" id="{3EB849C4-CE35-0F71-3F6F-07205A9B7E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816"/>
                <a:ext cx="1920" cy="291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1" dirty="0" err="1">
                    <a:latin typeface="Courier New" panose="02070309020205020404" pitchFamily="49" charset="0"/>
                  </a:rPr>
                  <a:t>cannotSetA</a:t>
                </a:r>
                <a:r>
                  <a:rPr lang="en-US" altLang="en-US" sz="1200" dirty="0"/>
                  <a:t> is not a </a:t>
                </a:r>
                <a:r>
                  <a:rPr lang="en-US" altLang="en-US" sz="1200" b="1" dirty="0">
                    <a:latin typeface="Courier New" panose="02070309020205020404" pitchFamily="49" charset="0"/>
                  </a:rPr>
                  <a:t>friend</a:t>
                </a:r>
                <a:r>
                  <a:rPr lang="en-US" altLang="en-US" sz="1200" dirty="0"/>
                  <a:t> of class </a:t>
                </a:r>
                <a:r>
                  <a:rPr lang="en-US" altLang="en-US" sz="1200" b="1" dirty="0"/>
                  <a:t>Count</a:t>
                </a:r>
                <a:r>
                  <a:rPr lang="en-US" altLang="en-US" sz="1200" dirty="0"/>
                  <a:t>.  It cannot access </a:t>
                </a:r>
                <a:r>
                  <a:rPr lang="en-US" altLang="en-US" sz="1200" b="1" dirty="0">
                    <a:latin typeface="Courier New" panose="02070309020205020404" pitchFamily="49" charset="0"/>
                  </a:rPr>
                  <a:t>private</a:t>
                </a:r>
                <a:r>
                  <a:rPr lang="en-US" altLang="en-US" sz="1200" b="1" dirty="0"/>
                  <a:t> </a:t>
                </a:r>
                <a:r>
                  <a:rPr lang="en-US" altLang="en-US" sz="1200" dirty="0"/>
                  <a:t>data.</a:t>
                </a:r>
                <a:endParaRPr lang="en-US" altLang="en-US" sz="1200" b="1" dirty="0"/>
              </a:p>
            </p:txBody>
          </p:sp>
          <p:sp>
            <p:nvSpPr>
              <p:cNvPr id="100" name="Line 101">
                <a:extLst>
                  <a:ext uri="{FF2B5EF4-FFF2-40B4-BE49-F238E27FC236}">
                    <a16:creationId xmlns:a16="http://schemas.microsoft.com/office/drawing/2014/main" id="{0207C7DC-7B05-C951-2A9A-3D1E56FDAD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60" y="1056"/>
                <a:ext cx="1056" cy="158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105">
              <a:extLst>
                <a:ext uri="{FF2B5EF4-FFF2-40B4-BE49-F238E27FC236}">
                  <a16:creationId xmlns:a16="http://schemas.microsoft.com/office/drawing/2014/main" id="{F44BC92E-646D-9B85-516A-347961E75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600" y="3381375"/>
              <a:ext cx="5486400" cy="2819400"/>
              <a:chOff x="624" y="2112"/>
              <a:chExt cx="3456" cy="1776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Text Box 99">
                <a:extLst>
                  <a:ext uri="{FF2B5EF4-FFF2-40B4-BE49-F238E27FC236}">
                    <a16:creationId xmlns:a16="http://schemas.microsoft.com/office/drawing/2014/main" id="{F8E6FDF9-6379-E91C-9A8D-672E34AE4A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96" y="3264"/>
                <a:ext cx="1584" cy="291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b="1" dirty="0" err="1">
                    <a:latin typeface="Courier New" panose="02070309020205020404" pitchFamily="49" charset="0"/>
                  </a:rPr>
                  <a:t>cannotSetA</a:t>
                </a:r>
                <a:r>
                  <a:rPr lang="en-US" altLang="en-US" sz="1200" dirty="0"/>
                  <a:t> tries to modify a </a:t>
                </a:r>
                <a:r>
                  <a:rPr lang="en-US" altLang="en-US" sz="1200" b="1" dirty="0">
                    <a:latin typeface="Courier New" panose="02070309020205020404" pitchFamily="49" charset="0"/>
                  </a:rPr>
                  <a:t>private</a:t>
                </a:r>
                <a:r>
                  <a:rPr lang="en-US" altLang="en-US" sz="1200" dirty="0"/>
                  <a:t> variable…</a:t>
                </a:r>
              </a:p>
            </p:txBody>
          </p:sp>
          <p:sp>
            <p:nvSpPr>
              <p:cNvPr id="103" name="Line 102">
                <a:extLst>
                  <a:ext uri="{FF2B5EF4-FFF2-40B4-BE49-F238E27FC236}">
                    <a16:creationId xmlns:a16="http://schemas.microsoft.com/office/drawing/2014/main" id="{D9003260-C30C-6FFE-79AC-A111B22997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40" y="3504"/>
                <a:ext cx="1056" cy="38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103">
                <a:extLst>
                  <a:ext uri="{FF2B5EF4-FFF2-40B4-BE49-F238E27FC236}">
                    <a16:creationId xmlns:a16="http://schemas.microsoft.com/office/drawing/2014/main" id="{9246FCD3-3352-F5A3-0FA6-41CB33C585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64" y="3120"/>
                <a:ext cx="1632" cy="38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Line 104">
                <a:extLst>
                  <a:ext uri="{FF2B5EF4-FFF2-40B4-BE49-F238E27FC236}">
                    <a16:creationId xmlns:a16="http://schemas.microsoft.com/office/drawing/2014/main" id="{9AA6D81E-F6AF-7F5F-ABA3-381477733A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24" y="2112"/>
                <a:ext cx="1872" cy="1392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FE2273-6F63-C66C-5C4B-65DE372EF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94F24E-1032-F2C9-9E9A-F4197BAA2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531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492B8C-A263-550F-1A66-71CC67505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DEFE87-29E7-9175-DF98-61BD34FC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157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0BC8B5-A056-3258-C20C-C19207701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6626" y="1804929"/>
            <a:ext cx="6629400" cy="23082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>
            <a:lvl1pPr eaLnBrk="0" hangingPunct="0"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/>
            </a:pP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</a:rPr>
              <a:t> 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/>
            </a:pP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</a:rPr>
              <a:t>Compiling...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/>
            </a:pP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</a:rPr>
              <a:t>Fig07_06.cpp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/>
            </a:pP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</a:rPr>
              <a:t>D:\books\2000\cpphtp3\examples\Ch07\Fig07_06\Fig07_06.cpp(22) :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/>
            </a:pP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</a:rPr>
              <a:t>   error C2248: 'x' : cannot access private member declared in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/>
            </a:pP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</a:rPr>
              <a:t>   class 'Count'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/>
            </a:pP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</a:rPr>
              <a:t>        D:\books\2000\cpphtp3\examples\Ch07\Fig07_06\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/>
            </a:pP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</a:rPr>
              <a:t>        Fig07_06.cpp(15) : see declaration of 'x'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/>
            </a:pP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</a:rPr>
              <a:t>Error executing cl.exe.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/>
            </a:pP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</a:rPr>
              <a:t> 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/>
            </a:pP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</a:rPr>
              <a:t>test.exe - 1 error(s), 0 warning(s)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09600" algn="l"/>
                <a:tab pos="914400" algn="l"/>
                <a:tab pos="1219200" algn="l"/>
                <a:tab pos="1524000" algn="l"/>
                <a:tab pos="1828800" algn="l"/>
                <a:tab pos="2133600" algn="l"/>
                <a:tab pos="2438400" algn="l"/>
                <a:tab pos="2743200" algn="l"/>
                <a:tab pos="3048000" algn="l"/>
                <a:tab pos="3352800" algn="l"/>
                <a:tab pos="3657600" algn="l"/>
                <a:tab pos="3962400" algn="l"/>
                <a:tab pos="4267200" algn="l"/>
                <a:tab pos="4572000" algn="l"/>
              </a:tabLst>
              <a:defRPr/>
            </a:pPr>
            <a:endParaRPr kumimoji="0" lang="en-US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</a:endParaRPr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69939CCA-799F-7426-823A-2D4E37DBD43F}"/>
              </a:ext>
            </a:extLst>
          </p:cNvPr>
          <p:cNvGrpSpPr>
            <a:grpSpLocks/>
          </p:cNvGrpSpPr>
          <p:nvPr/>
        </p:nvGrpSpPr>
        <p:grpSpPr bwMode="auto">
          <a:xfrm>
            <a:off x="5523571" y="2726473"/>
            <a:ext cx="3886200" cy="1681163"/>
            <a:chOff x="1488" y="624"/>
            <a:chExt cx="2448" cy="1059"/>
          </a:xfrm>
          <a:solidFill>
            <a:schemeClr val="bg1">
              <a:lumMod val="75000"/>
            </a:schemeClr>
          </a:solidFill>
        </p:grpSpPr>
        <p:sp>
          <p:nvSpPr>
            <p:cNvPr id="6" name="Text Box 5">
              <a:extLst>
                <a:ext uri="{FF2B5EF4-FFF2-40B4-BE49-F238E27FC236}">
                  <a16:creationId xmlns:a16="http://schemas.microsoft.com/office/drawing/2014/main" id="{3929187D-FBB3-487C-AA47-74263AE97D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1392"/>
              <a:ext cx="1920" cy="291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Expected compiler error - cannot access</a:t>
              </a:r>
              <a:r>
                <a:rPr kumimoji="0" lang="en-U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 private </a:t>
              </a: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7" name="Line 6">
              <a:extLst>
                <a:ext uri="{FF2B5EF4-FFF2-40B4-BE49-F238E27FC236}">
                  <a16:creationId xmlns:a16="http://schemas.microsoft.com/office/drawing/2014/main" id="{266F098B-FEC5-31AD-C9C7-61A114C8B8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88" y="624"/>
              <a:ext cx="528" cy="1008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609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FC9E1-D924-FF32-BEF5-58CB91CE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>
                <a:solidFill>
                  <a:srgbClr val="FF0000"/>
                </a:solidFill>
                <a:ea typeface="+mn-ea"/>
                <a:cs typeface="+mn-cs"/>
              </a:rPr>
              <a:t>friend</a:t>
            </a:r>
            <a:r>
              <a:rPr lang="en-US" altLang="en-US" dirty="0"/>
              <a:t> Functions and </a:t>
            </a:r>
            <a:r>
              <a:rPr lang="en-US" altLang="en-US" i="1" dirty="0">
                <a:solidFill>
                  <a:srgbClr val="FF0000"/>
                </a:solidFill>
                <a:ea typeface="+mn-ea"/>
                <a:cs typeface="+mn-cs"/>
              </a:rPr>
              <a:t>friend</a:t>
            </a:r>
            <a:r>
              <a:rPr lang="en-US" altLang="en-US" dirty="0"/>
              <a:t> Classes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9529B-A65F-81E2-F5E9-2E95FD8AA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Friends should be used only for </a:t>
            </a:r>
            <a:r>
              <a:rPr lang="en-US" dirty="0">
                <a:solidFill>
                  <a:srgbClr val="0070C0"/>
                </a:solidFill>
              </a:rPr>
              <a:t>limited purpose</a:t>
            </a:r>
            <a:endParaRPr lang="en-US" dirty="0"/>
          </a:p>
          <a:p>
            <a:endParaRPr lang="en-US" dirty="0"/>
          </a:p>
          <a:p>
            <a:r>
              <a:rPr lang="en-US" dirty="0"/>
              <a:t>Too many functions declared as friends with private data access, </a:t>
            </a:r>
            <a:r>
              <a:rPr lang="en-US" dirty="0">
                <a:solidFill>
                  <a:srgbClr val="0070C0"/>
                </a:solidFill>
              </a:rPr>
              <a:t>lessens the value of encapsulation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8B723B-49C8-A39E-D5D5-D14BEC0BB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E2BA13-5216-94B7-DD33-3EA5BA21C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753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8C8AB-0D90-3DE8-0297-0996C5A5B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 Example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B4F76-3CEF-1DE5-391E-1A32AFD01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Tx/>
              <a:buNone/>
              <a:defRPr/>
            </a:pP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class</a:t>
            </a:r>
            <a:r>
              <a:rPr lang="en-US" altLang="en-US" b="1" dirty="0">
                <a:latin typeface="Courier New" panose="02070309020205020404" pitchFamily="49" charset="0"/>
              </a:rPr>
              <a:t> Rectangle</a:t>
            </a:r>
          </a:p>
          <a:p>
            <a:pPr lvl="1">
              <a:buFontTx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	{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	</a:t>
            </a:r>
            <a:r>
              <a:rPr lang="en-US" b="1" dirty="0">
                <a:latin typeface="Courier New" panose="02070309020205020404" pitchFamily="49" charset="0"/>
              </a:rPr>
              <a:t>double width; 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	double length;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 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	</a:t>
            </a:r>
            <a:r>
              <a:rPr lang="en-US" b="1" dirty="0" err="1">
                <a:latin typeface="Courier New" panose="02070309020205020404" pitchFamily="49" charset="0"/>
              </a:rPr>
              <a:t>displayWidth</a:t>
            </a:r>
            <a:r>
              <a:rPr lang="en-US" b="1" dirty="0">
                <a:latin typeface="Courier New" panose="02070309020205020404" pitchFamily="49" charset="0"/>
              </a:rPr>
              <a:t>(); 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	</a:t>
            </a:r>
            <a:r>
              <a:rPr lang="en-US" b="1" dirty="0" err="1">
                <a:latin typeface="Courier New" panose="02070309020205020404" pitchFamily="49" charset="0"/>
              </a:rPr>
              <a:t>displayLength</a:t>
            </a:r>
            <a:r>
              <a:rPr lang="en-US" b="1" dirty="0">
                <a:latin typeface="Courier New" panose="02070309020205020404" pitchFamily="49" charset="0"/>
              </a:rPr>
              <a:t>(); 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	</a:t>
            </a:r>
            <a:r>
              <a:rPr lang="en-US" b="1" dirty="0" err="1">
                <a:latin typeface="Courier New" panose="02070309020205020404" pitchFamily="49" charset="0"/>
              </a:rPr>
              <a:t>displayArea</a:t>
            </a:r>
            <a:r>
              <a:rPr lang="en-US" b="1" dirty="0">
                <a:latin typeface="Courier New" panose="02070309020205020404" pitchFamily="49" charset="0"/>
              </a:rPr>
              <a:t>();</a:t>
            </a:r>
            <a:endParaRPr lang="aa-ET" b="1" dirty="0">
              <a:latin typeface="Courier New" panose="02070309020205020404" pitchFamily="49" charset="0"/>
            </a:endParaRPr>
          </a:p>
          <a:p>
            <a:pPr lvl="1">
              <a:buFontTx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	};</a:t>
            </a:r>
            <a:endParaRPr lang="en-US" alt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DA09A-29D4-0C5C-C82D-AAAC85980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A1D4D-1CA9-38A0-76CB-C5D22F67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16E07E-10BC-32A3-4598-2723DC392792}"/>
              </a:ext>
            </a:extLst>
          </p:cNvPr>
          <p:cNvGrpSpPr/>
          <p:nvPr/>
        </p:nvGrpSpPr>
        <p:grpSpPr>
          <a:xfrm>
            <a:off x="4619047" y="2938174"/>
            <a:ext cx="3127375" cy="2609850"/>
            <a:chOff x="4619047" y="2938174"/>
            <a:chExt cx="3127375" cy="2609850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60A0B3E5-2C92-D446-111A-D04ADDD6DEA9}"/>
                </a:ext>
              </a:extLst>
            </p:cNvPr>
            <p:cNvSpPr/>
            <p:nvPr/>
          </p:nvSpPr>
          <p:spPr>
            <a:xfrm>
              <a:off x="4619047" y="2938174"/>
              <a:ext cx="381000" cy="762000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aa-ET"/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11C5AF9F-70B5-1A0E-10E7-46B638DE9BB4}"/>
                </a:ext>
              </a:extLst>
            </p:cNvPr>
            <p:cNvSpPr/>
            <p:nvPr/>
          </p:nvSpPr>
          <p:spPr>
            <a:xfrm>
              <a:off x="4619047" y="4171661"/>
              <a:ext cx="381000" cy="1376363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aa-ET"/>
            </a:p>
          </p:txBody>
        </p:sp>
        <p:sp>
          <p:nvSpPr>
            <p:cNvPr id="11" name="Espace réservé du contenu 2">
              <a:extLst>
                <a:ext uri="{FF2B5EF4-FFF2-40B4-BE49-F238E27FC236}">
                  <a16:creationId xmlns:a16="http://schemas.microsoft.com/office/drawing/2014/main" id="{10AB3CEB-FFAB-83B7-F7C5-DE70AC2719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5622" y="3082636"/>
              <a:ext cx="2590800" cy="1935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6858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514350" indent="-171450" defTabSz="6858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857250" indent="-171450" defTabSz="6858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200150" indent="-171450" defTabSz="6858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1543050" indent="-171450" defTabSz="6858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000250" indent="-171450" defTabSz="685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457450" indent="-171450" defTabSz="685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2914650" indent="-171450" defTabSz="685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371850" indent="-171450" defTabSz="685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just">
                <a:lnSpc>
                  <a:spcPct val="90000"/>
                </a:lnSpc>
                <a:spcBef>
                  <a:spcPts val="750"/>
                </a:spcBef>
                <a:buFontTx/>
                <a:buNone/>
              </a:pPr>
              <a:r>
                <a:rPr lang="en-US" altLang="en-PK" sz="2800">
                  <a:solidFill>
                    <a:srgbClr val="0070C0"/>
                  </a:solidFill>
                  <a:latin typeface="Calibri" panose="020F0502020204030204" pitchFamily="34" charset="0"/>
                </a:rPr>
                <a:t>Data (attributes)</a:t>
              </a:r>
            </a:p>
            <a:p>
              <a:pPr algn="just">
                <a:lnSpc>
                  <a:spcPct val="90000"/>
                </a:lnSpc>
                <a:spcBef>
                  <a:spcPts val="750"/>
                </a:spcBef>
                <a:buFontTx/>
                <a:buNone/>
              </a:pPr>
              <a:endParaRPr lang="en-US" altLang="en-PK" sz="2800">
                <a:solidFill>
                  <a:srgbClr val="0070C0"/>
                </a:solidFill>
                <a:latin typeface="Calibri" panose="020F0502020204030204" pitchFamily="34" charset="0"/>
              </a:endParaRPr>
            </a:p>
            <a:p>
              <a:pPr algn="just">
                <a:lnSpc>
                  <a:spcPct val="90000"/>
                </a:lnSpc>
                <a:spcBef>
                  <a:spcPts val="750"/>
                </a:spcBef>
                <a:buFontTx/>
                <a:buNone/>
              </a:pPr>
              <a:endParaRPr lang="en-US" altLang="en-PK" sz="2800">
                <a:solidFill>
                  <a:srgbClr val="0070C0"/>
                </a:solidFill>
                <a:latin typeface="Calibri" panose="020F0502020204030204" pitchFamily="34" charset="0"/>
              </a:endParaRPr>
            </a:p>
            <a:p>
              <a:pPr algn="just">
                <a:lnSpc>
                  <a:spcPct val="90000"/>
                </a:lnSpc>
                <a:spcBef>
                  <a:spcPts val="750"/>
                </a:spcBef>
                <a:buFontTx/>
                <a:buNone/>
              </a:pPr>
              <a:r>
                <a:rPr lang="en-US" altLang="en-PK" sz="2800">
                  <a:solidFill>
                    <a:srgbClr val="0070C0"/>
                  </a:solidFill>
                  <a:latin typeface="Calibri" panose="020F0502020204030204" pitchFamily="34" charset="0"/>
                </a:rPr>
                <a:t>Functions</a:t>
              </a:r>
            </a:p>
            <a:p>
              <a:pPr algn="just">
                <a:lnSpc>
                  <a:spcPct val="90000"/>
                </a:lnSpc>
                <a:spcBef>
                  <a:spcPts val="750"/>
                </a:spcBef>
                <a:buFontTx/>
                <a:buNone/>
              </a:pPr>
              <a:r>
                <a:rPr lang="en-US" altLang="en-PK" sz="2800">
                  <a:solidFill>
                    <a:srgbClr val="FF0000"/>
                  </a:solidFill>
                  <a:latin typeface="Calibri" panose="020F0502020204030204" pitchFamily="34" charset="0"/>
                </a:rPr>
                <a:t> 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A4ACC2F-B9DE-CAED-32A5-9572DD1CA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823" y="4039043"/>
            <a:ext cx="6072142" cy="2225233"/>
          </a:xfrm>
          <a:prstGeom prst="rect">
            <a:avLst/>
          </a:prstGeom>
        </p:spPr>
      </p:pic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91B1306E-867B-1E0A-48D8-6259288E54E5}"/>
              </a:ext>
            </a:extLst>
          </p:cNvPr>
          <p:cNvSpPr/>
          <p:nvPr/>
        </p:nvSpPr>
        <p:spPr>
          <a:xfrm>
            <a:off x="7529465" y="1436785"/>
            <a:ext cx="4055917" cy="2066780"/>
          </a:xfrm>
          <a:prstGeom prst="cloud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600" b="1" dirty="0">
                <a:solidFill>
                  <a:schemeClr val="tx1"/>
                </a:solidFill>
              </a:rPr>
              <a:t>Attribute values define the </a:t>
            </a:r>
            <a:r>
              <a:rPr lang="en-US" sz="1600" b="1" dirty="0">
                <a:solidFill>
                  <a:srgbClr val="FF0000"/>
                </a:solidFill>
              </a:rPr>
              <a:t>state in objects</a:t>
            </a:r>
          </a:p>
          <a:p>
            <a:pPr algn="ctr" eaLnBrk="1" hangingPunct="1">
              <a:defRPr/>
            </a:pPr>
            <a:endParaRPr lang="en-US" sz="1600" b="1" dirty="0">
              <a:solidFill>
                <a:srgbClr val="FF0000"/>
              </a:solidFill>
            </a:endParaRPr>
          </a:p>
          <a:p>
            <a:pPr algn="ctr" eaLnBrk="1" hangingPunct="1">
              <a:defRPr/>
            </a:pPr>
            <a:r>
              <a:rPr lang="en-US" sz="1600" b="1" dirty="0">
                <a:solidFill>
                  <a:schemeClr val="tx1"/>
                </a:solidFill>
              </a:rPr>
              <a:t>Functions define the </a:t>
            </a:r>
            <a:r>
              <a:rPr lang="en-US" sz="1600" b="1" dirty="0">
                <a:solidFill>
                  <a:srgbClr val="FF0000"/>
                </a:solidFill>
              </a:rPr>
              <a:t>behavior of objects</a:t>
            </a:r>
            <a:endParaRPr lang="aa-ET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30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92C6E-A80A-E6A1-3C58-E068D2761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Defining an Instance of a Class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96669-019D-2492-0F87-663FC81BF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2400" dirty="0"/>
              <a:t>An object is an </a:t>
            </a:r>
            <a:r>
              <a:rPr lang="en-US" altLang="en-US" sz="2400" dirty="0">
                <a:solidFill>
                  <a:srgbClr val="0070C0"/>
                </a:solidFill>
              </a:rPr>
              <a:t>instance of a class</a:t>
            </a:r>
            <a:r>
              <a:rPr lang="en-US" altLang="en-US" sz="2400" dirty="0"/>
              <a:t>, to create an object:</a:t>
            </a:r>
          </a:p>
          <a:p>
            <a:pPr lvl="1">
              <a:lnSpc>
                <a:spcPct val="90000"/>
              </a:lnSpc>
              <a:buClr>
                <a:srgbClr val="3333CC"/>
              </a:buClr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objectName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1">
              <a:lnSpc>
                <a:spcPct val="90000"/>
              </a:lnSpc>
              <a:buClr>
                <a:srgbClr val="3333CC"/>
              </a:buClr>
              <a:buFontTx/>
              <a:buNone/>
            </a:pPr>
            <a:r>
              <a:rPr lang="en-US" altLang="en-US" sz="2000" dirty="0">
                <a:latin typeface="Courier New" panose="02070309020205020404" pitchFamily="49" charset="0"/>
              </a:rPr>
              <a:t>	</a:t>
            </a:r>
            <a:r>
              <a:rPr lang="en-US" altLang="en-US" sz="2000" b="1" dirty="0">
                <a:solidFill>
                  <a:srgbClr val="FF0000"/>
                </a:solidFill>
                <a:latin typeface="Courier New" panose="02070309020205020404" pitchFamily="49" charset="0"/>
              </a:rPr>
              <a:t>Rectangle</a:t>
            </a:r>
            <a:r>
              <a:rPr lang="en-US" altLang="en-US" sz="2000" b="1" dirty="0">
                <a:latin typeface="Courier New" panose="02070309020205020404" pitchFamily="49" charset="0"/>
              </a:rPr>
              <a:t> r;</a:t>
            </a:r>
          </a:p>
          <a:p>
            <a:pPr>
              <a:lnSpc>
                <a:spcPct val="90000"/>
              </a:lnSpc>
              <a:buClr>
                <a:srgbClr val="3333CC"/>
              </a:buClr>
              <a:buFontTx/>
              <a:buChar char="•"/>
            </a:pPr>
            <a:r>
              <a:rPr lang="en-US" altLang="en-PK" sz="2400" dirty="0"/>
              <a:t>Every object has a </a:t>
            </a:r>
            <a:r>
              <a:rPr lang="en-US" altLang="en-PK" sz="2400" dirty="0">
                <a:solidFill>
                  <a:srgbClr val="0070C0"/>
                </a:solidFill>
              </a:rPr>
              <a:t>unique identity, its own state </a:t>
            </a:r>
          </a:p>
          <a:p>
            <a:pPr lvl="1">
              <a:lnSpc>
                <a:spcPct val="90000"/>
              </a:lnSpc>
              <a:buClr>
                <a:srgbClr val="3333CC"/>
              </a:buClr>
              <a:buFontTx/>
              <a:buNone/>
            </a:pPr>
            <a:endParaRPr lang="en-US" altLang="en-US" sz="2000" b="1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6BD8A-8887-02E7-9474-2225455A2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3C332-0FE6-208B-130F-F4F134EC7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6" descr="Python Object-Oriented Programming (OOP) – PYnative">
            <a:extLst>
              <a:ext uri="{FF2B5EF4-FFF2-40B4-BE49-F238E27FC236}">
                <a16:creationId xmlns:a16="http://schemas.microsoft.com/office/drawing/2014/main" id="{C49EF67D-E47B-B264-F10A-787193085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1" y="3770850"/>
            <a:ext cx="4114799" cy="2585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487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16F94-87AC-BBFA-BA8A-F6446B0D9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Access Specifiers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5EE5F-6105-D48B-1C91-FB06D1C2E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2400" dirty="0"/>
              <a:t>Used to </a:t>
            </a:r>
            <a:r>
              <a:rPr lang="en-US" altLang="en-US" sz="2400" dirty="0">
                <a:solidFill>
                  <a:srgbClr val="0070C0"/>
                </a:solidFill>
              </a:rPr>
              <a:t>control access</a:t>
            </a:r>
            <a:r>
              <a:rPr lang="en-US" altLang="en-US" sz="2400" dirty="0"/>
              <a:t> to members (attributes and methods) of the class</a:t>
            </a:r>
            <a:br>
              <a:rPr lang="en-US" altLang="en-US" sz="2400" dirty="0"/>
            </a:br>
            <a:endParaRPr lang="en-US" altLang="en-US" sz="2400" dirty="0"/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2400" b="1" u="sng" dirty="0">
                <a:latin typeface="Courier New" panose="02070309020205020404" pitchFamily="49" charset="0"/>
              </a:rPr>
              <a:t>public</a:t>
            </a:r>
            <a:r>
              <a:rPr lang="en-US" altLang="en-US" sz="2400" b="1" dirty="0">
                <a:latin typeface="Courier New" panose="02070309020205020404" pitchFamily="49" charset="0"/>
              </a:rPr>
              <a:t>:</a:t>
            </a:r>
            <a:r>
              <a:rPr lang="en-US" altLang="en-US" sz="2400" b="1" dirty="0"/>
              <a:t>  </a:t>
            </a:r>
            <a:r>
              <a:rPr lang="en-US" altLang="en-US" sz="2400" dirty="0"/>
              <a:t>can be called / accessed by functions </a:t>
            </a:r>
            <a:r>
              <a:rPr lang="en-US" altLang="en-US" sz="2400" dirty="0">
                <a:solidFill>
                  <a:srgbClr val="0070C0"/>
                </a:solidFill>
              </a:rPr>
              <a:t>outside of the class</a:t>
            </a:r>
            <a:br>
              <a:rPr lang="en-US" altLang="en-US" sz="2400" dirty="0"/>
            </a:br>
            <a:endParaRPr lang="en-US" altLang="en-US" sz="2400" dirty="0"/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2400" b="1" u="sng" dirty="0">
                <a:latin typeface="Courier New" panose="02070309020205020404" pitchFamily="49" charset="0"/>
              </a:rPr>
              <a:t>private</a:t>
            </a:r>
            <a:r>
              <a:rPr lang="en-US" altLang="en-US" sz="2400" dirty="0">
                <a:latin typeface="Courier New" panose="02070309020205020404" pitchFamily="49" charset="0"/>
              </a:rPr>
              <a:t>:</a:t>
            </a:r>
            <a:r>
              <a:rPr lang="en-US" altLang="en-US" sz="2400" dirty="0"/>
              <a:t>  can only be called / accessed by functions that are </a:t>
            </a:r>
            <a:r>
              <a:rPr lang="en-US" altLang="en-US" sz="2400" dirty="0">
                <a:solidFill>
                  <a:srgbClr val="0070C0"/>
                </a:solidFill>
              </a:rPr>
              <a:t>members of the class</a:t>
            </a:r>
            <a:endParaRPr lang="en-US" altLang="en-US" sz="2400" dirty="0">
              <a:solidFill>
                <a:srgbClr val="0070C0"/>
              </a:solidFill>
              <a:latin typeface="Courier New" panose="02070309020205020404" pitchFamily="49" charset="0"/>
            </a:endParaRPr>
          </a:p>
          <a:p>
            <a:endParaRPr lang="en-PK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779-F600-4D31-39B4-86795C43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49820-C2BC-2058-F2A5-8BFA80B1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77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9E7EC-A479-635A-8F5D-6D645093C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 Example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0FAD7-D73F-51B1-DE61-0D901701C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>
              <a:buFontTx/>
              <a:buNone/>
              <a:defRPr/>
            </a:pP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class</a:t>
            </a:r>
            <a:r>
              <a:rPr lang="en-US" altLang="en-US" b="1" dirty="0">
                <a:latin typeface="Courier New" panose="02070309020205020404" pitchFamily="49" charset="0"/>
              </a:rPr>
              <a:t> Rectangle</a:t>
            </a:r>
          </a:p>
          <a:p>
            <a:pPr lvl="1">
              <a:buFontTx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	{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	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private</a:t>
            </a:r>
            <a:r>
              <a:rPr lang="en-US" altLang="en-US" b="1" dirty="0">
                <a:latin typeface="Courier New" panose="02070309020205020404" pitchFamily="49" charset="0"/>
              </a:rPr>
              <a:t>: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	double width; 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	double length;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endParaRPr lang="en-US" b="1" dirty="0">
              <a:latin typeface="Courier New" panose="02070309020205020404" pitchFamily="49" charset="0"/>
            </a:endParaRP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 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public</a:t>
            </a:r>
            <a:r>
              <a:rPr lang="en-US" b="1" dirty="0">
                <a:latin typeface="Courier New" panose="02070309020205020404" pitchFamily="49" charset="0"/>
              </a:rPr>
              <a:t>: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	void </a:t>
            </a:r>
            <a:r>
              <a:rPr lang="en-US" b="1" dirty="0" err="1">
                <a:latin typeface="Courier New" panose="02070309020205020404" pitchFamily="49" charset="0"/>
              </a:rPr>
              <a:t>displayWidth</a:t>
            </a:r>
            <a:r>
              <a:rPr lang="en-US" b="1" dirty="0">
                <a:latin typeface="Courier New" panose="02070309020205020404" pitchFamily="49" charset="0"/>
              </a:rPr>
              <a:t>(); 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	void </a:t>
            </a:r>
            <a:r>
              <a:rPr lang="en-US" b="1" dirty="0" err="1">
                <a:latin typeface="Courier New" panose="02070309020205020404" pitchFamily="49" charset="0"/>
              </a:rPr>
              <a:t>displayLength</a:t>
            </a:r>
            <a:r>
              <a:rPr lang="en-US" b="1" dirty="0">
                <a:latin typeface="Courier New" panose="02070309020205020404" pitchFamily="49" charset="0"/>
              </a:rPr>
              <a:t>(); 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	void </a:t>
            </a:r>
            <a:r>
              <a:rPr lang="en-US" b="1" dirty="0" err="1">
                <a:latin typeface="Courier New" panose="02070309020205020404" pitchFamily="49" charset="0"/>
              </a:rPr>
              <a:t>displayArea</a:t>
            </a:r>
            <a:r>
              <a:rPr lang="en-US" b="1" dirty="0">
                <a:latin typeface="Courier New" panose="02070309020205020404" pitchFamily="49" charset="0"/>
              </a:rPr>
              <a:t>();</a:t>
            </a:r>
            <a:endParaRPr lang="aa-ET" b="1" dirty="0">
              <a:latin typeface="Courier New" panose="02070309020205020404" pitchFamily="49" charset="0"/>
            </a:endParaRPr>
          </a:p>
          <a:p>
            <a:pPr lvl="1">
              <a:buFontTx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	};</a:t>
            </a:r>
            <a:endParaRPr lang="en-US" alt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2B42E4-2140-EC1E-C03D-CC1456095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233D6C-F1ED-AD09-0D18-90E6828B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19</a:t>
            </a:fld>
            <a:endParaRPr lang="en-US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9180C017-DBA6-B284-FB95-92612E5F02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0987" y="2705530"/>
            <a:ext cx="2865438" cy="1295400"/>
          </a:xfrm>
          <a:prstGeom prst="rect">
            <a:avLst/>
          </a:prstGeom>
          <a:noFill/>
          <a:ln w="28575">
            <a:solidFill>
              <a:srgbClr val="FA821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A46FACF2-157D-0B56-DC89-F0B2D78869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659438" y="2876550"/>
            <a:ext cx="2265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 dirty="0"/>
              <a:t>Private Members</a:t>
            </a:r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14AA61A2-AF1C-88AE-B87D-2CE231F2F2E3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4416425" y="3062288"/>
            <a:ext cx="1225550" cy="0"/>
          </a:xfrm>
          <a:prstGeom prst="line">
            <a:avLst/>
          </a:prstGeom>
          <a:noFill/>
          <a:ln w="28575">
            <a:solidFill>
              <a:srgbClr val="FA821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48E93D98-46C0-9B5F-F82C-9072693D0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70013" y="4198938"/>
            <a:ext cx="4040187" cy="1831975"/>
          </a:xfrm>
          <a:prstGeom prst="rect">
            <a:avLst/>
          </a:prstGeom>
          <a:noFill/>
          <a:ln w="28575">
            <a:solidFill>
              <a:srgbClr val="FA821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7" name="Text Box 8">
            <a:extLst>
              <a:ext uri="{FF2B5EF4-FFF2-40B4-BE49-F238E27FC236}">
                <a16:creationId xmlns:a16="http://schemas.microsoft.com/office/drawing/2014/main" id="{D3216A30-D97B-21BE-B337-01078A32708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059488" y="4800600"/>
            <a:ext cx="2895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/>
              <a:t>Public Members</a:t>
            </a: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72B7E27F-7565-8832-A290-6FB3B564D343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5521325" y="4986338"/>
            <a:ext cx="501650" cy="0"/>
          </a:xfrm>
          <a:prstGeom prst="line">
            <a:avLst/>
          </a:prstGeom>
          <a:noFill/>
          <a:ln w="28575">
            <a:solidFill>
              <a:srgbClr val="FA821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ECDB56B5-F13E-4CDB-D2FC-95049A42188F}"/>
              </a:ext>
            </a:extLst>
          </p:cNvPr>
          <p:cNvSpPr/>
          <p:nvPr/>
        </p:nvSpPr>
        <p:spPr>
          <a:xfrm>
            <a:off x="7746281" y="1528475"/>
            <a:ext cx="4116386" cy="2670463"/>
          </a:xfrm>
          <a:prstGeom prst="cloud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400" b="1" dirty="0">
                <a:solidFill>
                  <a:schemeClr val="tx1"/>
                </a:solidFill>
              </a:rPr>
              <a:t>Rule of Thumb:</a:t>
            </a:r>
          </a:p>
          <a:p>
            <a:pPr algn="ctr" eaLnBrk="1" hangingPunct="1">
              <a:defRPr/>
            </a:pPr>
            <a:r>
              <a:rPr lang="en-US" sz="1400" dirty="0">
                <a:solidFill>
                  <a:schemeClr val="tx1"/>
                </a:solidFill>
              </a:rPr>
              <a:t>Keep data attributes </a:t>
            </a:r>
            <a:r>
              <a:rPr lang="en-US" sz="1400" dirty="0">
                <a:solidFill>
                  <a:srgbClr val="FF0000"/>
                </a:solidFill>
              </a:rPr>
              <a:t>private</a:t>
            </a:r>
            <a:r>
              <a:rPr lang="en-US" sz="1400" dirty="0">
                <a:solidFill>
                  <a:schemeClr val="tx1"/>
                </a:solidFill>
              </a:rPr>
              <a:t> and functions </a:t>
            </a:r>
            <a:r>
              <a:rPr lang="en-US" sz="1400" dirty="0">
                <a:solidFill>
                  <a:srgbClr val="FF0000"/>
                </a:solidFill>
              </a:rPr>
              <a:t>public</a:t>
            </a:r>
          </a:p>
          <a:p>
            <a:pPr algn="ctr" eaLnBrk="1" hangingPunct="1">
              <a:defRPr/>
            </a:pPr>
            <a:endParaRPr lang="en-US" sz="1400" dirty="0">
              <a:solidFill>
                <a:schemeClr val="tx1"/>
              </a:solidFill>
            </a:endParaRPr>
          </a:p>
          <a:p>
            <a:pPr algn="ctr" eaLnBrk="1" hangingPunct="1">
              <a:defRPr/>
            </a:pPr>
            <a:r>
              <a:rPr lang="en-US" sz="1400" dirty="0">
                <a:solidFill>
                  <a:schemeClr val="tx1"/>
                </a:solidFill>
              </a:rPr>
              <a:t>To protect data from </a:t>
            </a:r>
            <a:r>
              <a:rPr lang="en-US" sz="1400" dirty="0">
                <a:solidFill>
                  <a:srgbClr val="FF0000"/>
                </a:solidFill>
              </a:rPr>
              <a:t>unwanted access and modification </a:t>
            </a:r>
            <a:r>
              <a:rPr lang="en-US" sz="1400" dirty="0" err="1">
                <a:solidFill>
                  <a:schemeClr val="tx1"/>
                </a:solidFill>
              </a:rPr>
              <a:t>a.k.a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b="1" dirty="0">
                <a:solidFill>
                  <a:srgbClr val="FF0000"/>
                </a:solidFill>
              </a:rPr>
              <a:t>data hiding</a:t>
            </a:r>
            <a:endParaRPr lang="aa-ET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7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 animBg="1"/>
      <p:bldP spid="17" grpId="0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0E50DB-24AC-416D-F252-6E5781368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3F352-0722-FB84-2B2E-56D76AF3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16FA3-F0AD-380F-57FB-F06C819E7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4" y="515894"/>
            <a:ext cx="6494890" cy="5675626"/>
          </a:xfrm>
          <a:prstGeom prst="rect">
            <a:avLst/>
          </a:prstGeom>
        </p:spPr>
      </p:pic>
      <p:sp>
        <p:nvSpPr>
          <p:cNvPr id="5" name="Cloud 4">
            <a:extLst>
              <a:ext uri="{FF2B5EF4-FFF2-40B4-BE49-F238E27FC236}">
                <a16:creationId xmlns:a16="http://schemas.microsoft.com/office/drawing/2014/main" id="{B9647564-77AE-8B19-8AD1-F265D652AF17}"/>
              </a:ext>
            </a:extLst>
          </p:cNvPr>
          <p:cNvSpPr/>
          <p:nvPr/>
        </p:nvSpPr>
        <p:spPr>
          <a:xfrm>
            <a:off x="8351520" y="1584960"/>
            <a:ext cx="3139440" cy="246888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rgbClr val="000000"/>
                </a:solidFill>
                <a:latin typeface="JCOHK L+ Gill Sans"/>
              </a:rPr>
              <a:t>But </a:t>
            </a:r>
            <a:r>
              <a:rPr lang="en-US" sz="2000" b="1" i="1" dirty="0">
                <a:solidFill>
                  <a:srgbClr val="2C14DE"/>
                </a:solidFill>
                <a:latin typeface="JCOHK L+ Gill Sans"/>
              </a:rPr>
              <a:t>binary is hard (for humans)</a:t>
            </a:r>
            <a:r>
              <a:rPr lang="en-US" sz="2000" i="1" dirty="0">
                <a:solidFill>
                  <a:srgbClr val="2C14DE"/>
                </a:solidFill>
                <a:latin typeface="JCOHK L+ Gill Sans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JCOHK L+ Gill Sans"/>
              </a:rPr>
              <a:t>to work with…</a:t>
            </a:r>
          </a:p>
        </p:txBody>
      </p:sp>
    </p:spTree>
    <p:extLst>
      <p:ext uri="{BB962C8B-B14F-4D97-AF65-F5344CB8AC3E}">
        <p14:creationId xmlns:p14="http://schemas.microsoft.com/office/powerpoint/2010/main" val="3002044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AF981-AE34-1065-B4CA-A1EE6B575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More on Access Specifiers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0E95B-3CFD-88CA-55C3-4D04BDDA2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 dirty="0"/>
              <a:t>Can be listed in </a:t>
            </a:r>
            <a:r>
              <a:rPr lang="en-US" altLang="en-US" dirty="0">
                <a:solidFill>
                  <a:srgbClr val="0070C0"/>
                </a:solidFill>
              </a:rPr>
              <a:t>any order </a:t>
            </a:r>
            <a:r>
              <a:rPr lang="en-US" altLang="en-US" dirty="0"/>
              <a:t>in a class</a:t>
            </a:r>
            <a:br>
              <a:rPr lang="en-US" altLang="en-US" dirty="0"/>
            </a:br>
            <a:endParaRPr lang="en-US" altLang="en-US" dirty="0"/>
          </a:p>
          <a:p>
            <a:pPr>
              <a:buFontTx/>
              <a:buChar char="•"/>
            </a:pPr>
            <a:r>
              <a:rPr lang="en-US" altLang="en-US" dirty="0"/>
              <a:t>Can appear </a:t>
            </a:r>
            <a:r>
              <a:rPr lang="en-US" altLang="en-US" dirty="0">
                <a:solidFill>
                  <a:srgbClr val="0070C0"/>
                </a:solidFill>
              </a:rPr>
              <a:t>multiple times </a:t>
            </a:r>
            <a:r>
              <a:rPr lang="en-US" altLang="en-US" dirty="0"/>
              <a:t>in a class</a:t>
            </a:r>
            <a:br>
              <a:rPr lang="en-US" altLang="en-US" dirty="0"/>
            </a:br>
            <a:endParaRPr lang="en-US" altLang="en-US" dirty="0"/>
          </a:p>
          <a:p>
            <a:pPr>
              <a:buFontTx/>
              <a:buChar char="•"/>
            </a:pPr>
            <a:r>
              <a:rPr lang="en-US" altLang="en-US" dirty="0"/>
              <a:t>If not specified, the default is 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private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5457E8-45DB-CE33-A9EB-7CCBBA00A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3839FA-D250-E14C-B5C8-23F22265A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56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F044B-6635-1015-EFF1-56DC34F9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Access Specifiers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EFF3D-BE0C-EA8C-9FF2-D7EA4DED4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en-US" sz="2400" dirty="0"/>
              <a:t>A </a:t>
            </a:r>
            <a:r>
              <a:rPr lang="en-US" altLang="en-US" sz="2400" dirty="0">
                <a:solidFill>
                  <a:srgbClr val="0070C0"/>
                </a:solidFill>
              </a:rPr>
              <a:t>class</a:t>
            </a:r>
            <a:r>
              <a:rPr lang="en-US" altLang="en-US" sz="2400" dirty="0"/>
              <a:t> is </a:t>
            </a:r>
            <a:r>
              <a:rPr lang="en-US" altLang="en-US" sz="2400" i="1" dirty="0">
                <a:solidFill>
                  <a:srgbClr val="FF0000"/>
                </a:solidFill>
              </a:rPr>
              <a:t>similar</a:t>
            </a:r>
            <a:r>
              <a:rPr lang="en-US" altLang="en-US" sz="2400" dirty="0"/>
              <a:t> to </a:t>
            </a:r>
            <a:r>
              <a:rPr lang="en-US" altLang="en-US" sz="2400" dirty="0">
                <a:solidFill>
                  <a:srgbClr val="0070C0"/>
                </a:solidFill>
              </a:rPr>
              <a:t>struct</a:t>
            </a:r>
            <a:r>
              <a:rPr lang="en-US" altLang="en-US" sz="2400" dirty="0"/>
              <a:t>, but </a:t>
            </a:r>
            <a:r>
              <a:rPr lang="en-US" altLang="en-US" sz="2400" u="sng" dirty="0"/>
              <a:t>not the same</a:t>
            </a: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  <a:p>
            <a:pPr>
              <a:lnSpc>
                <a:spcPct val="90000"/>
              </a:lnSpc>
              <a:defRPr/>
            </a:pPr>
            <a:r>
              <a:rPr lang="en-US" altLang="en-US" sz="2400" dirty="0"/>
              <a:t>Members of a struct are </a:t>
            </a:r>
            <a:r>
              <a:rPr lang="en-US" altLang="en-US" sz="2400" dirty="0">
                <a:solidFill>
                  <a:srgbClr val="0070C0"/>
                </a:solidFill>
              </a:rPr>
              <a:t>public</a:t>
            </a:r>
            <a:r>
              <a:rPr lang="en-US" altLang="en-US" sz="2400" dirty="0"/>
              <a:t> by default</a:t>
            </a: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en-US" sz="2400" dirty="0"/>
          </a:p>
          <a:p>
            <a:pPr lvl="1">
              <a:buFontTx/>
              <a:buNone/>
              <a:defRPr/>
            </a:pPr>
            <a:r>
              <a:rPr lang="en-US" altLang="en-US" sz="2000" b="1" dirty="0">
                <a:solidFill>
                  <a:srgbClr val="FF0000"/>
                </a:solidFill>
                <a:latin typeface="Courier New" panose="02070309020205020404" pitchFamily="49" charset="0"/>
              </a:rPr>
              <a:t>struct</a:t>
            </a:r>
            <a:r>
              <a:rPr lang="en-US" altLang="en-US" sz="2000" b="1" dirty="0">
                <a:latin typeface="Courier New" panose="02070309020205020404" pitchFamily="49" charset="0"/>
              </a:rPr>
              <a:t> Rectangle</a:t>
            </a:r>
          </a:p>
          <a:p>
            <a:pPr lvl="1">
              <a:buFontTx/>
              <a:buNone/>
              <a:defRPr/>
            </a:pPr>
            <a:r>
              <a:rPr lang="en-US" altLang="en-US" sz="2000" b="1" dirty="0">
                <a:latin typeface="Courier New" panose="02070309020205020404" pitchFamily="49" charset="0"/>
              </a:rPr>
              <a:t>	{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altLang="en-US" sz="2000" b="1" dirty="0">
                <a:latin typeface="Courier New" panose="02070309020205020404" pitchFamily="49" charset="0"/>
              </a:rPr>
              <a:t>	</a:t>
            </a:r>
            <a:r>
              <a:rPr lang="en-US" sz="2000" b="1" dirty="0">
                <a:latin typeface="Courier New" panose="02070309020205020404" pitchFamily="49" charset="0"/>
              </a:rPr>
              <a:t>double width; 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sz="2000" b="1" dirty="0">
                <a:latin typeface="Courier New" panose="02070309020205020404" pitchFamily="49" charset="0"/>
              </a:rPr>
              <a:t>	double length;</a:t>
            </a: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altLang="en-US" sz="2400" dirty="0"/>
              <a:t> </a:t>
            </a:r>
            <a:r>
              <a:rPr lang="en-US" altLang="en-US" sz="2400" b="1" dirty="0">
                <a:latin typeface="Courier New" panose="02070309020205020404" pitchFamily="49" charset="0"/>
              </a:rPr>
              <a:t>r1;</a:t>
            </a: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en-US" sz="2400" dirty="0"/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400" b="1" dirty="0" err="1">
                <a:latin typeface="Courier New" panose="02070309020205020404" pitchFamily="49" charset="0"/>
              </a:rPr>
              <a:t>cout</a:t>
            </a:r>
            <a:r>
              <a:rPr lang="en-US" altLang="en-US" sz="2400" b="1" dirty="0">
                <a:latin typeface="Courier New" panose="02070309020205020404" pitchFamily="49" charset="0"/>
              </a:rPr>
              <a:t> &lt;&lt; r1.width; </a:t>
            </a:r>
            <a:r>
              <a:rPr lang="en-US" altLang="en-US" sz="1800" b="1" dirty="0">
                <a:solidFill>
                  <a:srgbClr val="00B050"/>
                </a:solidFill>
                <a:latin typeface="Courier New" panose="02070309020205020404" pitchFamily="49" charset="0"/>
              </a:rPr>
              <a:t>//legal because width is public</a:t>
            </a:r>
            <a:endParaRPr lang="en-US" altLang="en-US" sz="2400" b="1" dirty="0">
              <a:solidFill>
                <a:srgbClr val="00B050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11DBB9-BA1E-BA47-DA7E-02A7E0CFE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1859FC-CD51-5128-FE71-427E370BA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659122D9-A1C3-FDBE-7FD5-943A90690FD8}"/>
              </a:ext>
            </a:extLst>
          </p:cNvPr>
          <p:cNvSpPr/>
          <p:nvPr/>
        </p:nvSpPr>
        <p:spPr>
          <a:xfrm>
            <a:off x="7034646" y="2819400"/>
            <a:ext cx="3878263" cy="1935163"/>
          </a:xfrm>
          <a:prstGeom prst="cloud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000" b="1" dirty="0">
                <a:solidFill>
                  <a:schemeClr val="tx1"/>
                </a:solidFill>
              </a:rPr>
              <a:t>Members of a class are </a:t>
            </a:r>
          </a:p>
          <a:p>
            <a:pPr algn="ctr" eaLnBrk="1" hangingPunct="1">
              <a:defRPr/>
            </a:pPr>
            <a:r>
              <a:rPr lang="en-US" sz="2000" b="1" dirty="0">
                <a:solidFill>
                  <a:srgbClr val="FF0000"/>
                </a:solidFill>
              </a:rPr>
              <a:t>private</a:t>
            </a:r>
            <a:r>
              <a:rPr lang="en-US" sz="2000" b="1" dirty="0">
                <a:solidFill>
                  <a:schemeClr val="tx1"/>
                </a:solidFill>
              </a:rPr>
              <a:t> by default</a:t>
            </a:r>
            <a:endParaRPr lang="aa-E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16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54693-2E89-74F3-095D-F1D756F7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Access Specifiers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414F6-045F-BD41-2D54-0980104B1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en-US" dirty="0"/>
              <a:t>A </a:t>
            </a:r>
            <a:r>
              <a:rPr lang="en-US" altLang="en-US" dirty="0">
                <a:solidFill>
                  <a:srgbClr val="0070C0"/>
                </a:solidFill>
              </a:rPr>
              <a:t>class</a:t>
            </a:r>
            <a:r>
              <a:rPr lang="en-US" altLang="en-US" dirty="0"/>
              <a:t> is </a:t>
            </a:r>
            <a:r>
              <a:rPr lang="en-US" altLang="en-US" i="1" dirty="0">
                <a:solidFill>
                  <a:srgbClr val="FF0000"/>
                </a:solidFill>
              </a:rPr>
              <a:t>similar</a:t>
            </a:r>
            <a:r>
              <a:rPr lang="en-US" altLang="en-US" dirty="0"/>
              <a:t> to </a:t>
            </a:r>
            <a:r>
              <a:rPr lang="en-US" altLang="en-US" dirty="0">
                <a:solidFill>
                  <a:srgbClr val="0070C0"/>
                </a:solidFill>
              </a:rPr>
              <a:t>struct</a:t>
            </a:r>
            <a:r>
              <a:rPr lang="en-US" altLang="en-US" dirty="0"/>
              <a:t>, but </a:t>
            </a:r>
            <a:r>
              <a:rPr lang="en-US" altLang="en-US" u="sng" dirty="0"/>
              <a:t>not the same</a:t>
            </a:r>
          </a:p>
          <a:p>
            <a:pPr>
              <a:lnSpc>
                <a:spcPct val="90000"/>
              </a:lnSpc>
              <a:defRPr/>
            </a:pPr>
            <a:endParaRPr lang="en-US" altLang="en-US" dirty="0"/>
          </a:p>
          <a:p>
            <a:pPr>
              <a:lnSpc>
                <a:spcPct val="90000"/>
              </a:lnSpc>
              <a:defRPr/>
            </a:pPr>
            <a:r>
              <a:rPr lang="en-US" altLang="en-US" dirty="0"/>
              <a:t>Members of a class are </a:t>
            </a:r>
            <a:r>
              <a:rPr lang="en-US" altLang="en-US" dirty="0">
                <a:solidFill>
                  <a:srgbClr val="0070C0"/>
                </a:solidFill>
              </a:rPr>
              <a:t>private</a:t>
            </a:r>
            <a:r>
              <a:rPr lang="en-US" altLang="en-US" dirty="0"/>
              <a:t> by default</a:t>
            </a: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en-US" dirty="0"/>
          </a:p>
          <a:p>
            <a:pPr lvl="1">
              <a:buFontTx/>
              <a:buNone/>
              <a:defRPr/>
            </a:pP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class</a:t>
            </a:r>
            <a:r>
              <a:rPr lang="en-US" altLang="en-US" b="1" dirty="0">
                <a:latin typeface="Courier New" panose="02070309020205020404" pitchFamily="49" charset="0"/>
              </a:rPr>
              <a:t> Rectangle</a:t>
            </a:r>
          </a:p>
          <a:p>
            <a:pPr lvl="1">
              <a:buFontTx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	{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	</a:t>
            </a:r>
            <a:r>
              <a:rPr lang="en-US" b="1" dirty="0">
                <a:latin typeface="Courier New" panose="02070309020205020404" pitchFamily="49" charset="0"/>
              </a:rPr>
              <a:t>double width; 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	double length;</a:t>
            </a: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  <a:r>
              <a:rPr lang="en-US" altLang="en-US" dirty="0"/>
              <a:t> 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Rectangle r1; </a:t>
            </a:r>
            <a:r>
              <a:rPr lang="en-US" alt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//class object</a:t>
            </a: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b="1" dirty="0" err="1">
                <a:latin typeface="Courier New" panose="02070309020205020404" pitchFamily="49" charset="0"/>
              </a:rPr>
              <a:t>cout</a:t>
            </a:r>
            <a:r>
              <a:rPr lang="en-US" altLang="en-US" b="1" dirty="0">
                <a:latin typeface="Courier New" panose="02070309020205020404" pitchFamily="49" charset="0"/>
              </a:rPr>
              <a:t> &lt;&lt; r1.width; 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//ERROR, width is private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AC404-F689-7EFC-4382-A04C2F18D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6A13D-82F1-CC75-6A44-68FF6DE9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675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E1D62-9E98-0A70-135F-649981689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Access Specifiers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5E4C1-5B26-3D50-1F61-D6C469F3E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Tx/>
              <a:buNone/>
              <a:defRPr/>
            </a:pP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class</a:t>
            </a:r>
            <a:r>
              <a:rPr lang="en-US" altLang="en-US" b="1" dirty="0">
                <a:latin typeface="Courier New" panose="02070309020205020404" pitchFamily="49" charset="0"/>
              </a:rPr>
              <a:t> Rectangle {</a:t>
            </a:r>
          </a:p>
          <a:p>
            <a:pPr lvl="1">
              <a:buFontTx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private: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	</a:t>
            </a:r>
            <a:r>
              <a:rPr lang="en-US" b="1" dirty="0">
                <a:latin typeface="Courier New" panose="02070309020205020404" pitchFamily="49" charset="0"/>
              </a:rPr>
              <a:t>double width; 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	double length;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public: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	double </a:t>
            </a:r>
            <a:r>
              <a:rPr lang="en-US" b="1" dirty="0" err="1">
                <a:latin typeface="Courier New" panose="02070309020205020404" pitchFamily="49" charset="0"/>
              </a:rPr>
              <a:t>getWidth</a:t>
            </a:r>
            <a:r>
              <a:rPr lang="en-US" b="1" dirty="0">
                <a:latin typeface="Courier New" panose="02070309020205020404" pitchFamily="49" charset="0"/>
              </a:rPr>
              <a:t>(){ 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		return width; }</a:t>
            </a: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  <a:r>
              <a:rPr lang="en-US" altLang="en-US" dirty="0"/>
              <a:t> 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Rectangle r1; </a:t>
            </a:r>
            <a:r>
              <a:rPr lang="en-US" alt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//class object r1</a:t>
            </a: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b="1" dirty="0" err="1">
                <a:latin typeface="Courier New" panose="02070309020205020404" pitchFamily="49" charset="0"/>
              </a:rPr>
              <a:t>cout</a:t>
            </a:r>
            <a:r>
              <a:rPr lang="en-US" altLang="en-US" b="1" dirty="0">
                <a:latin typeface="Courier New" panose="02070309020205020404" pitchFamily="49" charset="0"/>
              </a:rPr>
              <a:t> &lt;&lt; r1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.</a:t>
            </a:r>
            <a:r>
              <a:rPr lang="en-US" altLang="en-US" b="1" dirty="0">
                <a:latin typeface="Courier New" panose="02070309020205020404" pitchFamily="49" charset="0"/>
              </a:rPr>
              <a:t>getWidth(); </a:t>
            </a:r>
            <a:r>
              <a:rPr lang="en-US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//works </a:t>
            </a:r>
            <a:r>
              <a:rPr lang="en-US" altLang="en-US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getWidth</a:t>
            </a:r>
            <a:r>
              <a:rPr lang="en-US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() is public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3F095-CA2D-2214-E786-68BBF7123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D9DC6-92BE-7D21-8380-9E9B32458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D9419D18-DDC0-ADC2-609D-541A73E7974A}"/>
              </a:ext>
            </a:extLst>
          </p:cNvPr>
          <p:cNvSpPr/>
          <p:nvPr/>
        </p:nvSpPr>
        <p:spPr>
          <a:xfrm>
            <a:off x="6768379" y="1874842"/>
            <a:ext cx="4329112" cy="2324100"/>
          </a:xfrm>
          <a:prstGeom prst="cloud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n-US" altLang="en-US" dirty="0">
                <a:solidFill>
                  <a:schemeClr val="tx1"/>
                </a:solidFill>
              </a:rPr>
              <a:t>Access any </a:t>
            </a:r>
            <a:r>
              <a:rPr lang="en-US" altLang="en-US" b="1" dirty="0">
                <a:solidFill>
                  <a:srgbClr val="FF0000"/>
                </a:solidFill>
              </a:rPr>
              <a:t>public members </a:t>
            </a:r>
          </a:p>
          <a:p>
            <a:pPr algn="ctr" eaLnBrk="1" hangingPunct="1">
              <a:lnSpc>
                <a:spcPct val="90000"/>
              </a:lnSpc>
              <a:defRPr/>
            </a:pPr>
            <a:r>
              <a:rPr lang="en-US" altLang="en-US" dirty="0">
                <a:solidFill>
                  <a:schemeClr val="tx1"/>
                </a:solidFill>
              </a:rPr>
              <a:t>of the class using the </a:t>
            </a:r>
            <a:r>
              <a:rPr lang="en-US" altLang="en-US" b="1" dirty="0">
                <a:solidFill>
                  <a:srgbClr val="FF0000"/>
                </a:solidFill>
              </a:rPr>
              <a:t>dot operator:</a:t>
            </a:r>
          </a:p>
          <a:p>
            <a:pPr lvl="1" algn="ctr" eaLnBrk="1" hangingPunct="1">
              <a:lnSpc>
                <a:spcPct val="90000"/>
              </a:lnSpc>
              <a:buClr>
                <a:srgbClr val="3333CC"/>
              </a:buClr>
              <a:defRPr/>
            </a:pPr>
            <a:r>
              <a:rPr lang="en-US" altLang="en-US" b="1" dirty="0">
                <a:solidFill>
                  <a:schemeClr val="tx1"/>
                </a:solidFill>
                <a:latin typeface="Courier New" panose="02070309020205020404" pitchFamily="49" charset="0"/>
              </a:rPr>
              <a:t>r1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.</a:t>
            </a:r>
            <a:r>
              <a:rPr lang="en-US" altLang="en-US" b="1" dirty="0">
                <a:solidFill>
                  <a:schemeClr val="tx1"/>
                </a:solidFill>
                <a:latin typeface="Courier New" panose="02070309020205020404" pitchFamily="49" charset="0"/>
              </a:rPr>
              <a:t>displayArea()</a:t>
            </a:r>
          </a:p>
        </p:txBody>
      </p:sp>
    </p:spTree>
    <p:extLst>
      <p:ext uri="{BB962C8B-B14F-4D97-AF65-F5344CB8AC3E}">
        <p14:creationId xmlns:p14="http://schemas.microsoft.com/office/powerpoint/2010/main" val="258268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387C-EDE9-3EF4-6778-66BC2E22F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Defining a Member Functions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A277-44B8-158D-5B00-206D58E63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lnSpc>
                <a:spcPct val="95000"/>
              </a:lnSpc>
              <a:defRPr/>
            </a:pPr>
            <a:r>
              <a:rPr lang="en-US" altLang="en-US" dirty="0"/>
              <a:t>Can be defined </a:t>
            </a:r>
            <a:r>
              <a:rPr lang="en-US" altLang="en-US" dirty="0">
                <a:solidFill>
                  <a:srgbClr val="0070C0"/>
                </a:solidFill>
              </a:rPr>
              <a:t>within the class declaration </a:t>
            </a:r>
            <a:r>
              <a:rPr lang="en-US" altLang="en-US" dirty="0"/>
              <a:t>(</a:t>
            </a:r>
            <a:r>
              <a:rPr lang="en-US" altLang="en-US" dirty="0">
                <a:solidFill>
                  <a:srgbClr val="FF0000"/>
                </a:solidFill>
              </a:rPr>
              <a:t>in-line member function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0070C0"/>
                </a:solidFill>
              </a:rPr>
              <a:t> </a:t>
            </a:r>
            <a:r>
              <a:rPr lang="en-US" altLang="en-US" dirty="0"/>
              <a:t>or </a:t>
            </a:r>
            <a:r>
              <a:rPr lang="en-US" altLang="en-US" dirty="0">
                <a:solidFill>
                  <a:srgbClr val="0070C0"/>
                </a:solidFill>
              </a:rPr>
              <a:t>outside the class </a:t>
            </a:r>
            <a:r>
              <a:rPr lang="en-US" altLang="en-US" dirty="0"/>
              <a:t>(</a:t>
            </a:r>
            <a:r>
              <a:rPr lang="en-US" altLang="en-US" dirty="0">
                <a:solidFill>
                  <a:srgbClr val="FF0000"/>
                </a:solidFill>
              </a:rPr>
              <a:t>out-of-line member functions</a:t>
            </a:r>
            <a:r>
              <a:rPr lang="en-US" altLang="en-US" dirty="0"/>
              <a:t>)</a:t>
            </a:r>
          </a:p>
          <a:p>
            <a:pPr algn="just">
              <a:lnSpc>
                <a:spcPct val="95000"/>
              </a:lnSpc>
              <a:defRPr/>
            </a:pPr>
            <a:endParaRPr lang="en-US" altLang="en-US" dirty="0"/>
          </a:p>
          <a:p>
            <a:pPr algn="just">
              <a:buFontTx/>
              <a:buNone/>
              <a:defRPr/>
            </a:pP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class</a:t>
            </a:r>
            <a:r>
              <a:rPr lang="en-US" altLang="en-US" b="1" dirty="0">
                <a:latin typeface="Courier New" panose="02070309020205020404" pitchFamily="49" charset="0"/>
              </a:rPr>
              <a:t> Rectangle {</a:t>
            </a:r>
          </a:p>
          <a:p>
            <a:pPr lvl="1" algn="just">
              <a:buFontTx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private:</a:t>
            </a:r>
          </a:p>
          <a:p>
            <a:pPr marL="342900" lvl="1" indent="0" algn="just"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	</a:t>
            </a:r>
            <a:r>
              <a:rPr lang="en-US" b="1" dirty="0">
                <a:latin typeface="Courier New" panose="02070309020205020404" pitchFamily="49" charset="0"/>
              </a:rPr>
              <a:t>double width; </a:t>
            </a:r>
          </a:p>
          <a:p>
            <a:pPr marL="342900" lvl="1" indent="0" algn="just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	double length;</a:t>
            </a:r>
          </a:p>
          <a:p>
            <a:pPr marL="342900" lvl="1" indent="0" algn="just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public:</a:t>
            </a:r>
          </a:p>
          <a:p>
            <a:pPr marL="342900" lvl="1" indent="0" algn="just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	double </a:t>
            </a:r>
            <a:r>
              <a:rPr lang="en-US" b="1" dirty="0" err="1">
                <a:latin typeface="Courier New" panose="02070309020205020404" pitchFamily="49" charset="0"/>
              </a:rPr>
              <a:t>calcArea</a:t>
            </a:r>
            <a:r>
              <a:rPr lang="en-US" b="1" dirty="0">
                <a:latin typeface="Courier New" panose="02070309020205020404" pitchFamily="49" charset="0"/>
              </a:rPr>
              <a:t>() { </a:t>
            </a:r>
          </a:p>
          <a:p>
            <a:pPr marL="342900" lvl="1" indent="0" algn="just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	 return width * length;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//inline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func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</a:rPr>
              <a:t>}</a:t>
            </a:r>
          </a:p>
          <a:p>
            <a:pPr marL="342900" lvl="1" indent="0" algn="just"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r>
              <a:rPr lang="en-US" altLang="en-US" dirty="0"/>
              <a:t> </a:t>
            </a:r>
            <a:endParaRPr lang="en-US" altLang="en-US" b="1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E52637-1C62-103C-A56A-C2D2AB736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F7454-8B09-9B83-DD81-00BB99F9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585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9B6C0-873A-EF72-98FC-C96244863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Defining a Member Functions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BAE95-AF4D-3870-F343-623035DF9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lnSpc>
                <a:spcPct val="95000"/>
              </a:lnSpc>
              <a:defRPr/>
            </a:pPr>
            <a:r>
              <a:rPr lang="en-US" altLang="en-US" dirty="0"/>
              <a:t>When defining a member function </a:t>
            </a:r>
            <a:r>
              <a:rPr lang="en-US" altLang="en-US" dirty="0">
                <a:solidFill>
                  <a:srgbClr val="0070C0"/>
                </a:solidFill>
              </a:rPr>
              <a:t>outside a class (out-of-line function)</a:t>
            </a:r>
            <a:r>
              <a:rPr lang="en-US" altLang="en-US" dirty="0"/>
              <a:t>:</a:t>
            </a:r>
          </a:p>
          <a:p>
            <a:pPr lvl="1" algn="just">
              <a:lnSpc>
                <a:spcPct val="95000"/>
              </a:lnSpc>
              <a:defRPr/>
            </a:pPr>
            <a:r>
              <a:rPr lang="en-US" altLang="en-US" dirty="0"/>
              <a:t>Put </a:t>
            </a:r>
            <a:r>
              <a:rPr lang="en-US" altLang="en-US" dirty="0">
                <a:solidFill>
                  <a:srgbClr val="0070C0"/>
                </a:solidFill>
              </a:rPr>
              <a:t>prototype in class declaration</a:t>
            </a:r>
          </a:p>
          <a:p>
            <a:pPr lvl="1" algn="just">
              <a:lnSpc>
                <a:spcPct val="95000"/>
              </a:lnSpc>
              <a:defRPr/>
            </a:pPr>
            <a:r>
              <a:rPr lang="en-US" altLang="en-US" dirty="0"/>
              <a:t>Define function outside using class name and scope resolution operator </a:t>
            </a:r>
            <a:r>
              <a:rPr lang="en-US" altLang="en-US" dirty="0">
                <a:latin typeface="Courier New" panose="02070309020205020404" pitchFamily="49" charset="0"/>
              </a:rPr>
              <a:t>(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::</a:t>
            </a:r>
            <a:r>
              <a:rPr lang="en-US" altLang="en-US" dirty="0">
                <a:latin typeface="Courier New" panose="02070309020205020404" pitchFamily="49" charset="0"/>
              </a:rPr>
              <a:t>)</a:t>
            </a:r>
          </a:p>
          <a:p>
            <a:pPr lvl="1" algn="just">
              <a:defRPr/>
            </a:pPr>
            <a:r>
              <a:rPr lang="en-US" dirty="0"/>
              <a:t>Combine </a:t>
            </a:r>
            <a:r>
              <a:rPr lang="en-US" u="sng" dirty="0"/>
              <a:t>class name </a:t>
            </a:r>
            <a:r>
              <a:rPr lang="en-US" dirty="0"/>
              <a:t>with </a:t>
            </a:r>
            <a:r>
              <a:rPr lang="en-US" u="sng" dirty="0"/>
              <a:t>member function name</a:t>
            </a:r>
          </a:p>
          <a:p>
            <a:pPr lvl="1" algn="just">
              <a:defRPr/>
            </a:pPr>
            <a:endParaRPr lang="en-US" u="sng" dirty="0"/>
          </a:p>
          <a:p>
            <a:pPr marL="57150" indent="0" algn="just">
              <a:buFont typeface="Arial" panose="020B0604020202020204" pitchFamily="34" charset="0"/>
              <a:buNone/>
              <a:defRPr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returnType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MemberFunctionName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 ){</a:t>
            </a:r>
          </a:p>
          <a:p>
            <a:pPr lvl="2" algn="just">
              <a:buFontTx/>
              <a:buNone/>
              <a:defRPr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…………</a:t>
            </a:r>
          </a:p>
          <a:p>
            <a:pPr lvl="1" algn="just">
              <a:buFontTx/>
              <a:buNone/>
              <a:defRPr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just">
              <a:defRPr/>
            </a:pPr>
            <a:r>
              <a:rPr lang="en-US" dirty="0">
                <a:solidFill>
                  <a:srgbClr val="0070C0"/>
                </a:solidFill>
              </a:rPr>
              <a:t>Different classes </a:t>
            </a:r>
            <a:r>
              <a:rPr lang="en-US" dirty="0"/>
              <a:t>can have member functions with the </a:t>
            </a:r>
            <a:r>
              <a:rPr lang="en-US" dirty="0">
                <a:solidFill>
                  <a:srgbClr val="0070C0"/>
                </a:solidFill>
              </a:rPr>
              <a:t>same name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BDB42-A4EC-7E66-13E1-AC97FBCF0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81EB8C-5138-D979-8D44-9B9E7E740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735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1ABB7-57A7-3EC5-7E36-216EB021A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Defining a Member Functions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DD004-4CCB-F342-4239-732D49D23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Tx/>
              <a:buNone/>
              <a:defRPr/>
            </a:pP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class</a:t>
            </a:r>
            <a:r>
              <a:rPr lang="en-US" altLang="en-US" b="1" dirty="0">
                <a:latin typeface="Courier New" panose="02070309020205020404" pitchFamily="49" charset="0"/>
              </a:rPr>
              <a:t> Rectangle {</a:t>
            </a:r>
          </a:p>
          <a:p>
            <a:pPr lvl="1">
              <a:buFontTx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private: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	</a:t>
            </a:r>
            <a:r>
              <a:rPr lang="en-US" b="1" dirty="0">
                <a:latin typeface="Courier New" panose="02070309020205020404" pitchFamily="49" charset="0"/>
              </a:rPr>
              <a:t>double width; 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	double length;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 public: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	double </a:t>
            </a:r>
            <a:r>
              <a:rPr lang="en-US" b="1" dirty="0" err="1">
                <a:latin typeface="Courier New" panose="02070309020205020404" pitchFamily="49" charset="0"/>
              </a:rPr>
              <a:t>calcArea</a:t>
            </a:r>
            <a:r>
              <a:rPr lang="en-US" b="1" dirty="0">
                <a:latin typeface="Courier New" panose="02070309020205020404" pitchFamily="49" charset="0"/>
              </a:rPr>
              <a:t>(); </a:t>
            </a:r>
            <a:r>
              <a:rPr lang="en-US" b="1" dirty="0">
                <a:solidFill>
                  <a:srgbClr val="0488AE"/>
                </a:solidFill>
                <a:latin typeface="Courier New" panose="02070309020205020404" pitchFamily="49" charset="0"/>
              </a:rPr>
              <a:t>//prototype</a:t>
            </a:r>
            <a:r>
              <a:rPr lang="en-US" altLang="en-US" b="1" dirty="0">
                <a:solidFill>
                  <a:srgbClr val="0488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-57150"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};  //class declaration ends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altLang="en-US" dirty="0"/>
              <a:t> 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pPr marL="57150" indent="0">
              <a:lnSpc>
                <a:spcPct val="95000"/>
              </a:lnSpc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double</a:t>
            </a:r>
            <a:r>
              <a:rPr lang="en-US" altLang="en-US" b="1" dirty="0">
                <a:latin typeface="Courier New" panose="02070309020205020404" pitchFamily="49" charset="0"/>
              </a:rPr>
              <a:t> Rectangle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::</a:t>
            </a:r>
            <a:r>
              <a:rPr lang="en-US" altLang="en-US" b="1" dirty="0" err="1">
                <a:latin typeface="Courier New" panose="02070309020205020404" pitchFamily="49" charset="0"/>
              </a:rPr>
              <a:t>calcArea</a:t>
            </a:r>
            <a:r>
              <a:rPr lang="en-US" altLang="en-US" b="1" dirty="0">
                <a:latin typeface="Courier New" panose="02070309020205020404" pitchFamily="49" charset="0"/>
              </a:rPr>
              <a:t>()</a:t>
            </a:r>
            <a:endParaRPr lang="en-US" altLang="en-US" sz="2000" b="1" dirty="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pPr marL="57150" indent="0">
              <a:lnSpc>
                <a:spcPct val="95000"/>
              </a:lnSpc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{ return width * length;</a:t>
            </a:r>
            <a:r>
              <a:rPr lang="en-US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 //out-of-line </a:t>
            </a:r>
            <a:r>
              <a:rPr lang="en-US" altLang="en-US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func</a:t>
            </a:r>
            <a:r>
              <a:rPr lang="en-US" altLang="en-US" b="1" dirty="0">
                <a:latin typeface="Courier New" panose="02070309020205020404" pitchFamily="49" charset="0"/>
              </a:rPr>
              <a:t>   </a:t>
            </a:r>
          </a:p>
          <a:p>
            <a:pPr marL="57150" indent="0">
              <a:lnSpc>
                <a:spcPct val="95000"/>
              </a:lnSpc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 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BCA1FC-96C6-D54B-4C9F-D944489A9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4C4DB-26BF-388A-1572-678C91B9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728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AF8EA-9BD4-F5A1-AB95-97957EB4D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Defining a Member Functions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36FBA-E1C8-4928-61D1-3A311874F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None/>
              <a:defRPr/>
            </a:pP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class</a:t>
            </a:r>
            <a:r>
              <a:rPr lang="en-US" altLang="en-US" b="1" dirty="0">
                <a:latin typeface="Courier New" panose="02070309020205020404" pitchFamily="49" charset="0"/>
              </a:rPr>
              <a:t> Rectangle {</a:t>
            </a:r>
          </a:p>
          <a:p>
            <a:pPr lvl="1">
              <a:buFontTx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private: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	</a:t>
            </a:r>
            <a:r>
              <a:rPr lang="en-US" b="1" dirty="0">
                <a:latin typeface="Courier New" panose="02070309020205020404" pitchFamily="49" charset="0"/>
              </a:rPr>
              <a:t>double width; 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	double length;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 public: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	double </a:t>
            </a:r>
            <a:r>
              <a:rPr lang="en-US" b="1" dirty="0" err="1">
                <a:latin typeface="Courier New" panose="02070309020205020404" pitchFamily="49" charset="0"/>
              </a:rPr>
              <a:t>calcArea</a:t>
            </a:r>
            <a:r>
              <a:rPr lang="en-US" b="1" dirty="0">
                <a:latin typeface="Courier New" panose="02070309020205020404" pitchFamily="49" charset="0"/>
              </a:rPr>
              <a:t>(); </a:t>
            </a:r>
            <a:r>
              <a:rPr lang="en-US" b="1" dirty="0">
                <a:solidFill>
                  <a:srgbClr val="0488AE"/>
                </a:solidFill>
                <a:latin typeface="Courier New" panose="02070309020205020404" pitchFamily="49" charset="0"/>
              </a:rPr>
              <a:t>//prototype</a:t>
            </a:r>
            <a:r>
              <a:rPr lang="en-US" altLang="en-US" b="1" dirty="0">
                <a:solidFill>
                  <a:srgbClr val="0488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-57150"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};  //class declaration ends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altLang="en-US" dirty="0"/>
              <a:t> 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pPr marL="57150" indent="0">
              <a:lnSpc>
                <a:spcPct val="95000"/>
              </a:lnSpc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double</a:t>
            </a:r>
            <a:r>
              <a:rPr lang="en-US" altLang="en-US" b="1" dirty="0">
                <a:latin typeface="Courier New" panose="02070309020205020404" pitchFamily="49" charset="0"/>
              </a:rPr>
              <a:t> Rectangle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::</a:t>
            </a:r>
            <a:r>
              <a:rPr lang="en-US" altLang="en-US" b="1" dirty="0" err="1">
                <a:latin typeface="Courier New" panose="02070309020205020404" pitchFamily="49" charset="0"/>
              </a:rPr>
              <a:t>calcArea</a:t>
            </a:r>
            <a:r>
              <a:rPr lang="en-US" altLang="en-US" b="1" dirty="0">
                <a:latin typeface="Courier New" panose="02070309020205020404" pitchFamily="49" charset="0"/>
              </a:rPr>
              <a:t>()</a:t>
            </a:r>
          </a:p>
          <a:p>
            <a:pPr lvl="2">
              <a:lnSpc>
                <a:spcPct val="90000"/>
              </a:lnSpc>
              <a:buFontTx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	{   return width * length;  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64C24-E58C-0DE8-DE65-906B515D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90989-9D08-F771-A867-000240AF0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27A5103D-56FC-8EDF-F043-0C9842646F6F}"/>
              </a:ext>
            </a:extLst>
          </p:cNvPr>
          <p:cNvSpPr/>
          <p:nvPr/>
        </p:nvSpPr>
        <p:spPr>
          <a:xfrm>
            <a:off x="7006937" y="1313729"/>
            <a:ext cx="4495800" cy="2697162"/>
          </a:xfrm>
          <a:prstGeom prst="cloudCallout">
            <a:avLst>
              <a:gd name="adj1" fmla="val -140787"/>
              <a:gd name="adj2" fmla="val 4439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000" dirty="0">
                <a:solidFill>
                  <a:schemeClr val="tx1"/>
                </a:solidFill>
              </a:rPr>
              <a:t>Whether member function is inline or out-of-line</a:t>
            </a:r>
          </a:p>
          <a:p>
            <a:pPr algn="ctr" eaLnBrk="1" hangingPunct="1">
              <a:defRPr/>
            </a:pPr>
            <a:r>
              <a:rPr lang="en-US" sz="2000" b="1" dirty="0">
                <a:solidFill>
                  <a:srgbClr val="FF0000"/>
                </a:solidFill>
              </a:rPr>
              <a:t>Access remains the same as declared in the class</a:t>
            </a:r>
            <a:endParaRPr lang="aa-ET" sz="2000" b="1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B0CC54-730D-5697-283A-0EA001D39D39}"/>
              </a:ext>
            </a:extLst>
          </p:cNvPr>
          <p:cNvSpPr/>
          <p:nvPr/>
        </p:nvSpPr>
        <p:spPr>
          <a:xfrm>
            <a:off x="1253837" y="3460173"/>
            <a:ext cx="16002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18886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917DB-7B2A-8F6E-5609-BFDB6AAD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PK" sz="4000" dirty="0" err="1"/>
              <a:t>Private</a:t>
            </a:r>
            <a:r>
              <a:rPr lang="fr-FR" altLang="en-PK" sz="4000" dirty="0"/>
              <a:t> </a:t>
            </a:r>
            <a:r>
              <a:rPr lang="fr-FR" altLang="en-PK" sz="4000" dirty="0" err="1"/>
              <a:t>Member</a:t>
            </a:r>
            <a:r>
              <a:rPr lang="fr-FR" altLang="en-PK" sz="4000" dirty="0"/>
              <a:t> </a:t>
            </a:r>
            <a:r>
              <a:rPr lang="fr-FR" altLang="en-PK" sz="4000" dirty="0" err="1"/>
              <a:t>Functions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DD6DA-115C-EB69-8C36-BD90D90AD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Tx/>
              <a:buChar char="•"/>
            </a:pPr>
            <a:r>
              <a:rPr lang="en-US" altLang="en-PK" u="sng" dirty="0">
                <a:solidFill>
                  <a:srgbClr val="0070C0"/>
                </a:solidFill>
              </a:rPr>
              <a:t>Private Member Functions</a:t>
            </a:r>
            <a:r>
              <a:rPr lang="en-US" altLang="en-PK" dirty="0"/>
              <a:t>:</a:t>
            </a:r>
          </a:p>
          <a:p>
            <a:pPr lvl="1" algn="just"/>
            <a:r>
              <a:rPr lang="en-US" altLang="en-PK" dirty="0"/>
              <a:t>Only accessible (callable) from </a:t>
            </a:r>
            <a:r>
              <a:rPr lang="en-US" altLang="en-PK" u="sng" dirty="0"/>
              <a:t>member functions of the class</a:t>
            </a:r>
          </a:p>
          <a:p>
            <a:pPr lvl="1" algn="just"/>
            <a:endParaRPr lang="en-US" altLang="en-PK" dirty="0"/>
          </a:p>
          <a:p>
            <a:pPr lvl="1" algn="just"/>
            <a:r>
              <a:rPr lang="en-US" altLang="en-PK" dirty="0">
                <a:solidFill>
                  <a:srgbClr val="0070C0"/>
                </a:solidFill>
              </a:rPr>
              <a:t>No direct access possible </a:t>
            </a:r>
            <a:r>
              <a:rPr lang="en-US" altLang="en-PK" dirty="0"/>
              <a:t>(with object instance of the class)</a:t>
            </a:r>
          </a:p>
          <a:p>
            <a:pPr lvl="1" algn="just"/>
            <a:endParaRPr lang="en-US" altLang="en-PK" dirty="0"/>
          </a:p>
          <a:p>
            <a:pPr lvl="1" algn="just"/>
            <a:r>
              <a:rPr lang="en-US" altLang="en-PK" dirty="0"/>
              <a:t>Can be: </a:t>
            </a:r>
            <a:r>
              <a:rPr lang="en-US" altLang="en-PK" b="1" u="sng" dirty="0"/>
              <a:t>inline / out-of-line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886C0-A704-3D81-71A6-04B46D253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8406C-0B0B-714F-7AEC-37B0AC5D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693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7767-F117-0C1A-021C-A875DA9D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PK" sz="4000" dirty="0" err="1"/>
              <a:t>Private</a:t>
            </a:r>
            <a:r>
              <a:rPr lang="fr-FR" altLang="en-PK" sz="4000" dirty="0"/>
              <a:t> </a:t>
            </a:r>
            <a:r>
              <a:rPr lang="fr-FR" altLang="en-PK" sz="4000" dirty="0" err="1"/>
              <a:t>Member</a:t>
            </a:r>
            <a:r>
              <a:rPr lang="fr-FR" altLang="en-PK" sz="4000" dirty="0"/>
              <a:t> </a:t>
            </a:r>
            <a:r>
              <a:rPr lang="fr-FR" altLang="en-PK" sz="4000" dirty="0" err="1"/>
              <a:t>Functions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AFF84-79CA-EB1B-0941-86796D963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4416"/>
            <a:ext cx="10515600" cy="4160520"/>
          </a:xfrm>
        </p:spPr>
        <p:txBody>
          <a:bodyPr>
            <a:normAutofit fontScale="77500" lnSpcReduction="20000"/>
          </a:bodyPr>
          <a:lstStyle/>
          <a:p>
            <a:pPr>
              <a:buFontTx/>
              <a:buNone/>
              <a:defRPr/>
            </a:pP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class</a:t>
            </a:r>
            <a:r>
              <a:rPr lang="en-US" altLang="en-US" b="1" dirty="0">
                <a:latin typeface="Courier New" panose="02070309020205020404" pitchFamily="49" charset="0"/>
              </a:rPr>
              <a:t> Rectangle {</a:t>
            </a:r>
          </a:p>
          <a:p>
            <a:pPr lvl="1">
              <a:buFontTx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private: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	</a:t>
            </a:r>
            <a:r>
              <a:rPr lang="en-US" b="1" dirty="0">
                <a:latin typeface="Courier New" panose="02070309020205020404" pitchFamily="49" charset="0"/>
              </a:rPr>
              <a:t>double width; 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	double length;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	double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</a:rPr>
              <a:t>calcArea</a:t>
            </a:r>
            <a:r>
              <a:rPr lang="en-US" b="1" dirty="0">
                <a:latin typeface="Courier New" panose="02070309020205020404" pitchFamily="49" charset="0"/>
              </a:rPr>
              <a:t>();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endParaRPr lang="en-US" b="1" dirty="0">
              <a:latin typeface="Courier New" panose="02070309020205020404" pitchFamily="49" charset="0"/>
            </a:endParaRP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 public: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	void </a:t>
            </a:r>
            <a:r>
              <a:rPr lang="en-US" b="1" dirty="0" err="1">
                <a:latin typeface="Courier New" panose="02070309020205020404" pitchFamily="49" charset="0"/>
              </a:rPr>
              <a:t>displayArea</a:t>
            </a:r>
            <a:r>
              <a:rPr lang="en-US" b="1" dirty="0">
                <a:latin typeface="Courier New" panose="02070309020205020404" pitchFamily="49" charset="0"/>
              </a:rPr>
              <a:t>(){ </a:t>
            </a:r>
            <a:r>
              <a:rPr lang="en-US" b="1" dirty="0" err="1">
                <a:latin typeface="Courier New" panose="02070309020205020404" pitchFamily="49" charset="0"/>
              </a:rPr>
              <a:t>cout</a:t>
            </a:r>
            <a:r>
              <a:rPr lang="en-US" b="1" dirty="0">
                <a:latin typeface="Courier New" panose="02070309020205020404" pitchFamily="49" charset="0"/>
              </a:rPr>
              <a:t>&lt;&lt;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</a:rPr>
              <a:t>calcArea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()</a:t>
            </a:r>
            <a:r>
              <a:rPr lang="en-US" b="1" dirty="0">
                <a:latin typeface="Courier New" panose="02070309020205020404" pitchFamily="49" charset="0"/>
              </a:rPr>
              <a:t>;} </a:t>
            </a:r>
            <a:endParaRPr lang="en-US" altLang="en-US" b="1" dirty="0">
              <a:solidFill>
                <a:srgbClr val="0488A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-57150"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aa-ET" dirty="0"/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double Rectangle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::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</a:rPr>
              <a:t>calcArea</a:t>
            </a:r>
            <a:r>
              <a:rPr lang="en-US" b="1" dirty="0">
                <a:latin typeface="Courier New" panose="02070309020205020404" pitchFamily="49" charset="0"/>
              </a:rPr>
              <a:t>(){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	return length * width;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}</a:t>
            </a:r>
            <a:endParaRPr lang="aa-ET" b="1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E93EC-34C7-6CD0-4448-3F19D1D7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012289-22EA-F92B-215D-A564CC41F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29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7C71A3-819C-FD4E-DD65-6F0E8D127F26}"/>
              </a:ext>
            </a:extLst>
          </p:cNvPr>
          <p:cNvCxnSpPr>
            <a:cxnSpLocks/>
          </p:cNvCxnSpPr>
          <p:nvPr/>
        </p:nvCxnSpPr>
        <p:spPr>
          <a:xfrm flipH="1">
            <a:off x="4443846" y="2640330"/>
            <a:ext cx="1493838" cy="76200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8">
            <a:extLst>
              <a:ext uri="{FF2B5EF4-FFF2-40B4-BE49-F238E27FC236}">
                <a16:creationId xmlns:a16="http://schemas.microsoft.com/office/drawing/2014/main" id="{606B9D70-D68A-36E5-0E3E-8FFDBEB46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4371" y="2011680"/>
            <a:ext cx="287655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PK" sz="1800" b="1" dirty="0" err="1">
                <a:solidFill>
                  <a:srgbClr val="FF0000"/>
                </a:solidFill>
              </a:rPr>
              <a:t>private</a:t>
            </a:r>
            <a:r>
              <a:rPr lang="fr-FR" altLang="en-PK" sz="1800" b="1" dirty="0">
                <a:solidFill>
                  <a:srgbClr val="FF0000"/>
                </a:solidFill>
              </a:rPr>
              <a:t> </a:t>
            </a:r>
            <a:r>
              <a:rPr lang="fr-FR" altLang="en-PK" sz="1800" b="1" dirty="0" err="1">
                <a:solidFill>
                  <a:srgbClr val="FF0000"/>
                </a:solidFill>
              </a:rPr>
              <a:t>member</a:t>
            </a:r>
            <a:r>
              <a:rPr lang="fr-FR" altLang="en-PK" sz="1800" b="1" dirty="0">
                <a:solidFill>
                  <a:srgbClr val="FF0000"/>
                </a:solidFill>
              </a:rPr>
              <a:t> </a:t>
            </a:r>
            <a:r>
              <a:rPr lang="fr-FR" altLang="en-PK" sz="1800" b="1" dirty="0" err="1">
                <a:solidFill>
                  <a:srgbClr val="FF0000"/>
                </a:solidFill>
              </a:rPr>
              <a:t>function</a:t>
            </a:r>
            <a:br>
              <a:rPr lang="fr-FR" altLang="en-PK" sz="2000" b="1" dirty="0">
                <a:solidFill>
                  <a:srgbClr val="B80000"/>
                </a:solidFill>
              </a:rPr>
            </a:br>
            <a:r>
              <a:rPr lang="fr-FR" altLang="en-PK" sz="1600" b="1" dirty="0"/>
              <a:t>(</a:t>
            </a:r>
            <a:r>
              <a:rPr lang="en-US" altLang="en-PK" sz="1600" b="1" dirty="0"/>
              <a:t>out-of-line)</a:t>
            </a:r>
            <a:br>
              <a:rPr lang="fr-FR" altLang="en-PK" sz="2000" b="1" dirty="0">
                <a:solidFill>
                  <a:srgbClr val="B80000"/>
                </a:solidFill>
              </a:rPr>
            </a:br>
            <a:endParaRPr lang="en-PK" altLang="en-PK" sz="1800" dirty="0"/>
          </a:p>
        </p:txBody>
      </p:sp>
    </p:spTree>
    <p:extLst>
      <p:ext uri="{BB962C8B-B14F-4D97-AF65-F5344CB8AC3E}">
        <p14:creationId xmlns:p14="http://schemas.microsoft.com/office/powerpoint/2010/main" val="798802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EE533B-284C-5BE4-3BB0-DFC84F6A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472F69-7A70-CA05-F2A2-1254DC7D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D22FB-4B39-9FF6-1A87-A9F76BA02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662229"/>
            <a:ext cx="7543800" cy="553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07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692C9-658F-4912-178E-82A9B711A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Using Private Member Functions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0D834-B09B-3ACF-D766-941497D0D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60000"/>
              </a:spcBef>
              <a:buFontTx/>
              <a:buChar char="•"/>
            </a:pPr>
            <a:r>
              <a:rPr lang="en-US" altLang="en-US" sz="2800" dirty="0"/>
              <a:t>A </a:t>
            </a:r>
            <a:r>
              <a:rPr lang="en-US" altLang="en-US" sz="2800" b="1" dirty="0">
                <a:solidFill>
                  <a:srgbClr val="FF0000"/>
                </a:solidFill>
                <a:latin typeface="Courier New" panose="02070309020205020404" pitchFamily="49" charset="0"/>
              </a:rPr>
              <a:t>private</a:t>
            </a:r>
            <a:r>
              <a:rPr lang="en-US" altLang="en-US" sz="2800" dirty="0"/>
              <a:t> member function can only be called by another member function</a:t>
            </a:r>
            <a:br>
              <a:rPr lang="en-US" altLang="en-US" sz="2800" dirty="0"/>
            </a:br>
            <a:endParaRPr lang="en-US" altLang="en-US" sz="2800" dirty="0"/>
          </a:p>
          <a:p>
            <a:pPr>
              <a:lnSpc>
                <a:spcPct val="90000"/>
              </a:lnSpc>
              <a:spcBef>
                <a:spcPct val="60000"/>
              </a:spcBef>
              <a:buFontTx/>
              <a:buChar char="•"/>
            </a:pPr>
            <a:r>
              <a:rPr lang="en-US" altLang="en-US" sz="2800" dirty="0"/>
              <a:t>It is used for internal processing by the class, not for use outside of the class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9189E6-347A-115A-FF46-1F1E762E8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A3501F-1709-5B2D-3925-5F6D0B5EC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77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84593-24D1-7D7D-6A99-D38A6656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PK" sz="4000" dirty="0" err="1"/>
              <a:t>Private</a:t>
            </a:r>
            <a:r>
              <a:rPr lang="fr-FR" altLang="en-PK" sz="4000" dirty="0"/>
              <a:t> </a:t>
            </a:r>
            <a:r>
              <a:rPr lang="fr-FR" altLang="en-PK" sz="4000" dirty="0" err="1"/>
              <a:t>Member</a:t>
            </a:r>
            <a:r>
              <a:rPr lang="fr-FR" altLang="en-PK" sz="4000" dirty="0"/>
              <a:t> </a:t>
            </a:r>
            <a:r>
              <a:rPr lang="fr-FR" altLang="en-PK" sz="4000" dirty="0" err="1"/>
              <a:t>Functions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BE215-754B-8FC7-EE8A-FB46FEC04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Tx/>
              <a:buNone/>
              <a:defRPr/>
            </a:pP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class</a:t>
            </a:r>
            <a:r>
              <a:rPr lang="en-US" altLang="en-US" b="1" dirty="0">
                <a:latin typeface="Courier New" panose="02070309020205020404" pitchFamily="49" charset="0"/>
              </a:rPr>
              <a:t> Rectangle {</a:t>
            </a:r>
          </a:p>
          <a:p>
            <a:pPr lvl="1">
              <a:buFontTx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private: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	</a:t>
            </a:r>
            <a:r>
              <a:rPr lang="en-US" b="1" dirty="0">
                <a:latin typeface="Courier New" panose="02070309020205020404" pitchFamily="49" charset="0"/>
              </a:rPr>
              <a:t>double width; 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	double length;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	double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</a:rPr>
              <a:t>calcArea</a:t>
            </a:r>
            <a:r>
              <a:rPr lang="en-US" b="1" dirty="0">
                <a:latin typeface="Courier New" panose="02070309020205020404" pitchFamily="49" charset="0"/>
              </a:rPr>
              <a:t>(){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		return length * width;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	}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endParaRPr lang="en-US" b="1" dirty="0">
              <a:latin typeface="Courier New" panose="02070309020205020404" pitchFamily="49" charset="0"/>
            </a:endParaRP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 public: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	void </a:t>
            </a:r>
            <a:r>
              <a:rPr lang="en-US" b="1" dirty="0" err="1">
                <a:latin typeface="Courier New" panose="02070309020205020404" pitchFamily="49" charset="0"/>
              </a:rPr>
              <a:t>displayArea</a:t>
            </a:r>
            <a:r>
              <a:rPr lang="en-US" b="1" dirty="0">
                <a:latin typeface="Courier New" panose="02070309020205020404" pitchFamily="49" charset="0"/>
              </a:rPr>
              <a:t>(){ </a:t>
            </a:r>
            <a:r>
              <a:rPr lang="en-US" b="1" dirty="0" err="1">
                <a:latin typeface="Courier New" panose="02070309020205020404" pitchFamily="49" charset="0"/>
              </a:rPr>
              <a:t>cout</a:t>
            </a:r>
            <a:r>
              <a:rPr lang="en-US" b="1" dirty="0">
                <a:latin typeface="Courier New" panose="02070309020205020404" pitchFamily="49" charset="0"/>
              </a:rPr>
              <a:t>&lt;&lt;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</a:rPr>
              <a:t>calcArea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()</a:t>
            </a:r>
            <a:r>
              <a:rPr lang="en-US" b="1" dirty="0">
                <a:latin typeface="Courier New" panose="02070309020205020404" pitchFamily="49" charset="0"/>
              </a:rPr>
              <a:t>;} </a:t>
            </a:r>
            <a:endParaRPr lang="en-US" altLang="en-US" b="1" dirty="0">
              <a:solidFill>
                <a:srgbClr val="0488A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-57150"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1AAEB-1D79-F836-ED32-C96694D24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2D1979-AA85-50D6-4A28-2E78A41BA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31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4294B76-7652-C84C-635B-3D3848241D05}"/>
              </a:ext>
            </a:extLst>
          </p:cNvPr>
          <p:cNvCxnSpPr>
            <a:cxnSpLocks/>
          </p:cNvCxnSpPr>
          <p:nvPr/>
        </p:nvCxnSpPr>
        <p:spPr>
          <a:xfrm flipH="1">
            <a:off x="4973781" y="2781300"/>
            <a:ext cx="1493838" cy="76200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8">
            <a:extLst>
              <a:ext uri="{FF2B5EF4-FFF2-40B4-BE49-F238E27FC236}">
                <a16:creationId xmlns:a16="http://schemas.microsoft.com/office/drawing/2014/main" id="{4D6730DA-D9C3-1D86-01ED-3687FF7C3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306" y="2152650"/>
            <a:ext cx="28781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PK" sz="1800" b="1" dirty="0" err="1">
                <a:solidFill>
                  <a:srgbClr val="FF0000"/>
                </a:solidFill>
              </a:rPr>
              <a:t>private</a:t>
            </a:r>
            <a:r>
              <a:rPr lang="fr-FR" altLang="en-PK" sz="1800" b="1" dirty="0">
                <a:solidFill>
                  <a:srgbClr val="FF0000"/>
                </a:solidFill>
              </a:rPr>
              <a:t> </a:t>
            </a:r>
            <a:r>
              <a:rPr lang="fr-FR" altLang="en-PK" sz="1800" b="1" dirty="0" err="1">
                <a:solidFill>
                  <a:srgbClr val="FF0000"/>
                </a:solidFill>
              </a:rPr>
              <a:t>member</a:t>
            </a:r>
            <a:r>
              <a:rPr lang="fr-FR" altLang="en-PK" sz="1800" b="1" dirty="0">
                <a:solidFill>
                  <a:srgbClr val="FF0000"/>
                </a:solidFill>
              </a:rPr>
              <a:t> </a:t>
            </a:r>
            <a:r>
              <a:rPr lang="fr-FR" altLang="en-PK" sz="1800" b="1" dirty="0" err="1">
                <a:solidFill>
                  <a:srgbClr val="FF0000"/>
                </a:solidFill>
              </a:rPr>
              <a:t>function</a:t>
            </a:r>
            <a:br>
              <a:rPr lang="fr-FR" altLang="en-PK" sz="2000" b="1" dirty="0">
                <a:solidFill>
                  <a:srgbClr val="B80000"/>
                </a:solidFill>
              </a:rPr>
            </a:br>
            <a:r>
              <a:rPr lang="fr-FR" altLang="en-PK" sz="1600" b="1" dirty="0"/>
              <a:t>(</a:t>
            </a:r>
            <a:r>
              <a:rPr lang="en-US" altLang="en-PK" sz="1600" b="1" dirty="0"/>
              <a:t>inline)</a:t>
            </a:r>
            <a:br>
              <a:rPr lang="fr-FR" altLang="en-PK" sz="2000" b="1" dirty="0">
                <a:solidFill>
                  <a:srgbClr val="B80000"/>
                </a:solidFill>
              </a:rPr>
            </a:br>
            <a:endParaRPr lang="en-PK" altLang="en-PK" sz="1800" dirty="0"/>
          </a:p>
        </p:txBody>
      </p:sp>
    </p:spTree>
    <p:extLst>
      <p:ext uri="{BB962C8B-B14F-4D97-AF65-F5344CB8AC3E}">
        <p14:creationId xmlns:p14="http://schemas.microsoft.com/office/powerpoint/2010/main" val="3817265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027C9-FAF5-B0DC-A454-6288B7400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Setters and Getters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79F75-16F0-4D56-BC91-F73ABEC76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 b="1" u="sng" dirty="0"/>
              <a:t>Setter (Mutator): </a:t>
            </a:r>
            <a:r>
              <a:rPr lang="en-US" altLang="en-US" dirty="0"/>
              <a:t>a member function that </a:t>
            </a:r>
            <a:r>
              <a:rPr lang="en-US" altLang="en-US" dirty="0">
                <a:solidFill>
                  <a:srgbClr val="0070C0"/>
                </a:solidFill>
              </a:rPr>
              <a:t>assigns a value </a:t>
            </a:r>
            <a:r>
              <a:rPr lang="en-US" altLang="en-US" dirty="0"/>
              <a:t>to a class data member</a:t>
            </a:r>
          </a:p>
          <a:p>
            <a:pPr>
              <a:buFontTx/>
              <a:buChar char="•"/>
            </a:pPr>
            <a:endParaRPr lang="en-US" altLang="en-US" dirty="0"/>
          </a:p>
          <a:p>
            <a:pPr>
              <a:buFontTx/>
              <a:buChar char="•"/>
            </a:pPr>
            <a:r>
              <a:rPr lang="en-US" altLang="en-US" b="1" u="sng" dirty="0"/>
              <a:t>Getter (Accessor): a </a:t>
            </a:r>
            <a:r>
              <a:rPr lang="en-US" altLang="en-US" dirty="0"/>
              <a:t>function that </a:t>
            </a:r>
            <a:r>
              <a:rPr lang="en-US" altLang="en-US" dirty="0">
                <a:solidFill>
                  <a:srgbClr val="0070C0"/>
                </a:solidFill>
              </a:rPr>
              <a:t>reads/gets a value </a:t>
            </a:r>
            <a:r>
              <a:rPr lang="en-US" altLang="en-US" dirty="0"/>
              <a:t>from a class data member. 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35C3E-3D5A-2ECB-7239-8BBCA4F5F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714B9-3EC4-6442-E5F1-BB3D1938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608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556F90-5E87-814B-96C3-E7070DA8B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B75C13-3E8B-1A5A-F1C0-EC14EE747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B99040-F49B-CB03-BD1F-C8EACBFEE761}"/>
              </a:ext>
            </a:extLst>
          </p:cNvPr>
          <p:cNvSpPr txBox="1"/>
          <p:nvPr/>
        </p:nvSpPr>
        <p:spPr>
          <a:xfrm>
            <a:off x="2325399" y="797510"/>
            <a:ext cx="754120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n-US" altLang="en-US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class</a:t>
            </a:r>
            <a:r>
              <a:rPr lang="en-US" altLang="en-US" sz="2400" b="1" dirty="0">
                <a:latin typeface="Courier New" panose="02070309020205020404" pitchFamily="49" charset="0"/>
              </a:rPr>
              <a:t> Rectangle {</a:t>
            </a:r>
          </a:p>
          <a:p>
            <a:pPr lvl="1">
              <a:buFontTx/>
              <a:buNone/>
              <a:defRPr/>
            </a:pPr>
            <a:r>
              <a:rPr lang="en-US" altLang="en-US" sz="2400" b="1" dirty="0">
                <a:latin typeface="Courier New" panose="02070309020205020404" pitchFamily="49" charset="0"/>
              </a:rPr>
              <a:t>private: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altLang="en-US" sz="2400" b="1" dirty="0">
                <a:latin typeface="Courier New" panose="02070309020205020404" pitchFamily="49" charset="0"/>
              </a:rPr>
              <a:t>	</a:t>
            </a:r>
            <a:r>
              <a:rPr lang="en-US" sz="2400" b="1" dirty="0">
                <a:latin typeface="Courier New" panose="02070309020205020404" pitchFamily="49" charset="0"/>
              </a:rPr>
              <a:t>double width; 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sz="2400" b="1" dirty="0">
                <a:latin typeface="Courier New" panose="02070309020205020404" pitchFamily="49" charset="0"/>
              </a:rPr>
              <a:t>	double length;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sz="2400" b="1" dirty="0">
                <a:latin typeface="Courier New" panose="02070309020205020404" pitchFamily="49" charset="0"/>
              </a:rPr>
              <a:t>public: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sz="2400" b="1" dirty="0">
                <a:latin typeface="Courier New" panose="02070309020205020404" pitchFamily="49" charset="0"/>
              </a:rPr>
              <a:t>	void </a:t>
            </a:r>
            <a:r>
              <a:rPr lang="en-US" sz="2400" b="1" dirty="0" err="1">
                <a:latin typeface="Courier New" panose="02070309020205020404" pitchFamily="49" charset="0"/>
              </a:rPr>
              <a:t>setWidth</a:t>
            </a:r>
            <a:r>
              <a:rPr lang="en-US" sz="2400" b="1" dirty="0">
                <a:latin typeface="Courier New" panose="02070309020205020404" pitchFamily="49" charset="0"/>
              </a:rPr>
              <a:t>(double w){ </a:t>
            </a:r>
            <a:r>
              <a:rPr lang="en-US" sz="2400" b="1" dirty="0">
                <a:solidFill>
                  <a:srgbClr val="0488AE"/>
                </a:solidFill>
                <a:latin typeface="Courier New" panose="02070309020205020404" pitchFamily="49" charset="0"/>
              </a:rPr>
              <a:t>//setter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altLang="en-US" sz="2400" b="1" dirty="0">
                <a:solidFill>
                  <a:srgbClr val="0488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width = w;  		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altLang="en-US" sz="2400" b="1" dirty="0">
                <a:solidFill>
                  <a:srgbClr val="0488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latin typeface="Courier New" panose="02070309020205020404" pitchFamily="49" charset="0"/>
              </a:rPr>
              <a:t>void </a:t>
            </a:r>
            <a:r>
              <a:rPr lang="en-US" sz="2400" b="1" dirty="0" err="1">
                <a:latin typeface="Courier New" panose="02070309020205020404" pitchFamily="49" charset="0"/>
              </a:rPr>
              <a:t>setLength</a:t>
            </a:r>
            <a:r>
              <a:rPr lang="en-US" sz="2400" b="1" dirty="0">
                <a:latin typeface="Courier New" panose="02070309020205020404" pitchFamily="49" charset="0"/>
              </a:rPr>
              <a:t>(double l){ </a:t>
            </a:r>
            <a:r>
              <a:rPr lang="en-US" sz="2400" b="1" dirty="0">
                <a:solidFill>
                  <a:srgbClr val="0488AE"/>
                </a:solidFill>
                <a:latin typeface="Courier New" panose="02070309020205020404" pitchFamily="49" charset="0"/>
              </a:rPr>
              <a:t>//setter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altLang="en-US" sz="2400" b="1" dirty="0">
                <a:solidFill>
                  <a:srgbClr val="0488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length = l;  		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altLang="en-US" sz="2400" b="1" dirty="0">
                <a:solidFill>
                  <a:srgbClr val="0488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getWidth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(){ </a:t>
            </a:r>
            <a:r>
              <a:rPr lang="en-US" altLang="en-US" sz="2400" b="1" dirty="0">
                <a:solidFill>
                  <a:srgbClr val="0488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//getter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altLang="en-US" sz="2400" b="1" dirty="0">
                <a:solidFill>
                  <a:srgbClr val="0488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width;	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altLang="en-US" sz="2400" b="1" dirty="0">
                <a:solidFill>
                  <a:srgbClr val="0488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getLength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(){ </a:t>
            </a:r>
            <a:r>
              <a:rPr lang="en-US" altLang="en-US" sz="2400" b="1" dirty="0">
                <a:solidFill>
                  <a:srgbClr val="0488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//getter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altLang="en-US" sz="2400" b="1" dirty="0">
                <a:solidFill>
                  <a:srgbClr val="0488A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length;	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2400" b="1" dirty="0">
              <a:solidFill>
                <a:srgbClr val="0488A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sz="2400" dirty="0"/>
              <a:t> </a:t>
            </a:r>
            <a:endParaRPr lang="en-US" altLang="en-US" sz="2400" b="1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685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AF8291-C703-2953-DFAA-FC774BDE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9D0F94-6DFB-D96D-A82A-B468B642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34</a:t>
            </a:fld>
            <a:endParaRPr lang="en-US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9D31C30E-EAA3-CC5B-7956-2A97137CE1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999" y="457200"/>
            <a:ext cx="10813473" cy="612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en-US" sz="2800" dirty="0"/>
              <a:t>Code outside the class must use the </a:t>
            </a:r>
            <a:r>
              <a:rPr lang="en-US" altLang="en-US" sz="2800" dirty="0">
                <a:solidFill>
                  <a:srgbClr val="0070C0"/>
                </a:solidFill>
              </a:rPr>
              <a:t>class's public member functions</a:t>
            </a:r>
            <a:r>
              <a:rPr lang="en-US" altLang="en-US" sz="2800" dirty="0"/>
              <a:t> to </a:t>
            </a:r>
            <a:r>
              <a:rPr lang="en-US" altLang="en-US" sz="2800" dirty="0">
                <a:solidFill>
                  <a:srgbClr val="FF0000"/>
                </a:solidFill>
              </a:rPr>
              <a:t>interact with the object</a:t>
            </a: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2800" dirty="0">
              <a:solidFill>
                <a:srgbClr val="FF0000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2800" dirty="0">
              <a:solidFill>
                <a:srgbClr val="FF0000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2800" dirty="0">
              <a:solidFill>
                <a:srgbClr val="FF0000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2800" dirty="0">
              <a:solidFill>
                <a:srgbClr val="FF0000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2800" dirty="0">
              <a:solidFill>
                <a:srgbClr val="FF0000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2800" dirty="0">
              <a:solidFill>
                <a:srgbClr val="FF0000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en-US" sz="2800" dirty="0"/>
              <a:t>Constraints can be added in setters to </a:t>
            </a:r>
            <a:r>
              <a:rPr lang="en-US" altLang="en-US" sz="2800" dirty="0">
                <a:solidFill>
                  <a:srgbClr val="0070C0"/>
                </a:solidFill>
              </a:rPr>
              <a:t>prevent unwanted values</a:t>
            </a:r>
            <a:r>
              <a:rPr lang="en-US" altLang="en-US" sz="2800" dirty="0"/>
              <a:t> in data members</a:t>
            </a:r>
          </a:p>
        </p:txBody>
      </p:sp>
      <p:pic>
        <p:nvPicPr>
          <p:cNvPr id="5" name="Picture 2" descr="1313sowc copy">
            <a:extLst>
              <a:ext uri="{FF2B5EF4-FFF2-40B4-BE49-F238E27FC236}">
                <a16:creationId xmlns:a16="http://schemas.microsoft.com/office/drawing/2014/main" id="{6CC8667A-2059-20BE-4119-D69FEAA41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1595437"/>
            <a:ext cx="556260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8202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CCD3-3BCC-7DC0-647B-A7201310E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const With Member Functions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760B4-12DF-C352-9F92-72620C474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const</a:t>
            </a:r>
            <a:r>
              <a:rPr lang="en-US" altLang="en-US" dirty="0"/>
              <a:t> member function is </a:t>
            </a:r>
            <a:r>
              <a:rPr lang="en-US" altLang="en-US" b="1" u="sng" dirty="0">
                <a:solidFill>
                  <a:srgbClr val="0070C0"/>
                </a:solidFill>
              </a:rPr>
              <a:t>read-only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rgbClr val="0070C0"/>
                </a:solidFill>
              </a:rPr>
              <a:t>cannot change the value </a:t>
            </a:r>
            <a:r>
              <a:rPr lang="en-US" altLang="en-US" dirty="0"/>
              <a:t>of any attribute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class</a:t>
            </a:r>
            <a:r>
              <a:rPr lang="en-US" altLang="en-US" b="1" dirty="0">
                <a:latin typeface="Courier New" panose="02070309020205020404" pitchFamily="49" charset="0"/>
              </a:rPr>
              <a:t> Rectangle</a:t>
            </a:r>
          </a:p>
          <a:p>
            <a:pPr lvl="1">
              <a:buFontTx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	{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	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private</a:t>
            </a:r>
            <a:r>
              <a:rPr lang="en-US" altLang="en-US" b="1" dirty="0">
                <a:latin typeface="Courier New" panose="02070309020205020404" pitchFamily="49" charset="0"/>
              </a:rPr>
              <a:t>: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	double width; 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endParaRPr lang="en-US" b="1" dirty="0">
              <a:latin typeface="Courier New" panose="02070309020205020404" pitchFamily="49" charset="0"/>
            </a:endParaRP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 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public</a:t>
            </a:r>
            <a:r>
              <a:rPr lang="en-US" b="1" dirty="0">
                <a:latin typeface="Courier New" panose="02070309020205020404" pitchFamily="49" charset="0"/>
              </a:rPr>
              <a:t>: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	void </a:t>
            </a:r>
            <a:r>
              <a:rPr lang="en-US" b="1" dirty="0" err="1">
                <a:latin typeface="Courier New" panose="02070309020205020404" pitchFamily="49" charset="0"/>
              </a:rPr>
              <a:t>changeWidth</a:t>
            </a:r>
            <a:r>
              <a:rPr lang="en-US" b="1" dirty="0">
                <a:latin typeface="Courier New" panose="02070309020205020404" pitchFamily="49" charset="0"/>
              </a:rPr>
              <a:t>()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const </a:t>
            </a:r>
            <a:r>
              <a:rPr lang="en-US" b="1" dirty="0">
                <a:latin typeface="Courier New" panose="02070309020205020404" pitchFamily="49" charset="0"/>
              </a:rPr>
              <a:t>{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</a:rPr>
              <a:t>		width++;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//ERROR   </a:t>
            </a:r>
            <a:r>
              <a:rPr lang="en-US" b="1" dirty="0">
                <a:latin typeface="Courier New" panose="02070309020205020404" pitchFamily="49" charset="0"/>
              </a:rPr>
              <a:t>} </a:t>
            </a:r>
          </a:p>
          <a:p>
            <a:pPr marL="342900" lvl="1" indent="0">
              <a:buFont typeface="Arial" panose="020B0604020202020204" pitchFamily="34" charset="0"/>
              <a:buNone/>
              <a:defRPr/>
            </a:pPr>
            <a:r>
              <a:rPr lang="en-US" b="1">
                <a:latin typeface="Courier New" panose="02070309020205020404" pitchFamily="49" charset="0"/>
              </a:rPr>
              <a:t>	</a:t>
            </a:r>
            <a:r>
              <a:rPr lang="en-US" altLang="en-US" b="1">
                <a:latin typeface="Courier New" panose="02070309020205020404" pitchFamily="49" charset="0"/>
              </a:rPr>
              <a:t>};</a:t>
            </a:r>
            <a:endParaRPr lang="en-US" altLang="en-US" b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4BE40A-C272-FC62-2340-58523711F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8F8C07-23A5-630E-EBCB-3E105AA9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906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D47E0-6730-29EB-4CE7-31D114E66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Getters do not change an object's data, so they should be marked const.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2C800-13CD-7A38-6B16-D23E07FE0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class Rectangle</a:t>
            </a:r>
            <a:b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{</a:t>
            </a:r>
            <a:b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private:</a:t>
            </a:r>
            <a:b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   double width;</a:t>
            </a:r>
            <a:b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  double length;</a:t>
            </a:r>
            <a:b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public:</a:t>
            </a:r>
            <a:b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  void </a:t>
            </a:r>
            <a:r>
              <a:rPr lang="en-US" altLang="en-US" sz="2800" b="1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setWidth</a:t>
            </a: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(double);</a:t>
            </a:r>
            <a:b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  void </a:t>
            </a:r>
            <a:r>
              <a:rPr lang="en-US" altLang="en-US" sz="2800" b="1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setLength</a:t>
            </a: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(double);</a:t>
            </a:r>
            <a:b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 </a:t>
            </a:r>
            <a:b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  double </a:t>
            </a:r>
            <a:r>
              <a:rPr lang="en-US" altLang="en-US" sz="2800" b="1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getWidth</a:t>
            </a: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() </a:t>
            </a:r>
            <a:r>
              <a:rPr lang="en-US" alt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const</a:t>
            </a:r>
            <a:b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     { return width; }</a:t>
            </a:r>
            <a:b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    </a:t>
            </a:r>
            <a:b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  double </a:t>
            </a:r>
            <a:r>
              <a:rPr lang="en-US" altLang="en-US" sz="2800" b="1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getLength</a:t>
            </a: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() </a:t>
            </a:r>
            <a:r>
              <a:rPr lang="en-US" alt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const</a:t>
            </a:r>
            <a:b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     { return length; }</a:t>
            </a:r>
            <a:b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    </a:t>
            </a:r>
            <a:b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  double </a:t>
            </a:r>
            <a:r>
              <a:rPr lang="en-US" altLang="en-US" sz="2800" b="1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getArea</a:t>
            </a: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() </a:t>
            </a:r>
            <a:r>
              <a:rPr lang="en-US" alt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const</a:t>
            </a:r>
            <a:b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     { return width * length; }</a:t>
            </a:r>
            <a:b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};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5E8FDD-7AF2-B7CA-FF70-14D5B17F2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04F49-1257-CDB5-DB5F-EFC208DDE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065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3EC32-7D3B-F2B7-4F32-25D989FBC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Avoiding Stale Data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4FEB3-7883-49A4-E982-3CF53922E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lnSpc>
                <a:spcPct val="90000"/>
              </a:lnSpc>
              <a:buFontTx/>
              <a:buChar char="•"/>
            </a:pPr>
            <a:r>
              <a:rPr lang="en-US" altLang="en-US" dirty="0"/>
              <a:t>Some data is the result of a calculation.</a:t>
            </a:r>
          </a:p>
          <a:p>
            <a:pPr algn="just">
              <a:lnSpc>
                <a:spcPct val="90000"/>
              </a:lnSpc>
              <a:buFontTx/>
              <a:buChar char="•"/>
            </a:pPr>
            <a:r>
              <a:rPr lang="en-US" altLang="en-US" dirty="0"/>
              <a:t>In the 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Rectangle</a:t>
            </a:r>
            <a:r>
              <a:rPr lang="en-US" altLang="en-US" dirty="0"/>
              <a:t> class the area of a rectangle is calculated.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000" b="1" dirty="0">
                <a:solidFill>
                  <a:srgbClr val="FF0000"/>
                </a:solidFill>
              </a:rPr>
              <a:t>length</a:t>
            </a:r>
            <a:r>
              <a:rPr lang="en-US" altLang="en-US" sz="2000" b="1" dirty="0"/>
              <a:t> </a:t>
            </a:r>
            <a:r>
              <a:rPr lang="en-US" altLang="en-US" sz="2000" b="1" dirty="0">
                <a:solidFill>
                  <a:srgbClr val="FF0000"/>
                </a:solidFill>
              </a:rPr>
              <a:t>x</a:t>
            </a:r>
            <a:r>
              <a:rPr lang="en-US" altLang="en-US" sz="2000" b="1" dirty="0"/>
              <a:t> </a:t>
            </a:r>
            <a:r>
              <a:rPr lang="en-US" altLang="en-US" sz="2000" b="1" dirty="0">
                <a:solidFill>
                  <a:srgbClr val="FF0000"/>
                </a:solidFill>
              </a:rPr>
              <a:t>width</a:t>
            </a:r>
          </a:p>
          <a:p>
            <a:pPr algn="just">
              <a:lnSpc>
                <a:spcPct val="90000"/>
              </a:lnSpc>
              <a:buFontTx/>
              <a:buChar char="•"/>
            </a:pPr>
            <a:r>
              <a:rPr lang="en-US" altLang="en-US" dirty="0"/>
              <a:t>If we were to use an 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area</a:t>
            </a:r>
            <a:r>
              <a:rPr lang="en-US" altLang="en-US" dirty="0"/>
              <a:t> variable here in the 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Rectangle</a:t>
            </a:r>
            <a:r>
              <a:rPr lang="en-US" altLang="en-US" dirty="0"/>
              <a:t> class, its value would be dependent on the length and the width.</a:t>
            </a:r>
          </a:p>
          <a:p>
            <a:pPr algn="just">
              <a:lnSpc>
                <a:spcPct val="90000"/>
              </a:lnSpc>
              <a:buFontTx/>
              <a:buChar char="•"/>
            </a:pPr>
            <a:r>
              <a:rPr lang="en-US" altLang="en-US" dirty="0"/>
              <a:t>If we change 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length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width</a:t>
            </a:r>
            <a:r>
              <a:rPr lang="en-US" altLang="en-US" dirty="0"/>
              <a:t> without updating 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area</a:t>
            </a:r>
            <a:r>
              <a:rPr lang="en-US" altLang="en-US" dirty="0"/>
              <a:t>, then 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area</a:t>
            </a:r>
            <a:r>
              <a:rPr lang="en-US" altLang="en-US" dirty="0"/>
              <a:t> would become </a:t>
            </a:r>
            <a:r>
              <a:rPr lang="en-US" altLang="en-US" i="1" dirty="0"/>
              <a:t>stale</a:t>
            </a:r>
            <a:r>
              <a:rPr lang="en-US" altLang="en-US" dirty="0"/>
              <a:t>.</a:t>
            </a:r>
          </a:p>
          <a:p>
            <a:pPr algn="just">
              <a:lnSpc>
                <a:spcPct val="90000"/>
              </a:lnSpc>
              <a:buFontTx/>
              <a:buChar char="•"/>
            </a:pPr>
            <a:r>
              <a:rPr lang="en-US" altLang="en-US" dirty="0"/>
              <a:t>To avoid stale data, it is best to calculate the value of that data within a member function rather than store it in a variable.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BC679-09D1-693A-E60E-AD6FE6BF0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FC24C4-1916-A5E3-2741-E6032C552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62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07568-9803-F5E3-E574-33B59F241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Pointer to an Object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D24E4-695C-C055-6A4B-50E2FFD18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Rectangle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</a:rPr>
              <a:t>myRectangle</a:t>
            </a:r>
            <a:r>
              <a:rPr lang="en-US" altLang="en-US" b="1" dirty="0">
                <a:latin typeface="Courier New" panose="02070309020205020404" pitchFamily="49" charset="0"/>
              </a:rPr>
              <a:t>; //Rectangle object</a:t>
            </a:r>
            <a:endParaRPr lang="en-US" altLang="en-US" dirty="0"/>
          </a:p>
          <a:p>
            <a:pPr>
              <a:buFontTx/>
              <a:buChar char="•"/>
              <a:defRPr/>
            </a:pPr>
            <a:r>
              <a:rPr lang="en-US" altLang="en-US" dirty="0"/>
              <a:t>Can define a pointer to an object: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Rectangle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*</a:t>
            </a:r>
            <a:r>
              <a:rPr lang="en-US" altLang="en-US" b="1" dirty="0" err="1">
                <a:latin typeface="Courier New" panose="02070309020205020404" pitchFamily="49" charset="0"/>
              </a:rPr>
              <a:t>rPtr</a:t>
            </a:r>
            <a:r>
              <a:rPr lang="en-US" altLang="en-US" b="1" dirty="0">
                <a:latin typeface="Courier New" panose="02070309020205020404" pitchFamily="49" charset="0"/>
              </a:rPr>
              <a:t>; //Rectangle pointer</a:t>
            </a:r>
          </a:p>
          <a:p>
            <a:pPr>
              <a:buFontTx/>
              <a:buChar char="•"/>
              <a:defRPr/>
            </a:pPr>
            <a:r>
              <a:rPr lang="en-US" altLang="en-US" dirty="0"/>
              <a:t>Can access public members via pointer:</a:t>
            </a:r>
          </a:p>
          <a:p>
            <a:pPr lvl="1">
              <a:buClr>
                <a:schemeClr val="tx1"/>
              </a:buClr>
              <a:buFontTx/>
              <a:buNone/>
              <a:defRPr/>
            </a:pPr>
            <a:r>
              <a:rPr lang="en-US" altLang="en-US" b="1" dirty="0" err="1">
                <a:latin typeface="Courier New" panose="02070309020205020404" pitchFamily="49" charset="0"/>
              </a:rPr>
              <a:t>rPtr</a:t>
            </a:r>
            <a:r>
              <a:rPr lang="en-US" altLang="en-US" b="1" dirty="0">
                <a:latin typeface="Courier New" panose="02070309020205020404" pitchFamily="49" charset="0"/>
              </a:rPr>
              <a:t> = 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&amp;</a:t>
            </a:r>
            <a:r>
              <a:rPr lang="en-US" altLang="en-US" b="1" dirty="0" err="1">
                <a:latin typeface="Courier New" panose="02070309020205020404" pitchFamily="49" charset="0"/>
              </a:rPr>
              <a:t>myRectangle</a:t>
            </a:r>
            <a:r>
              <a:rPr lang="en-US" altLang="en-US" b="1" dirty="0">
                <a:latin typeface="Courier New" panose="02070309020205020404" pitchFamily="49" charset="0"/>
              </a:rPr>
              <a:t>; 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99DFB3-A359-62B5-1FC2-A21F564DD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2A16D-ADA3-4CD3-81CD-EB02FA981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98975E-D0DA-53D7-45D5-DD8003D24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4584702"/>
            <a:ext cx="59817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03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6A0F3-12A1-F349-7F03-E5EF38B0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Pointer to an Object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070CC-A730-B20D-2129-8C8F94C8D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 dirty="0"/>
              <a:t>Can access public members via pointer:</a:t>
            </a:r>
          </a:p>
          <a:p>
            <a:pPr lvl="1">
              <a:buClr>
                <a:schemeClr val="tx1"/>
              </a:buClr>
              <a:buFontTx/>
              <a:buNone/>
            </a:pPr>
            <a:r>
              <a:rPr lang="en-US" altLang="en-US" b="1" dirty="0" err="1">
                <a:latin typeface="Courier New" panose="02070309020205020404" pitchFamily="49" charset="0"/>
              </a:rPr>
              <a:t>rPtr</a:t>
            </a:r>
            <a:r>
              <a:rPr lang="en-US" altLang="en-US" b="1" dirty="0">
                <a:latin typeface="Courier New" panose="02070309020205020404" pitchFamily="49" charset="0"/>
              </a:rPr>
              <a:t> = 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&amp;</a:t>
            </a:r>
            <a:r>
              <a:rPr lang="en-US" altLang="en-US" b="1" dirty="0" err="1">
                <a:latin typeface="Courier New" panose="02070309020205020404" pitchFamily="49" charset="0"/>
              </a:rPr>
              <a:t>myRectangle</a:t>
            </a:r>
            <a:r>
              <a:rPr lang="en-US" altLang="en-US" b="1" dirty="0">
                <a:latin typeface="Courier New" panose="02070309020205020404" pitchFamily="49" charset="0"/>
              </a:rPr>
              <a:t>; </a:t>
            </a:r>
          </a:p>
          <a:p>
            <a:pPr lvl="1">
              <a:buClr>
                <a:schemeClr val="tx1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buClr>
                <a:schemeClr val="tx1"/>
              </a:buClr>
              <a:buFontTx/>
              <a:buChar char="•"/>
            </a:pPr>
            <a:r>
              <a:rPr lang="en-US" altLang="en-US" dirty="0"/>
              <a:t>Recall you can use </a:t>
            </a:r>
            <a:r>
              <a:rPr lang="en-US" altLang="en-US" b="1" dirty="0">
                <a:solidFill>
                  <a:srgbClr val="FF0000"/>
                </a:solidFill>
              </a:rPr>
              <a:t>*</a:t>
            </a:r>
            <a:r>
              <a:rPr lang="en-US" altLang="en-US" dirty="0"/>
              <a:t> and </a:t>
            </a:r>
            <a:r>
              <a:rPr lang="en-US" altLang="en-US" b="1" dirty="0">
                <a:solidFill>
                  <a:srgbClr val="FF0000"/>
                </a:solidFill>
              </a:rPr>
              <a:t>.</a:t>
            </a:r>
            <a:r>
              <a:rPr lang="en-US" altLang="en-US" b="1" dirty="0"/>
              <a:t> </a:t>
            </a:r>
            <a:r>
              <a:rPr lang="en-US" altLang="en-US" dirty="0"/>
              <a:t>OR </a:t>
            </a:r>
            <a:r>
              <a:rPr lang="en-US" altLang="en-US" dirty="0">
                <a:solidFill>
                  <a:srgbClr val="FF0000"/>
                </a:solidFill>
              </a:rPr>
              <a:t>-&gt;</a:t>
            </a:r>
          </a:p>
          <a:p>
            <a:pPr lvl="1">
              <a:buClr>
                <a:schemeClr val="tx1"/>
              </a:buClr>
              <a:buFontTx/>
              <a:buNone/>
            </a:pPr>
            <a:r>
              <a:rPr lang="en-US" altLang="en-US" b="1" dirty="0" err="1">
                <a:latin typeface="Courier New" panose="02070309020205020404" pitchFamily="49" charset="0"/>
              </a:rPr>
              <a:t>rPtr</a:t>
            </a:r>
            <a:r>
              <a:rPr lang="en-US" alt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-&gt;</a:t>
            </a:r>
            <a:r>
              <a:rPr lang="en-US" altLang="en-US" b="1" dirty="0" err="1">
                <a:latin typeface="Courier New" panose="02070309020205020404" pitchFamily="49" charset="0"/>
              </a:rPr>
              <a:t>setWidth</a:t>
            </a:r>
            <a:r>
              <a:rPr lang="en-US" altLang="en-US" b="1" dirty="0">
                <a:latin typeface="Courier New" panose="02070309020205020404" pitchFamily="49" charset="0"/>
              </a:rPr>
              <a:t>(12.5);</a:t>
            </a:r>
          </a:p>
          <a:p>
            <a:pPr lvl="1">
              <a:buClr>
                <a:schemeClr val="tx1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 lvl="1">
              <a:buClr>
                <a:schemeClr val="tx1"/>
              </a:buClr>
              <a:buFontTx/>
              <a:buNone/>
            </a:pPr>
            <a:r>
              <a:rPr lang="en-US" altLang="en-US" b="1" dirty="0" err="1">
                <a:latin typeface="Courier New" panose="02070309020205020404" pitchFamily="49" charset="0"/>
              </a:rPr>
              <a:t>cout</a:t>
            </a:r>
            <a:r>
              <a:rPr lang="en-US" altLang="en-US" b="1" dirty="0">
                <a:latin typeface="Courier New" panose="02070309020205020404" pitchFamily="49" charset="0"/>
              </a:rPr>
              <a:t> &lt;&lt; </a:t>
            </a:r>
            <a:r>
              <a:rPr lang="en-US" altLang="en-US" b="1" dirty="0" err="1">
                <a:latin typeface="Courier New" panose="02070309020205020404" pitchFamily="49" charset="0"/>
              </a:rPr>
              <a:t>rPtr</a:t>
            </a:r>
            <a:r>
              <a:rPr lang="en-US" alt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-&gt;</a:t>
            </a:r>
            <a:r>
              <a:rPr lang="en-US" altLang="en-US" b="1" dirty="0" err="1">
                <a:latin typeface="Courier New" panose="02070309020205020404" pitchFamily="49" charset="0"/>
              </a:rPr>
              <a:t>getLength</a:t>
            </a:r>
            <a:r>
              <a:rPr lang="en-US" altLang="en-US" b="1" dirty="0">
                <a:latin typeface="Courier New" panose="02070309020205020404" pitchFamily="49" charset="0"/>
              </a:rPr>
              <a:t>() &lt;&lt; </a:t>
            </a:r>
            <a:r>
              <a:rPr lang="en-US" altLang="en-US" b="1" dirty="0" err="1">
                <a:latin typeface="Courier New" panose="02070309020205020404" pitchFamily="49" charset="0"/>
              </a:rPr>
              <a:t>endl</a:t>
            </a:r>
            <a:r>
              <a:rPr lang="en-US" altLang="en-US" b="1" dirty="0">
                <a:latin typeface="Courier New" panose="02070309020205020404" pitchFamily="49" charset="0"/>
              </a:rPr>
              <a:t>;</a:t>
            </a:r>
            <a:endParaRPr lang="en-US" altLang="en-US" b="1" dirty="0"/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0DE26-CA06-43FA-EDB1-5A9F12ACB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3640B9-F26C-5DE2-C45C-AE1D0BDB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330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229B-5464-8D7B-A652-D73B6BB24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Procedural Programming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45776-5925-A66A-FBB5-DFAFEB9E1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buFontTx/>
              <a:buChar char="•"/>
            </a:pPr>
            <a:r>
              <a:rPr lang="en-US" altLang="en-PK" dirty="0"/>
              <a:t>Data is stored in a </a:t>
            </a:r>
            <a:r>
              <a:rPr lang="en-US" altLang="en-PK" dirty="0">
                <a:solidFill>
                  <a:srgbClr val="0070C0"/>
                </a:solidFill>
              </a:rPr>
              <a:t>collection of variables</a:t>
            </a:r>
            <a:r>
              <a:rPr lang="en-US" altLang="en-PK" dirty="0"/>
              <a:t> </a:t>
            </a:r>
            <a:r>
              <a:rPr lang="en-US" altLang="en-PK" dirty="0">
                <a:solidFill>
                  <a:srgbClr val="0070C0"/>
                </a:solidFill>
              </a:rPr>
              <a:t>and/or structures</a:t>
            </a:r>
            <a:r>
              <a:rPr lang="en-US" altLang="en-PK" dirty="0"/>
              <a:t>, along with a </a:t>
            </a:r>
            <a:r>
              <a:rPr lang="en-US" altLang="en-PK" dirty="0">
                <a:solidFill>
                  <a:srgbClr val="0070C0"/>
                </a:solidFill>
              </a:rPr>
              <a:t>set of functions </a:t>
            </a:r>
            <a:r>
              <a:rPr lang="en-US" altLang="en-PK" dirty="0"/>
              <a:t>that perform </a:t>
            </a:r>
            <a:r>
              <a:rPr lang="en-US" altLang="en-PK" dirty="0">
                <a:solidFill>
                  <a:srgbClr val="0070C0"/>
                </a:solidFill>
              </a:rPr>
              <a:t>operations on the data</a:t>
            </a:r>
          </a:p>
          <a:p>
            <a:pPr>
              <a:buFontTx/>
              <a:buChar char="•"/>
            </a:pPr>
            <a:endParaRPr lang="en-US" altLang="en-PK" dirty="0"/>
          </a:p>
          <a:p>
            <a:pPr>
              <a:buFontTx/>
              <a:buChar char="•"/>
            </a:pPr>
            <a:r>
              <a:rPr lang="en-US" altLang="en-PK" dirty="0"/>
              <a:t>The data and the functions </a:t>
            </a:r>
            <a:r>
              <a:rPr lang="en-US" altLang="en-PK" dirty="0">
                <a:solidFill>
                  <a:srgbClr val="FF0000"/>
                </a:solidFill>
              </a:rPr>
              <a:t>are separate entities</a:t>
            </a:r>
            <a:endParaRPr lang="en-US" altLang="en-PK" dirty="0"/>
          </a:p>
          <a:p>
            <a:pPr marL="342900" lvl="1" indent="0">
              <a:buFontTx/>
              <a:buNone/>
            </a:pPr>
            <a:r>
              <a:rPr lang="en-US" altLang="en-PK" b="1" dirty="0">
                <a:latin typeface="Consolas" panose="020B0609020204030204" pitchFamily="49" charset="0"/>
              </a:rPr>
              <a:t>double width; </a:t>
            </a:r>
          </a:p>
          <a:p>
            <a:pPr marL="342900" lvl="1" indent="0">
              <a:buFontTx/>
              <a:buNone/>
            </a:pPr>
            <a:r>
              <a:rPr lang="en-US" altLang="en-PK" b="1" dirty="0">
                <a:latin typeface="Consolas" panose="020B0609020204030204" pitchFamily="49" charset="0"/>
              </a:rPr>
              <a:t>double length;</a:t>
            </a:r>
          </a:p>
          <a:p>
            <a:pPr marL="342900" lvl="1" indent="0">
              <a:buFontTx/>
              <a:buNone/>
            </a:pPr>
            <a:r>
              <a:rPr lang="en-US" altLang="en-PK" b="1" dirty="0">
                <a:latin typeface="Consolas" panose="020B0609020204030204" pitchFamily="49" charset="0"/>
              </a:rPr>
              <a:t> </a:t>
            </a:r>
            <a:endParaRPr lang="en-US" altLang="en-PK" sz="2000" b="1" dirty="0">
              <a:latin typeface="Consolas" panose="020B0609020204030204" pitchFamily="49" charset="0"/>
            </a:endParaRPr>
          </a:p>
          <a:p>
            <a:pPr marL="342900" lvl="1" indent="0">
              <a:buFontTx/>
              <a:buNone/>
            </a:pPr>
            <a:r>
              <a:rPr lang="en-US" altLang="en-PK" b="1" dirty="0" err="1">
                <a:latin typeface="Consolas" panose="020B0609020204030204" pitchFamily="49" charset="0"/>
              </a:rPr>
              <a:t>displayWidth</a:t>
            </a:r>
            <a:r>
              <a:rPr lang="en-US" altLang="en-PK" b="1" dirty="0">
                <a:latin typeface="Consolas" panose="020B0609020204030204" pitchFamily="49" charset="0"/>
              </a:rPr>
              <a:t>(); </a:t>
            </a:r>
          </a:p>
          <a:p>
            <a:pPr marL="342900" lvl="1" indent="0">
              <a:buFontTx/>
              <a:buNone/>
            </a:pPr>
            <a:r>
              <a:rPr lang="en-US" altLang="en-PK" b="1" dirty="0" err="1">
                <a:latin typeface="Consolas" panose="020B0609020204030204" pitchFamily="49" charset="0"/>
              </a:rPr>
              <a:t>displayLength</a:t>
            </a:r>
            <a:r>
              <a:rPr lang="en-US" altLang="en-PK" b="1" dirty="0">
                <a:latin typeface="Consolas" panose="020B0609020204030204" pitchFamily="49" charset="0"/>
              </a:rPr>
              <a:t>(); </a:t>
            </a:r>
          </a:p>
          <a:p>
            <a:pPr marL="342900" lvl="1" indent="0">
              <a:buFontTx/>
              <a:buNone/>
            </a:pPr>
            <a:r>
              <a:rPr lang="en-US" altLang="en-PK" b="1" dirty="0" err="1">
                <a:latin typeface="Consolas" panose="020B0609020204030204" pitchFamily="49" charset="0"/>
              </a:rPr>
              <a:t>displayArea</a:t>
            </a:r>
            <a:r>
              <a:rPr lang="en-US" altLang="en-PK" b="1" dirty="0">
                <a:latin typeface="Consolas" panose="020B0609020204030204" pitchFamily="49" charset="0"/>
              </a:rPr>
              <a:t>();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47C7A3-8ED6-DBFA-E6DD-4153ABAD1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8A8F71-DBF7-516D-46AC-7DEDD5C0A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FC86172-746A-3169-D7CB-A5B23BB35D0C}"/>
              </a:ext>
            </a:extLst>
          </p:cNvPr>
          <p:cNvSpPr/>
          <p:nvPr/>
        </p:nvSpPr>
        <p:spPr>
          <a:xfrm>
            <a:off x="3474316" y="3886200"/>
            <a:ext cx="381000" cy="7620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aa-ET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9BA5A9E-0E8A-FB91-EB7E-FC5200A23D2B}"/>
              </a:ext>
            </a:extLst>
          </p:cNvPr>
          <p:cNvSpPr/>
          <p:nvPr/>
        </p:nvSpPr>
        <p:spPr>
          <a:xfrm>
            <a:off x="3626716" y="4848228"/>
            <a:ext cx="381000" cy="114732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aa-ET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6B2B3C3B-ED37-1826-2315-E8686D2D3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7716" y="4024313"/>
            <a:ext cx="927966" cy="391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 defTabSz="685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defTabSz="685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defTabSz="685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 defTabSz="685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0002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4574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9146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3718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90000"/>
              </a:lnSpc>
              <a:spcBef>
                <a:spcPts val="750"/>
              </a:spcBef>
              <a:buFontTx/>
              <a:buNone/>
            </a:pPr>
            <a:r>
              <a:rPr lang="en-US" altLang="en-PK" sz="2800" dirty="0">
                <a:solidFill>
                  <a:srgbClr val="0070C0"/>
                </a:solidFill>
                <a:latin typeface="Calibri" panose="020F0502020204030204" pitchFamily="34" charset="0"/>
              </a:rPr>
              <a:t>Data</a:t>
            </a:r>
            <a:r>
              <a:rPr lang="en-US" altLang="en-PK" sz="28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F995B-3006-18EF-B034-CA823426DCD9}"/>
              </a:ext>
            </a:extLst>
          </p:cNvPr>
          <p:cNvSpPr txBox="1"/>
          <p:nvPr/>
        </p:nvSpPr>
        <p:spPr>
          <a:xfrm>
            <a:off x="4038600" y="5251076"/>
            <a:ext cx="2127539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PK"/>
            </a:defPPr>
            <a:lvl1pPr algn="just">
              <a:lnSpc>
                <a:spcPct val="90000"/>
              </a:lnSpc>
              <a:spcBef>
                <a:spcPts val="750"/>
              </a:spcBef>
              <a:buFontTx/>
              <a:buNone/>
              <a:defRPr sz="280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en-PK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974764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F800-9DF0-6094-914F-E3E7FA420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Pointer to an Object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8E1A0-F17B-B456-13E0-E59CD9A1A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 dirty="0"/>
              <a:t>Can access public members via pointer:</a:t>
            </a:r>
          </a:p>
          <a:p>
            <a:pPr lvl="1">
              <a:buClr>
                <a:schemeClr val="tx1"/>
              </a:buClr>
              <a:buFontTx/>
              <a:buNone/>
            </a:pPr>
            <a:r>
              <a:rPr lang="en-US" altLang="en-US" b="1" dirty="0" err="1">
                <a:latin typeface="Courier New" panose="02070309020205020404" pitchFamily="49" charset="0"/>
              </a:rPr>
              <a:t>rPtr</a:t>
            </a:r>
            <a:r>
              <a:rPr lang="en-US" altLang="en-US" b="1" dirty="0">
                <a:latin typeface="Courier New" panose="02070309020205020404" pitchFamily="49" charset="0"/>
              </a:rPr>
              <a:t> = 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&amp;</a:t>
            </a:r>
            <a:r>
              <a:rPr lang="en-US" altLang="en-US" b="1" dirty="0" err="1">
                <a:latin typeface="Courier New" panose="02070309020205020404" pitchFamily="49" charset="0"/>
              </a:rPr>
              <a:t>myRectangle</a:t>
            </a:r>
            <a:r>
              <a:rPr lang="en-US" altLang="en-US" b="1" dirty="0">
                <a:latin typeface="Courier New" panose="02070309020205020404" pitchFamily="49" charset="0"/>
              </a:rPr>
              <a:t>; </a:t>
            </a:r>
          </a:p>
          <a:p>
            <a:pPr lvl="1">
              <a:buClr>
                <a:schemeClr val="tx1"/>
              </a:buClr>
              <a:buFontTx/>
              <a:buNone/>
            </a:pPr>
            <a:r>
              <a:rPr lang="en-US" altLang="en-US" b="1" dirty="0" err="1">
                <a:latin typeface="Courier New" panose="02070309020205020404" pitchFamily="49" charset="0"/>
              </a:rPr>
              <a:t>rPtr</a:t>
            </a:r>
            <a:r>
              <a:rPr lang="en-US" alt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-&gt;</a:t>
            </a:r>
            <a:r>
              <a:rPr lang="en-US" altLang="en-US" b="1" dirty="0" err="1">
                <a:latin typeface="Courier New" panose="02070309020205020404" pitchFamily="49" charset="0"/>
              </a:rPr>
              <a:t>setWidth</a:t>
            </a:r>
            <a:r>
              <a:rPr lang="en-US" altLang="en-US" b="1" dirty="0">
                <a:latin typeface="Courier New" panose="02070309020205020404" pitchFamily="49" charset="0"/>
              </a:rPr>
              <a:t>(12.5);</a:t>
            </a:r>
          </a:p>
          <a:p>
            <a:pPr lvl="1">
              <a:buClr>
                <a:schemeClr val="tx1"/>
              </a:buClr>
              <a:buFontTx/>
              <a:buNone/>
            </a:pPr>
            <a:r>
              <a:rPr lang="en-US" altLang="en-PK" b="1" dirty="0" err="1">
                <a:latin typeface="Courier New" panose="02070309020205020404" pitchFamily="49" charset="0"/>
              </a:rPr>
              <a:t>rectPtr</a:t>
            </a:r>
            <a:r>
              <a:rPr lang="en-US" altLang="en-PK" b="1" dirty="0">
                <a:solidFill>
                  <a:srgbClr val="0070C0"/>
                </a:solidFill>
                <a:latin typeface="Courier New" panose="02070309020205020404" pitchFamily="49" charset="0"/>
              </a:rPr>
              <a:t>-&gt;</a:t>
            </a:r>
            <a:r>
              <a:rPr lang="en-US" altLang="en-PK" b="1" dirty="0" err="1">
                <a:latin typeface="Courier New" panose="02070309020205020404" pitchFamily="49" charset="0"/>
              </a:rPr>
              <a:t>setLength</a:t>
            </a:r>
            <a:r>
              <a:rPr lang="en-US" altLang="en-PK" b="1" dirty="0">
                <a:latin typeface="Courier New" panose="02070309020205020404" pitchFamily="49" charset="0"/>
              </a:rPr>
              <a:t>(4.8);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419D3D-F699-B459-5216-203842E2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0F1A8-42FF-E6A6-5125-33B3B9885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6DAAD2-E2A4-4DEF-6EE1-137EB0637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4091940"/>
            <a:ext cx="52387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215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4FEB-A88E-728B-4842-B92C82551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Pointer to an Object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847F5-0041-07B4-ED1E-0618EAF4D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Tx/>
              <a:buChar char="•"/>
              <a:defRPr/>
            </a:pPr>
            <a:r>
              <a:rPr lang="en-US" altLang="en-US" u="sng" dirty="0"/>
              <a:t>Dynamically allocate </a:t>
            </a:r>
            <a:r>
              <a:rPr lang="en-US" altLang="en-US" dirty="0"/>
              <a:t>objects using a pointer</a:t>
            </a:r>
          </a:p>
          <a:p>
            <a:pPr>
              <a:buFontTx/>
              <a:buChar char="•"/>
              <a:defRPr/>
            </a:pPr>
            <a:endParaRPr lang="en-US" altLang="en-US" dirty="0"/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Rectangle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*</a:t>
            </a:r>
            <a:r>
              <a:rPr lang="en-US" altLang="en-US" b="1" dirty="0" err="1">
                <a:latin typeface="Courier New" panose="02070309020205020404" pitchFamily="49" charset="0"/>
              </a:rPr>
              <a:t>rPtr</a:t>
            </a:r>
            <a:r>
              <a:rPr lang="en-US" altLang="en-US" b="1" dirty="0">
                <a:latin typeface="Courier New" panose="02070309020205020404" pitchFamily="49" charset="0"/>
              </a:rPr>
              <a:t> = 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new </a:t>
            </a:r>
            <a:r>
              <a:rPr lang="en-US" altLang="en-US" b="1" dirty="0">
                <a:latin typeface="Courier New" panose="02070309020205020404" pitchFamily="49" charset="0"/>
              </a:rPr>
              <a:t>Rectangle; </a:t>
            </a:r>
            <a:endParaRPr lang="en-US" altLang="en-US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en-US" b="1" dirty="0" err="1">
                <a:latin typeface="Courier New" panose="02070309020205020404" pitchFamily="49" charset="0"/>
              </a:rPr>
              <a:t>rPtr</a:t>
            </a:r>
            <a:r>
              <a:rPr lang="en-US" alt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-&gt;</a:t>
            </a:r>
            <a:r>
              <a:rPr lang="en-US" altLang="en-US" b="1" dirty="0" err="1">
                <a:latin typeface="Courier New" panose="02070309020205020404" pitchFamily="49" charset="0"/>
              </a:rPr>
              <a:t>setLength</a:t>
            </a:r>
            <a:r>
              <a:rPr lang="en-US" altLang="en-US" b="1" dirty="0">
                <a:latin typeface="Courier New" panose="02070309020205020404" pitchFamily="49" charset="0"/>
              </a:rPr>
              <a:t>(12.5);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en-US" b="1" dirty="0" err="1">
                <a:latin typeface="Courier New" panose="02070309020205020404" pitchFamily="49" charset="0"/>
              </a:rPr>
              <a:t>rPtr</a:t>
            </a:r>
            <a:r>
              <a:rPr lang="en-US" alt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-&gt;</a:t>
            </a:r>
            <a:r>
              <a:rPr lang="en-US" altLang="en-US" b="1" dirty="0" err="1">
                <a:latin typeface="Courier New" panose="02070309020205020404" pitchFamily="49" charset="0"/>
              </a:rPr>
              <a:t>setWidth</a:t>
            </a:r>
            <a:r>
              <a:rPr lang="en-US" altLang="en-US" b="1" dirty="0">
                <a:latin typeface="Courier New" panose="02070309020205020404" pitchFamily="49" charset="0"/>
              </a:rPr>
              <a:t>(10.3);</a:t>
            </a:r>
          </a:p>
          <a:p>
            <a:pPr lvl="1">
              <a:buClr>
                <a:schemeClr val="tx1"/>
              </a:buClr>
              <a:buFontTx/>
              <a:buNone/>
              <a:defRPr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 lvl="1">
              <a:buClr>
                <a:schemeClr val="tx1"/>
              </a:buClr>
              <a:buFontTx/>
              <a:buNone/>
              <a:defRPr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buClr>
                <a:schemeClr val="tx1"/>
              </a:buClr>
              <a:defRPr/>
            </a:pPr>
            <a:r>
              <a:rPr lang="en-US" altLang="en-US" dirty="0"/>
              <a:t>Deallocate memory and delete object</a:t>
            </a:r>
          </a:p>
          <a:p>
            <a:pPr marL="0" indent="0">
              <a:buClr>
                <a:schemeClr val="tx1"/>
              </a:buClr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delete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</a:rPr>
              <a:t>rPtr</a:t>
            </a:r>
            <a:r>
              <a:rPr lang="en-US" altLang="en-US" b="1" dirty="0">
                <a:latin typeface="Courier New" panose="02070309020205020404" pitchFamily="49" charset="0"/>
              </a:rPr>
              <a:t>;</a:t>
            </a:r>
          </a:p>
          <a:p>
            <a:pPr marL="0" indent="0">
              <a:buClr>
                <a:schemeClr val="tx1"/>
              </a:buClr>
              <a:buFont typeface="Arial" panose="020B0604020202020204" pitchFamily="34" charset="0"/>
              <a:buNone/>
              <a:defRPr/>
            </a:pPr>
            <a:r>
              <a:rPr lang="en-US" altLang="en-US" b="1" dirty="0" err="1">
                <a:latin typeface="Courier New" panose="02070309020205020404" pitchFamily="49" charset="0"/>
              </a:rPr>
              <a:t>rPtr</a:t>
            </a:r>
            <a:r>
              <a:rPr lang="en-US" altLang="en-US" b="1" dirty="0">
                <a:latin typeface="Courier New" panose="02070309020205020404" pitchFamily="49" charset="0"/>
              </a:rPr>
              <a:t> = 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NULL</a:t>
            </a:r>
            <a:r>
              <a:rPr lang="en-US" altLang="en-US" b="1" dirty="0">
                <a:latin typeface="Courier New" panose="02070309020205020404" pitchFamily="49" charset="0"/>
              </a:rPr>
              <a:t>;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A305C-8711-7B3E-D059-C762355E5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5BD21-212C-0564-0CEB-6806FE260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365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25AB5-0501-F09C-4E10-69926655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Reference to Objects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C8CC9-E96D-1C5F-4D13-C5B0DEA91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757F3F-45B2-DD69-CAEE-DC1910CC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42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2DF98EC-2097-D56B-B979-222F80633D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4"/>
          <a:stretch>
            <a:fillRect/>
          </a:stretch>
        </p:blipFill>
        <p:spPr bwMode="auto">
          <a:xfrm>
            <a:off x="2968336" y="1263178"/>
            <a:ext cx="6255328" cy="5093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456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91EDE4-F914-F0EB-F83F-D2D8E7DF2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8665DC-62FA-F5D9-5196-BDA858895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43</a:t>
            </a:fld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EDBEE76-0B29-5D4E-3D72-080A84C8F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0"/>
          <a:stretch>
            <a:fillRect/>
          </a:stretch>
        </p:blipFill>
        <p:spPr bwMode="auto">
          <a:xfrm>
            <a:off x="1810543" y="96403"/>
            <a:ext cx="857091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E6DA52-3A31-F77E-F312-7BF36AE7D693}"/>
              </a:ext>
            </a:extLst>
          </p:cNvPr>
          <p:cNvSpPr txBox="1"/>
          <p:nvPr/>
        </p:nvSpPr>
        <p:spPr>
          <a:xfrm>
            <a:off x="2059131" y="4824266"/>
            <a:ext cx="8030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altLang="en-PK" sz="2400" dirty="0"/>
              <a:t>Reference is an </a:t>
            </a:r>
            <a:r>
              <a:rPr lang="en-US" altLang="en-PK" sz="2400" dirty="0">
                <a:solidFill>
                  <a:srgbClr val="0070C0"/>
                </a:solidFill>
              </a:rPr>
              <a:t>alias</a:t>
            </a:r>
            <a:r>
              <a:rPr lang="en-US" altLang="en-PK" sz="2400" dirty="0"/>
              <a:t> to an existing object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AFE115-C6D7-9DCD-2272-CAC593F3A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090" y="5366895"/>
            <a:ext cx="7975817" cy="989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1056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701BD-81D4-8342-B108-E327391D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Reference and Pointers to Objects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D20EAB-32D4-81B3-80E6-34FF66BDF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D5FDBEA4-F739-368D-ED7E-EED82CE535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" b="2"/>
          <a:stretch>
            <a:fillRect/>
          </a:stretch>
        </p:blipFill>
        <p:spPr bwMode="auto">
          <a:xfrm>
            <a:off x="2358583" y="1519636"/>
            <a:ext cx="5711243" cy="500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1B5ED-1001-58C1-58BA-B9AACD84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44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D889A3-F9E1-2F54-F87C-D3E7F9470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936" y="1876824"/>
            <a:ext cx="4114800" cy="1936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14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72CF5-7750-683A-0ACC-51D26B5D4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Separating Specification from Implementation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349B5-5467-B5FE-6876-35B1FBF79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PK" dirty="0"/>
              <a:t>Makes it easier to </a:t>
            </a:r>
            <a:r>
              <a:rPr lang="en-US" altLang="en-PK" dirty="0">
                <a:solidFill>
                  <a:srgbClr val="0070C0"/>
                </a:solidFill>
              </a:rPr>
              <a:t>modify programs</a:t>
            </a:r>
          </a:p>
          <a:p>
            <a:pPr>
              <a:buFontTx/>
              <a:buChar char="•"/>
            </a:pPr>
            <a:endParaRPr lang="en-US" altLang="en-PK" dirty="0"/>
          </a:p>
          <a:p>
            <a:pPr>
              <a:buFontTx/>
              <a:buChar char="•"/>
            </a:pPr>
            <a:r>
              <a:rPr lang="en-US" altLang="en-PK" dirty="0"/>
              <a:t>Header files (.h)</a:t>
            </a:r>
          </a:p>
          <a:p>
            <a:pPr lvl="1"/>
            <a:r>
              <a:rPr lang="en-US" altLang="en-PK" dirty="0"/>
              <a:t>Contains </a:t>
            </a:r>
            <a:r>
              <a:rPr lang="en-US" altLang="en-PK" dirty="0">
                <a:solidFill>
                  <a:srgbClr val="0070C0"/>
                </a:solidFill>
              </a:rPr>
              <a:t>class definitions and function prototypes</a:t>
            </a:r>
          </a:p>
          <a:p>
            <a:pPr>
              <a:buFontTx/>
              <a:buChar char="•"/>
            </a:pPr>
            <a:endParaRPr lang="en-US" altLang="en-PK" dirty="0"/>
          </a:p>
          <a:p>
            <a:pPr>
              <a:buFontTx/>
              <a:buChar char="•"/>
            </a:pPr>
            <a:r>
              <a:rPr lang="en-US" altLang="en-PK" dirty="0"/>
              <a:t>Source-code files (.</a:t>
            </a:r>
            <a:r>
              <a:rPr lang="en-US" altLang="en-PK" dirty="0" err="1"/>
              <a:t>cpp</a:t>
            </a:r>
            <a:r>
              <a:rPr lang="en-US" altLang="en-PK" dirty="0"/>
              <a:t>)</a:t>
            </a:r>
          </a:p>
          <a:p>
            <a:pPr lvl="1"/>
            <a:r>
              <a:rPr lang="en-US" altLang="en-PK" dirty="0"/>
              <a:t>Contains </a:t>
            </a:r>
            <a:r>
              <a:rPr lang="en-US" altLang="en-PK" dirty="0">
                <a:solidFill>
                  <a:srgbClr val="0070C0"/>
                </a:solidFill>
              </a:rPr>
              <a:t>member function definitions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B2EB1-5B90-DE44-ED89-6951AE9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4DB4F5-6ABC-B73A-F0B8-91C424FA2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553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943BC9-5D33-7C60-6E02-5956DFC1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DF567A-9B72-89EB-0E62-D8CBD724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46</a:t>
            </a:fld>
            <a:endParaRPr lang="en-US"/>
          </a:p>
        </p:txBody>
      </p:sp>
      <p:grpSp>
        <p:nvGrpSpPr>
          <p:cNvPr id="4" name="Group 70">
            <a:extLst>
              <a:ext uri="{FF2B5EF4-FFF2-40B4-BE49-F238E27FC236}">
                <a16:creationId xmlns:a16="http://schemas.microsoft.com/office/drawing/2014/main" id="{6D98A0E0-B2CD-2656-B44E-2A77CC4BF186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"/>
            <a:ext cx="6705600" cy="6400800"/>
            <a:chOff x="0" y="0"/>
            <a:chExt cx="3072" cy="8228"/>
          </a:xfrm>
          <a:solidFill>
            <a:schemeClr val="bg1"/>
          </a:solidFill>
        </p:grpSpPr>
        <p:grpSp>
          <p:nvGrpSpPr>
            <p:cNvPr id="5" name="Group 27">
              <a:extLst>
                <a:ext uri="{FF2B5EF4-FFF2-40B4-BE49-F238E27FC236}">
                  <a16:creationId xmlns:a16="http://schemas.microsoft.com/office/drawing/2014/main" id="{99E715DD-B7EE-B1B8-CE26-D138034173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072" cy="374"/>
              <a:chOff x="0" y="0"/>
              <a:chExt cx="3072" cy="374"/>
            </a:xfrm>
            <a:grpFill/>
          </p:grpSpPr>
          <p:sp>
            <p:nvSpPr>
              <p:cNvPr id="69" name="Rectangle 26">
                <a:extLst>
                  <a:ext uri="{FF2B5EF4-FFF2-40B4-BE49-F238E27FC236}">
                    <a16:creationId xmlns:a16="http://schemas.microsoft.com/office/drawing/2014/main" id="{2529B10C-2CA7-8DCF-01EA-D960FD6A58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"/>
                <a:ext cx="85" cy="3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70" name="Rectangle 4">
                <a:extLst>
                  <a:ext uri="{FF2B5EF4-FFF2-40B4-BE49-F238E27FC236}">
                    <a16:creationId xmlns:a16="http://schemas.microsoft.com/office/drawing/2014/main" id="{B5CCDE27-3396-9F9A-C4FF-A4BF3613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	</a:t>
                </a:r>
                <a:r>
                  <a:rPr lang="en-US" sz="1200" b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Fig. 6.5: time1.h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6" name="Group 29">
              <a:extLst>
                <a:ext uri="{FF2B5EF4-FFF2-40B4-BE49-F238E27FC236}">
                  <a16:creationId xmlns:a16="http://schemas.microsoft.com/office/drawing/2014/main" id="{76AE67B5-E2F1-3204-E512-E59A844ED5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74"/>
              <a:ext cx="3072" cy="374"/>
              <a:chOff x="0" y="374"/>
              <a:chExt cx="3072" cy="374"/>
            </a:xfrm>
            <a:grpFill/>
          </p:grpSpPr>
          <p:sp>
            <p:nvSpPr>
              <p:cNvPr id="67" name="Rectangle 28">
                <a:extLst>
                  <a:ext uri="{FF2B5EF4-FFF2-40B4-BE49-F238E27FC236}">
                    <a16:creationId xmlns:a16="http://schemas.microsoft.com/office/drawing/2014/main" id="{F444F224-E19E-ECE1-CF16-E03E8BFEF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83"/>
                <a:ext cx="85" cy="3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68" name="Rectangle 5">
                <a:extLst>
                  <a:ext uri="{FF2B5EF4-FFF2-40B4-BE49-F238E27FC236}">
                    <a16:creationId xmlns:a16="http://schemas.microsoft.com/office/drawing/2014/main" id="{7801AE89-5982-1575-DCCC-02F985285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	</a:t>
                </a:r>
                <a:r>
                  <a:rPr lang="en-US" sz="1200" b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Declaration of the Time class.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7" name="Group 31">
              <a:extLst>
                <a:ext uri="{FF2B5EF4-FFF2-40B4-BE49-F238E27FC236}">
                  <a16:creationId xmlns:a16="http://schemas.microsoft.com/office/drawing/2014/main" id="{D4972EE9-1ADA-53FF-D82B-E003B43F0C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748"/>
              <a:ext cx="3072" cy="374"/>
              <a:chOff x="0" y="748"/>
              <a:chExt cx="3072" cy="374"/>
            </a:xfrm>
            <a:grpFill/>
          </p:grpSpPr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1DA0A951-D9A5-FCBB-44D9-6DA45F1D7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57"/>
                <a:ext cx="85" cy="3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66" name="Rectangle 6">
                <a:extLst>
                  <a:ext uri="{FF2B5EF4-FFF2-40B4-BE49-F238E27FC236}">
                    <a16:creationId xmlns:a16="http://schemas.microsoft.com/office/drawing/2014/main" id="{0AE66EDF-AB25-CBC4-3175-C879374B1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3	</a:t>
                </a:r>
                <a:r>
                  <a:rPr lang="en-US" sz="1200" b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Member functions are defined in time1.cpp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8" name="Group 33">
              <a:extLst>
                <a:ext uri="{FF2B5EF4-FFF2-40B4-BE49-F238E27FC236}">
                  <a16:creationId xmlns:a16="http://schemas.microsoft.com/office/drawing/2014/main" id="{63D57857-33A1-EC59-17CB-25C023171A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122"/>
              <a:ext cx="3072" cy="374"/>
              <a:chOff x="0" y="1122"/>
              <a:chExt cx="3072" cy="374"/>
            </a:xfrm>
            <a:grpFill/>
          </p:grpSpPr>
          <p:sp>
            <p:nvSpPr>
              <p:cNvPr id="63" name="Rectangle 32">
                <a:extLst>
                  <a:ext uri="{FF2B5EF4-FFF2-40B4-BE49-F238E27FC236}">
                    <a16:creationId xmlns:a16="http://schemas.microsoft.com/office/drawing/2014/main" id="{496D2A44-E2A1-E26D-10D1-20F5113B6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31"/>
                <a:ext cx="85" cy="3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64" name="Rectangle 7">
                <a:extLst>
                  <a:ext uri="{FF2B5EF4-FFF2-40B4-BE49-F238E27FC236}">
                    <a16:creationId xmlns:a16="http://schemas.microsoft.com/office/drawing/2014/main" id="{0FEB4857-CE0C-DD5D-BFDC-ECC973750F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2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4	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9" name="Group 35">
              <a:extLst>
                <a:ext uri="{FF2B5EF4-FFF2-40B4-BE49-F238E27FC236}">
                  <a16:creationId xmlns:a16="http://schemas.microsoft.com/office/drawing/2014/main" id="{5FF0B634-C906-4571-90A0-BA6DA743F4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496"/>
              <a:ext cx="3072" cy="374"/>
              <a:chOff x="0" y="1496"/>
              <a:chExt cx="3072" cy="374"/>
            </a:xfrm>
            <a:grpFill/>
          </p:grpSpPr>
          <p:sp>
            <p:nvSpPr>
              <p:cNvPr id="61" name="Rectangle 34">
                <a:extLst>
                  <a:ext uri="{FF2B5EF4-FFF2-40B4-BE49-F238E27FC236}">
                    <a16:creationId xmlns:a16="http://schemas.microsoft.com/office/drawing/2014/main" id="{FA3E2786-4B9A-599E-B8C8-682D6DC209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505"/>
                <a:ext cx="85" cy="3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62" name="Rectangle 8">
                <a:extLst>
                  <a:ext uri="{FF2B5EF4-FFF2-40B4-BE49-F238E27FC236}">
                    <a16:creationId xmlns:a16="http://schemas.microsoft.com/office/drawing/2014/main" id="{150570CB-9596-7FD9-DD23-3B5F0914E5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496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5	</a:t>
                </a:r>
                <a:r>
                  <a:rPr lang="en-US" sz="1200" b="1" dirty="0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prevent multiple inclusions of header file</a:t>
                </a:r>
                <a:endParaRPr lang="en-US" sz="1200" b="1" dirty="0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0" name="Group 37">
              <a:extLst>
                <a:ext uri="{FF2B5EF4-FFF2-40B4-BE49-F238E27FC236}">
                  <a16:creationId xmlns:a16="http://schemas.microsoft.com/office/drawing/2014/main" id="{4323E6C3-B2BF-ACCD-BEBD-5649C753F1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870"/>
              <a:ext cx="3072" cy="374"/>
              <a:chOff x="0" y="1870"/>
              <a:chExt cx="3072" cy="374"/>
            </a:xfrm>
            <a:grpFill/>
          </p:grpSpPr>
          <p:sp>
            <p:nvSpPr>
              <p:cNvPr id="59" name="Rectangle 36">
                <a:extLst>
                  <a:ext uri="{FF2B5EF4-FFF2-40B4-BE49-F238E27FC236}">
                    <a16:creationId xmlns:a16="http://schemas.microsoft.com/office/drawing/2014/main" id="{112EF15F-37BA-ECD1-D50B-23FE73598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879"/>
                <a:ext cx="85" cy="3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60" name="Rectangle 9">
                <a:extLst>
                  <a:ext uri="{FF2B5EF4-FFF2-40B4-BE49-F238E27FC236}">
                    <a16:creationId xmlns:a16="http://schemas.microsoft.com/office/drawing/2014/main" id="{2E8A6BC3-C869-BFCA-6D98-33C02EDDF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870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6	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#</a:t>
                </a:r>
                <a:r>
                  <a:rPr lang="en-US" sz="1200" b="1" dirty="0" err="1">
                    <a:latin typeface="Courier New" panose="02070309020205020404" pitchFamily="49" charset="0"/>
                  </a:rPr>
                  <a:t>ifndef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 TIME1_H</a:t>
                </a:r>
              </a:p>
              <a:p>
                <a:pPr eaLnBrk="1" hangingPunct="1">
                  <a:defRPr/>
                </a:pPr>
                <a:endParaRPr 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1" name="Group 39">
              <a:extLst>
                <a:ext uri="{FF2B5EF4-FFF2-40B4-BE49-F238E27FC236}">
                  <a16:creationId xmlns:a16="http://schemas.microsoft.com/office/drawing/2014/main" id="{0CDB1283-533F-952A-7870-FB5FB1E2FB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244"/>
              <a:ext cx="3072" cy="374"/>
              <a:chOff x="0" y="2244"/>
              <a:chExt cx="3072" cy="374"/>
            </a:xfrm>
            <a:grpFill/>
          </p:grpSpPr>
          <p:sp>
            <p:nvSpPr>
              <p:cNvPr id="57" name="Rectangle 38">
                <a:extLst>
                  <a:ext uri="{FF2B5EF4-FFF2-40B4-BE49-F238E27FC236}">
                    <a16:creationId xmlns:a16="http://schemas.microsoft.com/office/drawing/2014/main" id="{9CBB53CC-ED2A-F8C1-BBA0-46035BA495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253"/>
                <a:ext cx="85" cy="3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58" name="Rectangle 10">
                <a:extLst>
                  <a:ext uri="{FF2B5EF4-FFF2-40B4-BE49-F238E27FC236}">
                    <a16:creationId xmlns:a16="http://schemas.microsoft.com/office/drawing/2014/main" id="{8CD08074-6D32-4108-0073-3E9194BA1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244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7	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#define TIME1_H</a:t>
                </a:r>
              </a:p>
              <a:p>
                <a:pPr eaLnBrk="1" hangingPunct="1">
                  <a:defRPr/>
                </a:pPr>
                <a:endParaRPr 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2" name="Group 41">
              <a:extLst>
                <a:ext uri="{FF2B5EF4-FFF2-40B4-BE49-F238E27FC236}">
                  <a16:creationId xmlns:a16="http://schemas.microsoft.com/office/drawing/2014/main" id="{61C2F019-BCFF-3A76-5989-18568DBB9D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618"/>
              <a:ext cx="3072" cy="374"/>
              <a:chOff x="0" y="2618"/>
              <a:chExt cx="3072" cy="374"/>
            </a:xfrm>
            <a:grpFill/>
          </p:grpSpPr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4BAC3F07-DBFD-9DA0-1463-74339163DC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27"/>
                <a:ext cx="85" cy="3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56" name="Rectangle 11">
                <a:extLst>
                  <a:ext uri="{FF2B5EF4-FFF2-40B4-BE49-F238E27FC236}">
                    <a16:creationId xmlns:a16="http://schemas.microsoft.com/office/drawing/2014/main" id="{F4607FF6-283F-8C62-094D-4004E24767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18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8	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3" name="Group 43">
              <a:extLst>
                <a:ext uri="{FF2B5EF4-FFF2-40B4-BE49-F238E27FC236}">
                  <a16:creationId xmlns:a16="http://schemas.microsoft.com/office/drawing/2014/main" id="{1F3E334B-6FEB-5154-D27C-8FC4F7E9D7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992"/>
              <a:ext cx="3072" cy="374"/>
              <a:chOff x="0" y="2992"/>
              <a:chExt cx="3072" cy="374"/>
            </a:xfrm>
            <a:grpFill/>
          </p:grpSpPr>
          <p:sp>
            <p:nvSpPr>
              <p:cNvPr id="53" name="Rectangle 42">
                <a:extLst>
                  <a:ext uri="{FF2B5EF4-FFF2-40B4-BE49-F238E27FC236}">
                    <a16:creationId xmlns:a16="http://schemas.microsoft.com/office/drawing/2014/main" id="{45A38BF7-8A25-456D-038E-6DE22121D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001"/>
                <a:ext cx="85" cy="3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54" name="Rectangle 12">
                <a:extLst>
                  <a:ext uri="{FF2B5EF4-FFF2-40B4-BE49-F238E27FC236}">
                    <a16:creationId xmlns:a16="http://schemas.microsoft.com/office/drawing/2014/main" id="{77EA2830-1C1F-7820-2D5B-E596E640E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992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9	</a:t>
                </a:r>
                <a:r>
                  <a:rPr lang="en-US" sz="1200" b="1" dirty="0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Time abstract data type definition</a:t>
                </a:r>
                <a:endParaRPr lang="en-US" sz="1200" b="1" dirty="0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4" name="Group 45">
              <a:extLst>
                <a:ext uri="{FF2B5EF4-FFF2-40B4-BE49-F238E27FC236}">
                  <a16:creationId xmlns:a16="http://schemas.microsoft.com/office/drawing/2014/main" id="{639A76AA-F783-7B8B-9ED8-9AA432D133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366"/>
              <a:ext cx="3072" cy="374"/>
              <a:chOff x="0" y="3366"/>
              <a:chExt cx="3072" cy="374"/>
            </a:xfrm>
            <a:grpFill/>
          </p:grpSpPr>
          <p:sp>
            <p:nvSpPr>
              <p:cNvPr id="51" name="Rectangle 44">
                <a:extLst>
                  <a:ext uri="{FF2B5EF4-FFF2-40B4-BE49-F238E27FC236}">
                    <a16:creationId xmlns:a16="http://schemas.microsoft.com/office/drawing/2014/main" id="{1CC99800-FEB3-8C19-24CC-07E6033E1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375"/>
                <a:ext cx="85" cy="3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52" name="Rectangle 13">
                <a:extLst>
                  <a:ext uri="{FF2B5EF4-FFF2-40B4-BE49-F238E27FC236}">
                    <a16:creationId xmlns:a16="http://schemas.microsoft.com/office/drawing/2014/main" id="{C3A932F5-F327-CF67-0B1C-5B83291AD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366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10	</a:t>
                </a:r>
                <a:r>
                  <a:rPr lang="en-US" sz="12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class</a:t>
                </a:r>
                <a:r>
                  <a:rPr lang="en-US" sz="1200" b="1">
                    <a:latin typeface="Courier New" panose="02070309020205020404" pitchFamily="49" charset="0"/>
                  </a:rPr>
                  <a:t> Time {</a:t>
                </a: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5" name="Group 47">
              <a:extLst>
                <a:ext uri="{FF2B5EF4-FFF2-40B4-BE49-F238E27FC236}">
                  <a16:creationId xmlns:a16="http://schemas.microsoft.com/office/drawing/2014/main" id="{8F7FD37A-7B0C-7250-C78F-EB99D2DE6E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740"/>
              <a:ext cx="3072" cy="374"/>
              <a:chOff x="0" y="3740"/>
              <a:chExt cx="3072" cy="374"/>
            </a:xfrm>
            <a:grpFill/>
          </p:grpSpPr>
          <p:sp>
            <p:nvSpPr>
              <p:cNvPr id="49" name="Rectangle 46">
                <a:extLst>
                  <a:ext uri="{FF2B5EF4-FFF2-40B4-BE49-F238E27FC236}">
                    <a16:creationId xmlns:a16="http://schemas.microsoft.com/office/drawing/2014/main" id="{BA124A86-6B6F-0890-C2AB-97F981442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9"/>
                <a:ext cx="85" cy="3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50" name="Rectangle 14">
                <a:extLst>
                  <a:ext uri="{FF2B5EF4-FFF2-40B4-BE49-F238E27FC236}">
                    <a16:creationId xmlns:a16="http://schemas.microsoft.com/office/drawing/2014/main" id="{6FCE6B16-76E6-C9EB-B604-7B103FECED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0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11	</a:t>
                </a:r>
                <a:r>
                  <a:rPr lang="en-US" sz="12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public: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6" name="Group 49">
              <a:extLst>
                <a:ext uri="{FF2B5EF4-FFF2-40B4-BE49-F238E27FC236}">
                  <a16:creationId xmlns:a16="http://schemas.microsoft.com/office/drawing/2014/main" id="{F2CBD557-8E87-C9DD-1C0F-6A6189735A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114"/>
              <a:ext cx="3072" cy="374"/>
              <a:chOff x="0" y="4114"/>
              <a:chExt cx="3072" cy="374"/>
            </a:xfrm>
            <a:grpFill/>
          </p:grpSpPr>
          <p:sp>
            <p:nvSpPr>
              <p:cNvPr id="47" name="Rectangle 48">
                <a:extLst>
                  <a:ext uri="{FF2B5EF4-FFF2-40B4-BE49-F238E27FC236}">
                    <a16:creationId xmlns:a16="http://schemas.microsoft.com/office/drawing/2014/main" id="{24C93AD4-72B4-37A1-5FEE-BD26130B2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123"/>
                <a:ext cx="85" cy="3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48" name="Rectangle 15">
                <a:extLst>
                  <a:ext uri="{FF2B5EF4-FFF2-40B4-BE49-F238E27FC236}">
                    <a16:creationId xmlns:a16="http://schemas.microsoft.com/office/drawing/2014/main" id="{1709B25C-39B9-640A-CC72-1A450E69B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114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12	</a:t>
                </a:r>
                <a:r>
                  <a:rPr lang="en-US" sz="1200" b="1">
                    <a:latin typeface="Courier New" panose="02070309020205020404" pitchFamily="49" charset="0"/>
                  </a:rPr>
                  <a:t>   Time();                        </a:t>
                </a:r>
                <a:r>
                  <a:rPr lang="en-US" sz="1200" b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constructor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7" name="Group 51">
              <a:extLst>
                <a:ext uri="{FF2B5EF4-FFF2-40B4-BE49-F238E27FC236}">
                  <a16:creationId xmlns:a16="http://schemas.microsoft.com/office/drawing/2014/main" id="{EEB7B210-D2B2-3169-5490-E50BCD0795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488"/>
              <a:ext cx="3072" cy="374"/>
              <a:chOff x="0" y="4488"/>
              <a:chExt cx="3072" cy="374"/>
            </a:xfrm>
            <a:grpFill/>
          </p:grpSpPr>
          <p:sp>
            <p:nvSpPr>
              <p:cNvPr id="45" name="Rectangle 50">
                <a:extLst>
                  <a:ext uri="{FF2B5EF4-FFF2-40B4-BE49-F238E27FC236}">
                    <a16:creationId xmlns:a16="http://schemas.microsoft.com/office/drawing/2014/main" id="{65C9D546-9407-141C-21C1-6D9952F96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497"/>
                <a:ext cx="85" cy="3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53D2A9D1-8BBB-F331-62AC-097A64439F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488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13	</a:t>
                </a:r>
                <a:r>
                  <a:rPr lang="en-US" sz="1200" b="1">
                    <a:latin typeface="Courier New" panose="02070309020205020404" pitchFamily="49" charset="0"/>
                  </a:rPr>
                  <a:t>   </a:t>
                </a:r>
                <a:r>
                  <a:rPr lang="en-US" sz="12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void</a:t>
                </a:r>
                <a:r>
                  <a:rPr lang="en-US" sz="1200" b="1">
                    <a:latin typeface="Courier New" panose="02070309020205020404" pitchFamily="49" charset="0"/>
                  </a:rPr>
                  <a:t> setTime( int, int, int ); </a:t>
                </a:r>
                <a:r>
                  <a:rPr lang="en-US" sz="1200" b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set hour, minute, second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6D341A8C-FCDA-5FF9-9288-4A5DA0E1B8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862"/>
              <a:ext cx="3072" cy="374"/>
              <a:chOff x="0" y="4862"/>
              <a:chExt cx="3072" cy="374"/>
            </a:xfrm>
            <a:grpFill/>
          </p:grpSpPr>
          <p:sp>
            <p:nvSpPr>
              <p:cNvPr id="43" name="Rectangle 52">
                <a:extLst>
                  <a:ext uri="{FF2B5EF4-FFF2-40B4-BE49-F238E27FC236}">
                    <a16:creationId xmlns:a16="http://schemas.microsoft.com/office/drawing/2014/main" id="{F95F7136-C814-54DB-5F6A-52C43F633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871"/>
                <a:ext cx="85" cy="3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44" name="Rectangle 17">
                <a:extLst>
                  <a:ext uri="{FF2B5EF4-FFF2-40B4-BE49-F238E27FC236}">
                    <a16:creationId xmlns:a16="http://schemas.microsoft.com/office/drawing/2014/main" id="{CA66D727-3A71-8EF0-14FB-D2DDDDFF6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862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14	</a:t>
                </a:r>
                <a:r>
                  <a:rPr lang="en-US" sz="1200" b="1">
                    <a:latin typeface="Courier New" panose="02070309020205020404" pitchFamily="49" charset="0"/>
                  </a:rPr>
                  <a:t>   </a:t>
                </a:r>
                <a:r>
                  <a:rPr lang="en-US" sz="12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void</a:t>
                </a:r>
                <a:r>
                  <a:rPr lang="en-US" sz="1200" b="1">
                    <a:latin typeface="Courier New" panose="02070309020205020404" pitchFamily="49" charset="0"/>
                  </a:rPr>
                  <a:t> printMilitary();          </a:t>
                </a:r>
                <a:r>
                  <a:rPr lang="en-US" sz="1200" b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print military time format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9" name="Group 55">
              <a:extLst>
                <a:ext uri="{FF2B5EF4-FFF2-40B4-BE49-F238E27FC236}">
                  <a16:creationId xmlns:a16="http://schemas.microsoft.com/office/drawing/2014/main" id="{0FC75B67-41D9-9A06-E7D2-EBA5E81138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236"/>
              <a:ext cx="3072" cy="374"/>
              <a:chOff x="0" y="5236"/>
              <a:chExt cx="3072" cy="374"/>
            </a:xfrm>
            <a:grpFill/>
          </p:grpSpPr>
          <p:sp>
            <p:nvSpPr>
              <p:cNvPr id="41" name="Rectangle 54">
                <a:extLst>
                  <a:ext uri="{FF2B5EF4-FFF2-40B4-BE49-F238E27FC236}">
                    <a16:creationId xmlns:a16="http://schemas.microsoft.com/office/drawing/2014/main" id="{8D88D476-6822-BC3B-6EB7-899114951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245"/>
                <a:ext cx="85" cy="3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42" name="Rectangle 18">
                <a:extLst>
                  <a:ext uri="{FF2B5EF4-FFF2-40B4-BE49-F238E27FC236}">
                    <a16:creationId xmlns:a16="http://schemas.microsoft.com/office/drawing/2014/main" id="{008C2F35-2F6E-CF05-148C-D5B465F89B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236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15	</a:t>
                </a:r>
                <a:r>
                  <a:rPr lang="en-US" sz="1200" b="1">
                    <a:latin typeface="Courier New" panose="02070309020205020404" pitchFamily="49" charset="0"/>
                  </a:rPr>
                  <a:t>   </a:t>
                </a:r>
                <a:r>
                  <a:rPr lang="en-US" sz="12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void</a:t>
                </a:r>
                <a:r>
                  <a:rPr lang="en-US" sz="1200" b="1">
                    <a:latin typeface="Courier New" panose="02070309020205020404" pitchFamily="49" charset="0"/>
                  </a:rPr>
                  <a:t> printStandard();          </a:t>
                </a:r>
                <a:r>
                  <a:rPr lang="en-US" sz="1200" b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print standard time format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0" name="Group 57">
              <a:extLst>
                <a:ext uri="{FF2B5EF4-FFF2-40B4-BE49-F238E27FC236}">
                  <a16:creationId xmlns:a16="http://schemas.microsoft.com/office/drawing/2014/main" id="{524C618D-526C-2EAA-2B82-C48C133722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610"/>
              <a:ext cx="3072" cy="374"/>
              <a:chOff x="0" y="5610"/>
              <a:chExt cx="3072" cy="374"/>
            </a:xfrm>
            <a:grpFill/>
          </p:grpSpPr>
          <p:sp>
            <p:nvSpPr>
              <p:cNvPr id="39" name="Rectangle 56">
                <a:extLst>
                  <a:ext uri="{FF2B5EF4-FFF2-40B4-BE49-F238E27FC236}">
                    <a16:creationId xmlns:a16="http://schemas.microsoft.com/office/drawing/2014/main" id="{D1D6788A-710A-453F-515C-D725F725B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619"/>
                <a:ext cx="85" cy="3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40" name="Rectangle 19">
                <a:extLst>
                  <a:ext uri="{FF2B5EF4-FFF2-40B4-BE49-F238E27FC236}">
                    <a16:creationId xmlns:a16="http://schemas.microsoft.com/office/drawing/2014/main" id="{8C2C8139-F106-25F4-4BD9-05926170FA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610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16	</a:t>
                </a:r>
                <a:r>
                  <a:rPr lang="en-US" sz="12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private: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1" name="Group 59">
              <a:extLst>
                <a:ext uri="{FF2B5EF4-FFF2-40B4-BE49-F238E27FC236}">
                  <a16:creationId xmlns:a16="http://schemas.microsoft.com/office/drawing/2014/main" id="{423920F5-7092-7138-3588-CA46C36B37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984"/>
              <a:ext cx="3072" cy="374"/>
              <a:chOff x="0" y="5984"/>
              <a:chExt cx="3072" cy="374"/>
            </a:xfrm>
            <a:grpFill/>
          </p:grpSpPr>
          <p:sp>
            <p:nvSpPr>
              <p:cNvPr id="37" name="Rectangle 58">
                <a:extLst>
                  <a:ext uri="{FF2B5EF4-FFF2-40B4-BE49-F238E27FC236}">
                    <a16:creationId xmlns:a16="http://schemas.microsoft.com/office/drawing/2014/main" id="{90369100-5B3C-0ED5-9A0A-7FA021F50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993"/>
                <a:ext cx="85" cy="3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38" name="Rectangle 20">
                <a:extLst>
                  <a:ext uri="{FF2B5EF4-FFF2-40B4-BE49-F238E27FC236}">
                    <a16:creationId xmlns:a16="http://schemas.microsoft.com/office/drawing/2014/main" id="{FC5E5AE3-0B94-3FE9-F793-8B41BC51C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984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17	</a:t>
                </a:r>
                <a:r>
                  <a:rPr lang="en-US" sz="1200" b="1">
                    <a:latin typeface="Courier New" panose="02070309020205020404" pitchFamily="49" charset="0"/>
                  </a:rPr>
                  <a:t>   </a:t>
                </a:r>
                <a:r>
                  <a:rPr lang="en-US" sz="12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int</a:t>
                </a:r>
                <a:r>
                  <a:rPr lang="en-US" sz="1200" b="1">
                    <a:latin typeface="Courier New" panose="02070309020205020404" pitchFamily="49" charset="0"/>
                  </a:rPr>
                  <a:t> hour;    </a:t>
                </a:r>
                <a:r>
                  <a:rPr lang="en-US" sz="1200" b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 // 0 - 23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2" name="Group 61">
              <a:extLst>
                <a:ext uri="{FF2B5EF4-FFF2-40B4-BE49-F238E27FC236}">
                  <a16:creationId xmlns:a16="http://schemas.microsoft.com/office/drawing/2014/main" id="{75EDA38F-66D8-2C03-3045-A3FE002C0F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358"/>
              <a:ext cx="3072" cy="374"/>
              <a:chOff x="0" y="6358"/>
              <a:chExt cx="3072" cy="374"/>
            </a:xfrm>
            <a:grpFill/>
          </p:grpSpPr>
          <p:sp>
            <p:nvSpPr>
              <p:cNvPr id="35" name="Rectangle 60">
                <a:extLst>
                  <a:ext uri="{FF2B5EF4-FFF2-40B4-BE49-F238E27FC236}">
                    <a16:creationId xmlns:a16="http://schemas.microsoft.com/office/drawing/2014/main" id="{16397CEC-DAE7-DD97-505D-19A9FB5CF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367"/>
                <a:ext cx="85" cy="3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36" name="Rectangle 21">
                <a:extLst>
                  <a:ext uri="{FF2B5EF4-FFF2-40B4-BE49-F238E27FC236}">
                    <a16:creationId xmlns:a16="http://schemas.microsoft.com/office/drawing/2014/main" id="{DC9D7A53-9A93-83F3-F7EA-6FC33FD69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358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18	</a:t>
                </a:r>
                <a:r>
                  <a:rPr lang="en-US" sz="1200" b="1">
                    <a:latin typeface="Courier New" panose="02070309020205020404" pitchFamily="49" charset="0"/>
                  </a:rPr>
                  <a:t>   </a:t>
                </a:r>
                <a:r>
                  <a:rPr lang="en-US" sz="12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int</a:t>
                </a:r>
                <a:r>
                  <a:rPr lang="en-US" sz="1200" b="1">
                    <a:latin typeface="Courier New" panose="02070309020205020404" pitchFamily="49" charset="0"/>
                  </a:rPr>
                  <a:t> minute;  </a:t>
                </a:r>
                <a:r>
                  <a:rPr lang="en-US" sz="1200" b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 // 0 - 59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F764814-E008-CA5A-289B-E84E581113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732"/>
              <a:ext cx="3072" cy="374"/>
              <a:chOff x="0" y="6732"/>
              <a:chExt cx="3072" cy="374"/>
            </a:xfrm>
            <a:grpFill/>
          </p:grpSpPr>
          <p:sp>
            <p:nvSpPr>
              <p:cNvPr id="33" name="Rectangle 62">
                <a:extLst>
                  <a:ext uri="{FF2B5EF4-FFF2-40B4-BE49-F238E27FC236}">
                    <a16:creationId xmlns:a16="http://schemas.microsoft.com/office/drawing/2014/main" id="{C53FDE1C-FE2B-D2D0-42B7-E7C3D49C1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741"/>
                <a:ext cx="85" cy="3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34" name="Rectangle 22">
                <a:extLst>
                  <a:ext uri="{FF2B5EF4-FFF2-40B4-BE49-F238E27FC236}">
                    <a16:creationId xmlns:a16="http://schemas.microsoft.com/office/drawing/2014/main" id="{A64CC1EA-4C97-C1A0-E6E1-71BCE6B2C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732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19	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   </a:t>
                </a:r>
                <a:r>
                  <a:rPr lang="en-US" sz="1200" b="1" dirty="0" err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int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 second;   </a:t>
                </a:r>
                <a:r>
                  <a:rPr lang="en-US" sz="1200" b="1" dirty="0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0 - 59</a:t>
                </a:r>
                <a:endParaRPr lang="en-US" sz="1200" b="1" dirty="0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4" name="Group 65">
              <a:extLst>
                <a:ext uri="{FF2B5EF4-FFF2-40B4-BE49-F238E27FC236}">
                  <a16:creationId xmlns:a16="http://schemas.microsoft.com/office/drawing/2014/main" id="{65E66CF6-BE82-383A-5D35-4EE3ABA842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7106"/>
              <a:ext cx="3072" cy="374"/>
              <a:chOff x="0" y="7106"/>
              <a:chExt cx="3072" cy="374"/>
            </a:xfrm>
            <a:grpFill/>
          </p:grpSpPr>
          <p:sp>
            <p:nvSpPr>
              <p:cNvPr id="31" name="Rectangle 64">
                <a:extLst>
                  <a:ext uri="{FF2B5EF4-FFF2-40B4-BE49-F238E27FC236}">
                    <a16:creationId xmlns:a16="http://schemas.microsoft.com/office/drawing/2014/main" id="{63D1B91D-D193-1D94-6E66-B47B9C3501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115"/>
                <a:ext cx="85" cy="3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32" name="Rectangle 23">
                <a:extLst>
                  <a:ext uri="{FF2B5EF4-FFF2-40B4-BE49-F238E27FC236}">
                    <a16:creationId xmlns:a16="http://schemas.microsoft.com/office/drawing/2014/main" id="{93093E12-F1F3-2E50-7244-E5912683F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106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20	</a:t>
                </a:r>
                <a:r>
                  <a:rPr lang="en-US" sz="1200" b="1">
                    <a:latin typeface="Courier New" panose="02070309020205020404" pitchFamily="49" charset="0"/>
                  </a:rPr>
                  <a:t>};</a:t>
                </a: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5" name="Group 67">
              <a:extLst>
                <a:ext uri="{FF2B5EF4-FFF2-40B4-BE49-F238E27FC236}">
                  <a16:creationId xmlns:a16="http://schemas.microsoft.com/office/drawing/2014/main" id="{C43CB125-1910-50E0-8316-570B32EB2E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7480"/>
              <a:ext cx="3072" cy="374"/>
              <a:chOff x="0" y="7480"/>
              <a:chExt cx="3072" cy="374"/>
            </a:xfrm>
            <a:grpFill/>
          </p:grpSpPr>
          <p:sp>
            <p:nvSpPr>
              <p:cNvPr id="29" name="Rectangle 66">
                <a:extLst>
                  <a:ext uri="{FF2B5EF4-FFF2-40B4-BE49-F238E27FC236}">
                    <a16:creationId xmlns:a16="http://schemas.microsoft.com/office/drawing/2014/main" id="{177787A3-8230-5936-2A7F-20659E0B52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9"/>
                <a:ext cx="85" cy="3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30" name="Rectangle 24">
                <a:extLst>
                  <a:ext uri="{FF2B5EF4-FFF2-40B4-BE49-F238E27FC236}">
                    <a16:creationId xmlns:a16="http://schemas.microsoft.com/office/drawing/2014/main" id="{4659662F-45C3-6491-12A8-1130FA177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0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21	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6" name="Group 69">
              <a:extLst>
                <a:ext uri="{FF2B5EF4-FFF2-40B4-BE49-F238E27FC236}">
                  <a16:creationId xmlns:a16="http://schemas.microsoft.com/office/drawing/2014/main" id="{33FE20B6-6115-8F43-944F-F58961508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7854"/>
              <a:ext cx="3072" cy="374"/>
              <a:chOff x="0" y="7854"/>
              <a:chExt cx="3072" cy="374"/>
            </a:xfrm>
            <a:grpFill/>
          </p:grpSpPr>
          <p:sp>
            <p:nvSpPr>
              <p:cNvPr id="27" name="Rectangle 68">
                <a:extLst>
                  <a:ext uri="{FF2B5EF4-FFF2-40B4-BE49-F238E27FC236}">
                    <a16:creationId xmlns:a16="http://schemas.microsoft.com/office/drawing/2014/main" id="{11FD00A3-5DCA-25B7-7E22-9DD7D389E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863"/>
                <a:ext cx="85" cy="3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28" name="Rectangle 25">
                <a:extLst>
                  <a:ext uri="{FF2B5EF4-FFF2-40B4-BE49-F238E27FC236}">
                    <a16:creationId xmlns:a16="http://schemas.microsoft.com/office/drawing/2014/main" id="{FB89A4B8-F51E-4116-2455-BCD3287C0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854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22	</a:t>
                </a:r>
                <a:r>
                  <a:rPr lang="en-US" sz="1200" b="1">
                    <a:latin typeface="Courier New" panose="02070309020205020404" pitchFamily="49" charset="0"/>
                  </a:rPr>
                  <a:t>#endif</a:t>
                </a: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</p:grpSp>
      <p:grpSp>
        <p:nvGrpSpPr>
          <p:cNvPr id="71" name="Group 80">
            <a:extLst>
              <a:ext uri="{FF2B5EF4-FFF2-40B4-BE49-F238E27FC236}">
                <a16:creationId xmlns:a16="http://schemas.microsoft.com/office/drawing/2014/main" id="{8B54FC86-4155-2687-CBED-3A6F02E2D4B3}"/>
              </a:ext>
            </a:extLst>
          </p:cNvPr>
          <p:cNvGrpSpPr>
            <a:grpSpLocks/>
          </p:cNvGrpSpPr>
          <p:nvPr/>
        </p:nvGrpSpPr>
        <p:grpSpPr bwMode="auto">
          <a:xfrm>
            <a:off x="2047009" y="2174299"/>
            <a:ext cx="7086600" cy="1022350"/>
            <a:chOff x="1152" y="1340"/>
            <a:chExt cx="4394" cy="644"/>
          </a:xfrm>
          <a:solidFill>
            <a:schemeClr val="bg1">
              <a:lumMod val="85000"/>
            </a:schemeClr>
          </a:solidFill>
        </p:grpSpPr>
        <p:sp>
          <p:nvSpPr>
            <p:cNvPr id="72" name="Line 74">
              <a:extLst>
                <a:ext uri="{FF2B5EF4-FFF2-40B4-BE49-F238E27FC236}">
                  <a16:creationId xmlns:a16="http://schemas.microsoft.com/office/drawing/2014/main" id="{4E782AD2-E0A7-BF19-4662-1778EC45DE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52" y="1340"/>
              <a:ext cx="2928" cy="484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3" name="Text Box 73">
              <a:extLst>
                <a:ext uri="{FF2B5EF4-FFF2-40B4-BE49-F238E27FC236}">
                  <a16:creationId xmlns:a16="http://schemas.microsoft.com/office/drawing/2014/main" id="{102AEFF8-A37D-175F-BE01-EEB60AEEA9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344"/>
              <a:ext cx="2330" cy="6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200"/>
                <a:t>If </a:t>
              </a:r>
              <a:r>
                <a:rPr lang="en-US" sz="1200" b="1">
                  <a:latin typeface="Courier New" panose="02070309020205020404" pitchFamily="49" charset="0"/>
                </a:rPr>
                <a:t>time1.h</a:t>
              </a:r>
              <a:r>
                <a:rPr lang="en-US" sz="1200"/>
                <a:t> (</a:t>
              </a:r>
              <a:r>
                <a:rPr lang="en-US" sz="1200" b="1">
                  <a:latin typeface="Courier New" panose="02070309020205020404" pitchFamily="49" charset="0"/>
                </a:rPr>
                <a:t>TIME1_H</a:t>
              </a:r>
              <a:r>
                <a:rPr lang="en-US" sz="1200"/>
                <a:t>) is not defined (</a:t>
              </a:r>
              <a:r>
                <a:rPr lang="en-US" sz="1200" b="1">
                  <a:latin typeface="Courier New" panose="02070309020205020404" pitchFamily="49" charset="0"/>
                </a:rPr>
                <a:t>#ifndef</a:t>
              </a:r>
              <a:r>
                <a:rPr lang="en-US" sz="1200"/>
                <a:t>) then it is loaded (</a:t>
              </a:r>
              <a:r>
                <a:rPr lang="en-US" sz="1200" b="1">
                  <a:latin typeface="Courier New" panose="02070309020205020404" pitchFamily="49" charset="0"/>
                </a:rPr>
                <a:t>#define</a:t>
              </a:r>
              <a:r>
                <a:rPr lang="en-US" sz="1200"/>
                <a:t> </a:t>
              </a:r>
              <a:r>
                <a:rPr lang="en-US" sz="1200" b="1">
                  <a:latin typeface="Courier New" panose="02070309020205020404" pitchFamily="49" charset="0"/>
                </a:rPr>
                <a:t>TIME1_H</a:t>
              </a:r>
              <a:r>
                <a:rPr lang="en-US" sz="1200"/>
                <a:t>).  If </a:t>
              </a:r>
              <a:r>
                <a:rPr lang="en-US" sz="1200" b="1">
                  <a:latin typeface="Courier New" panose="02070309020205020404" pitchFamily="49" charset="0"/>
                </a:rPr>
                <a:t>TIME1_H</a:t>
              </a:r>
              <a:r>
                <a:rPr lang="en-US" sz="1200"/>
                <a:t> </a:t>
              </a:r>
              <a:r>
                <a:rPr lang="en-US" sz="1200" i="1"/>
                <a:t>is</a:t>
              </a:r>
              <a:r>
                <a:rPr lang="en-US" sz="1200"/>
                <a:t> already defined, then everything up to </a:t>
              </a:r>
              <a:r>
                <a:rPr lang="en-US" sz="1200" b="1">
                  <a:latin typeface="Courier New" panose="02070309020205020404" pitchFamily="49" charset="0"/>
                </a:rPr>
                <a:t>#endif</a:t>
              </a:r>
              <a:r>
                <a:rPr lang="en-US" sz="1200">
                  <a:latin typeface="Courier New" panose="02070309020205020404" pitchFamily="49" charset="0"/>
                </a:rPr>
                <a:t> </a:t>
              </a:r>
              <a:r>
                <a:rPr lang="en-US" sz="1200"/>
                <a:t>is ignored.</a:t>
              </a:r>
            </a:p>
            <a:p>
              <a:pPr eaLnBrk="1" hangingPunct="1">
                <a:defRPr/>
              </a:pPr>
              <a:r>
                <a:rPr lang="en-US" sz="1200"/>
                <a:t>This prevents loading a header file multiple times.</a:t>
              </a:r>
            </a:p>
          </p:txBody>
        </p:sp>
      </p:grpSp>
      <p:grpSp>
        <p:nvGrpSpPr>
          <p:cNvPr id="74" name="Group 83">
            <a:extLst>
              <a:ext uri="{FF2B5EF4-FFF2-40B4-BE49-F238E27FC236}">
                <a16:creationId xmlns:a16="http://schemas.microsoft.com/office/drawing/2014/main" id="{6EBB06AB-5E73-F5B9-F16D-9CA2EE353FA1}"/>
              </a:ext>
            </a:extLst>
          </p:cNvPr>
          <p:cNvGrpSpPr>
            <a:grpSpLocks/>
          </p:cNvGrpSpPr>
          <p:nvPr/>
        </p:nvGrpSpPr>
        <p:grpSpPr bwMode="auto">
          <a:xfrm>
            <a:off x="2047009" y="1418651"/>
            <a:ext cx="7239000" cy="414338"/>
            <a:chOff x="1200" y="816"/>
            <a:chExt cx="4320" cy="261"/>
          </a:xfrm>
          <a:solidFill>
            <a:schemeClr val="bg1">
              <a:lumMod val="85000"/>
            </a:schemeClr>
          </a:solidFill>
        </p:grpSpPr>
        <p:sp>
          <p:nvSpPr>
            <p:cNvPr id="75" name="Text Box 84">
              <a:extLst>
                <a:ext uri="{FF2B5EF4-FFF2-40B4-BE49-F238E27FC236}">
                  <a16:creationId xmlns:a16="http://schemas.microsoft.com/office/drawing/2014/main" id="{28618348-2F2E-1734-409B-A7904CEC98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7" y="816"/>
              <a:ext cx="2463" cy="17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200" b="1" dirty="0"/>
                <a:t>Dot ( . ) replaced with underscore ( _ ) in file name.</a:t>
              </a:r>
            </a:p>
          </p:txBody>
        </p:sp>
        <p:sp>
          <p:nvSpPr>
            <p:cNvPr id="76" name="Line 85">
              <a:extLst>
                <a:ext uri="{FF2B5EF4-FFF2-40B4-BE49-F238E27FC236}">
                  <a16:creationId xmlns:a16="http://schemas.microsoft.com/office/drawing/2014/main" id="{91B8ED53-C0B9-5317-E84C-5B630017B6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0" y="890"/>
              <a:ext cx="1857" cy="187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165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D3111C-0DA9-90DA-36CD-DBAB1D3AB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C8C15A-2034-F337-ACBA-DDC48E4A7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47</a:t>
            </a:fld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1B27814-CACC-06DB-6560-A43393EF3BAA}"/>
              </a:ext>
            </a:extLst>
          </p:cNvPr>
          <p:cNvGrpSpPr/>
          <p:nvPr/>
        </p:nvGrpSpPr>
        <p:grpSpPr>
          <a:xfrm>
            <a:off x="228600" y="0"/>
            <a:ext cx="6705600" cy="6858000"/>
            <a:chOff x="0" y="0"/>
            <a:chExt cx="6705600" cy="6858000"/>
          </a:xfrm>
        </p:grpSpPr>
        <p:grpSp>
          <p:nvGrpSpPr>
            <p:cNvPr id="4" name="Group 41">
              <a:extLst>
                <a:ext uri="{FF2B5EF4-FFF2-40B4-BE49-F238E27FC236}">
                  <a16:creationId xmlns:a16="http://schemas.microsoft.com/office/drawing/2014/main" id="{AECD5586-D96B-9885-13D0-C9EF3A6538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6705600" cy="190500"/>
              <a:chOff x="0" y="0"/>
              <a:chExt cx="3072" cy="374"/>
            </a:xfrm>
            <a:solidFill>
              <a:schemeClr val="bg1"/>
            </a:solidFill>
          </p:grpSpPr>
          <p:sp>
            <p:nvSpPr>
              <p:cNvPr id="5" name="Rectangle 40">
                <a:extLst>
                  <a:ext uri="{FF2B5EF4-FFF2-40B4-BE49-F238E27FC236}">
                    <a16:creationId xmlns:a16="http://schemas.microsoft.com/office/drawing/2014/main" id="{5F140ACC-4901-D689-1C27-1BE594B12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B080B8C8-8F5A-CB8B-6A56-58D9E112C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23</a:t>
                </a:r>
                <a:endParaRPr lang="en-US" sz="1200" b="1" dirty="0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7" name="Group 43">
              <a:extLst>
                <a:ext uri="{FF2B5EF4-FFF2-40B4-BE49-F238E27FC236}">
                  <a16:creationId xmlns:a16="http://schemas.microsoft.com/office/drawing/2014/main" id="{3B1EE2D1-35F6-2C9C-17FC-8F22CD3004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90500"/>
              <a:ext cx="6705600" cy="190500"/>
              <a:chOff x="0" y="374"/>
              <a:chExt cx="3072" cy="374"/>
            </a:xfrm>
            <a:solidFill>
              <a:schemeClr val="bg1"/>
            </a:solidFill>
          </p:grpSpPr>
          <p:sp>
            <p:nvSpPr>
              <p:cNvPr id="8" name="Rectangle 42">
                <a:extLst>
                  <a:ext uri="{FF2B5EF4-FFF2-40B4-BE49-F238E27FC236}">
                    <a16:creationId xmlns:a16="http://schemas.microsoft.com/office/drawing/2014/main" id="{4F1722A3-0E5A-BCEE-183C-7A2CB571E8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9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9" name="Rectangle 5">
                <a:extLst>
                  <a:ext uri="{FF2B5EF4-FFF2-40B4-BE49-F238E27FC236}">
                    <a16:creationId xmlns:a16="http://schemas.microsoft.com/office/drawing/2014/main" id="{8AFBE58C-EC2C-077D-B5F6-93058F0EC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24	</a:t>
                </a:r>
                <a:r>
                  <a:rPr lang="en-US" sz="1200" b="1" dirty="0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Member function definitions for Time class.</a:t>
                </a:r>
                <a:endParaRPr lang="en-US" sz="1200" b="1" dirty="0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0" name="Group 45">
              <a:extLst>
                <a:ext uri="{FF2B5EF4-FFF2-40B4-BE49-F238E27FC236}">
                  <a16:creationId xmlns:a16="http://schemas.microsoft.com/office/drawing/2014/main" id="{7F889235-4547-EE40-22C7-3E554EC088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81000"/>
              <a:ext cx="6705600" cy="190500"/>
              <a:chOff x="0" y="748"/>
              <a:chExt cx="3072" cy="374"/>
            </a:xfrm>
            <a:solidFill>
              <a:schemeClr val="bg1"/>
            </a:solidFill>
          </p:grpSpPr>
          <p:sp>
            <p:nvSpPr>
              <p:cNvPr id="11" name="Rectangle 44">
                <a:extLst>
                  <a:ext uri="{FF2B5EF4-FFF2-40B4-BE49-F238E27FC236}">
                    <a16:creationId xmlns:a16="http://schemas.microsoft.com/office/drawing/2014/main" id="{40D88149-6CEE-FD55-C9EA-354C3AE48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53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12" name="Rectangle 6">
                <a:extLst>
                  <a:ext uri="{FF2B5EF4-FFF2-40B4-BE49-F238E27FC236}">
                    <a16:creationId xmlns:a16="http://schemas.microsoft.com/office/drawing/2014/main" id="{F04AAC71-1241-5B55-7E0D-F8BE39679A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25	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#include &lt;</a:t>
                </a:r>
                <a:r>
                  <a:rPr lang="en-US" sz="1200" b="1" dirty="0" err="1">
                    <a:latin typeface="Courier New" panose="02070309020205020404" pitchFamily="49" charset="0"/>
                  </a:rPr>
                  <a:t>iostream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&gt;</a:t>
                </a:r>
              </a:p>
              <a:p>
                <a:pPr eaLnBrk="1" hangingPunct="1">
                  <a:defRPr/>
                </a:pPr>
                <a:endParaRPr 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3" name="Group 47">
              <a:extLst>
                <a:ext uri="{FF2B5EF4-FFF2-40B4-BE49-F238E27FC236}">
                  <a16:creationId xmlns:a16="http://schemas.microsoft.com/office/drawing/2014/main" id="{3DF62A45-C404-FCF3-74CE-32A359FD13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71500"/>
              <a:ext cx="6705600" cy="190500"/>
              <a:chOff x="0" y="1122"/>
              <a:chExt cx="3072" cy="374"/>
            </a:xfrm>
            <a:solidFill>
              <a:schemeClr val="bg1"/>
            </a:solidFill>
          </p:grpSpPr>
          <p:sp>
            <p:nvSpPr>
              <p:cNvPr id="14" name="Rectangle 46">
                <a:extLst>
                  <a:ext uri="{FF2B5EF4-FFF2-40B4-BE49-F238E27FC236}">
                    <a16:creationId xmlns:a16="http://schemas.microsoft.com/office/drawing/2014/main" id="{84F98AE8-8BC7-2381-19FE-E1B37DA81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7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15" name="Rectangle 7">
                <a:extLst>
                  <a:ext uri="{FF2B5EF4-FFF2-40B4-BE49-F238E27FC236}">
                    <a16:creationId xmlns:a16="http://schemas.microsoft.com/office/drawing/2014/main" id="{DE047D90-1A08-824C-6FE7-6D3C3F1C9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2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26	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6" name="Group 49">
              <a:extLst>
                <a:ext uri="{FF2B5EF4-FFF2-40B4-BE49-F238E27FC236}">
                  <a16:creationId xmlns:a16="http://schemas.microsoft.com/office/drawing/2014/main" id="{535A5173-F47A-5084-4A59-B480F1BC0D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762000"/>
              <a:ext cx="6705600" cy="190500"/>
              <a:chOff x="0" y="1496"/>
              <a:chExt cx="3072" cy="374"/>
            </a:xfrm>
            <a:solidFill>
              <a:schemeClr val="bg1"/>
            </a:solidFill>
          </p:grpSpPr>
          <p:sp>
            <p:nvSpPr>
              <p:cNvPr id="17" name="Rectangle 48">
                <a:extLst>
                  <a:ext uri="{FF2B5EF4-FFF2-40B4-BE49-F238E27FC236}">
                    <a16:creationId xmlns:a16="http://schemas.microsoft.com/office/drawing/2014/main" id="{7B36652D-8B61-3CB9-F867-D958863B4B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501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18" name="Rectangle 8">
                <a:extLst>
                  <a:ext uri="{FF2B5EF4-FFF2-40B4-BE49-F238E27FC236}">
                    <a16:creationId xmlns:a16="http://schemas.microsoft.com/office/drawing/2014/main" id="{7DB2512C-4D67-E82D-1B6C-F29B7F4B4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496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27	</a:t>
                </a:r>
                <a:r>
                  <a:rPr lang="en-US" sz="1200" b="1" dirty="0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using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 </a:t>
                </a:r>
                <a:r>
                  <a:rPr lang="en-US" sz="1200" b="1" dirty="0" err="1">
                    <a:latin typeface="Courier New" panose="02070309020205020404" pitchFamily="49" charset="0"/>
                  </a:rPr>
                  <a:t>std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::</a:t>
                </a:r>
                <a:r>
                  <a:rPr lang="en-US" sz="1200" b="1" dirty="0" err="1">
                    <a:latin typeface="Courier New" panose="02070309020205020404" pitchFamily="49" charset="0"/>
                  </a:rPr>
                  <a:t>cout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;</a:t>
                </a:r>
              </a:p>
              <a:p>
                <a:pPr eaLnBrk="1" hangingPunct="1">
                  <a:defRPr/>
                </a:pPr>
                <a:endParaRPr 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9" name="Group 51">
              <a:extLst>
                <a:ext uri="{FF2B5EF4-FFF2-40B4-BE49-F238E27FC236}">
                  <a16:creationId xmlns:a16="http://schemas.microsoft.com/office/drawing/2014/main" id="{D56BF30E-7CD3-5D7C-78ED-B6884CFD56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952500"/>
              <a:ext cx="6705600" cy="190500"/>
              <a:chOff x="0" y="1870"/>
              <a:chExt cx="3072" cy="374"/>
            </a:xfrm>
            <a:solidFill>
              <a:schemeClr val="bg1"/>
            </a:solidFill>
          </p:grpSpPr>
          <p:sp>
            <p:nvSpPr>
              <p:cNvPr id="20" name="Rectangle 50">
                <a:extLst>
                  <a:ext uri="{FF2B5EF4-FFF2-40B4-BE49-F238E27FC236}">
                    <a16:creationId xmlns:a16="http://schemas.microsoft.com/office/drawing/2014/main" id="{58051A90-5306-B9B8-A253-8C9D75B24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875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21" name="Rectangle 9">
                <a:extLst>
                  <a:ext uri="{FF2B5EF4-FFF2-40B4-BE49-F238E27FC236}">
                    <a16:creationId xmlns:a16="http://schemas.microsoft.com/office/drawing/2014/main" id="{5814B8A0-8548-3175-1F41-F377C7E75A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870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28	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740C5FF1-A26A-A5E2-17B1-1CC76AA4BA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143000"/>
              <a:ext cx="6705600" cy="190500"/>
              <a:chOff x="0" y="2244"/>
              <a:chExt cx="3072" cy="374"/>
            </a:xfrm>
            <a:solidFill>
              <a:schemeClr val="bg1"/>
            </a:solidFill>
          </p:grpSpPr>
          <p:sp>
            <p:nvSpPr>
              <p:cNvPr id="23" name="Rectangle 52">
                <a:extLst>
                  <a:ext uri="{FF2B5EF4-FFF2-40B4-BE49-F238E27FC236}">
                    <a16:creationId xmlns:a16="http://schemas.microsoft.com/office/drawing/2014/main" id="{056ACB06-EEB4-66A1-58CC-0E3ABFC6D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249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24" name="Rectangle 10">
                <a:extLst>
                  <a:ext uri="{FF2B5EF4-FFF2-40B4-BE49-F238E27FC236}">
                    <a16:creationId xmlns:a16="http://schemas.microsoft.com/office/drawing/2014/main" id="{A83720A6-8955-F17C-A832-E89614F6A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244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29	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#include "time1.h"</a:t>
                </a:r>
              </a:p>
              <a:p>
                <a:pPr eaLnBrk="1" hangingPunct="1">
                  <a:defRPr/>
                </a:pPr>
                <a:endParaRPr 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5" name="Group 55">
              <a:extLst>
                <a:ext uri="{FF2B5EF4-FFF2-40B4-BE49-F238E27FC236}">
                  <a16:creationId xmlns:a16="http://schemas.microsoft.com/office/drawing/2014/main" id="{F658AB22-AC98-9A15-F732-25D6D8438A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333500"/>
              <a:ext cx="6705600" cy="190500"/>
              <a:chOff x="0" y="2618"/>
              <a:chExt cx="3072" cy="374"/>
            </a:xfrm>
            <a:solidFill>
              <a:schemeClr val="bg1"/>
            </a:solidFill>
          </p:grpSpPr>
          <p:sp>
            <p:nvSpPr>
              <p:cNvPr id="26" name="Rectangle 54">
                <a:extLst>
                  <a:ext uri="{FF2B5EF4-FFF2-40B4-BE49-F238E27FC236}">
                    <a16:creationId xmlns:a16="http://schemas.microsoft.com/office/drawing/2014/main" id="{FC18BCED-964D-D6DB-EEED-FA44EEB06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23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D7637AA7-250C-D79F-8A41-E2CF180E9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18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30	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8" name="Group 57">
              <a:extLst>
                <a:ext uri="{FF2B5EF4-FFF2-40B4-BE49-F238E27FC236}">
                  <a16:creationId xmlns:a16="http://schemas.microsoft.com/office/drawing/2014/main" id="{B9C8133F-9F9F-DBD7-57B8-05288DE2CF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524000"/>
              <a:ext cx="6705600" cy="190500"/>
              <a:chOff x="0" y="2992"/>
              <a:chExt cx="3072" cy="374"/>
            </a:xfrm>
            <a:solidFill>
              <a:schemeClr val="bg1"/>
            </a:solidFill>
          </p:grpSpPr>
          <p:sp>
            <p:nvSpPr>
              <p:cNvPr id="29" name="Rectangle 56">
                <a:extLst>
                  <a:ext uri="{FF2B5EF4-FFF2-40B4-BE49-F238E27FC236}">
                    <a16:creationId xmlns:a16="http://schemas.microsoft.com/office/drawing/2014/main" id="{0E69BBCF-0CE2-F78B-13D9-C775854AB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997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30" name="Rectangle 12">
                <a:extLst>
                  <a:ext uri="{FF2B5EF4-FFF2-40B4-BE49-F238E27FC236}">
                    <a16:creationId xmlns:a16="http://schemas.microsoft.com/office/drawing/2014/main" id="{59E61203-1496-F495-287C-CACD43D698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992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31	</a:t>
                </a:r>
                <a:r>
                  <a:rPr lang="en-US" sz="1200" b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Time constructor initializes each data member to zero.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31" name="Group 59">
              <a:extLst>
                <a:ext uri="{FF2B5EF4-FFF2-40B4-BE49-F238E27FC236}">
                  <a16:creationId xmlns:a16="http://schemas.microsoft.com/office/drawing/2014/main" id="{E3647F07-FFB7-E376-218A-8515593980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714500"/>
              <a:ext cx="6705600" cy="190500"/>
              <a:chOff x="0" y="3366"/>
              <a:chExt cx="3072" cy="374"/>
            </a:xfrm>
            <a:solidFill>
              <a:schemeClr val="bg1"/>
            </a:solidFill>
          </p:grpSpPr>
          <p:sp>
            <p:nvSpPr>
              <p:cNvPr id="32" name="Rectangle 58">
                <a:extLst>
                  <a:ext uri="{FF2B5EF4-FFF2-40B4-BE49-F238E27FC236}">
                    <a16:creationId xmlns:a16="http://schemas.microsoft.com/office/drawing/2014/main" id="{8F49A65C-CD70-55E7-9AFA-16CF74437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371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33" name="Rectangle 13">
                <a:extLst>
                  <a:ext uri="{FF2B5EF4-FFF2-40B4-BE49-F238E27FC236}">
                    <a16:creationId xmlns:a16="http://schemas.microsoft.com/office/drawing/2014/main" id="{AB07D676-1835-F9F7-0386-CEB73A136D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366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32	</a:t>
                </a:r>
                <a:r>
                  <a:rPr lang="en-US" sz="1200" b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Ensures all Time objects start in a consistent state.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34" name="Group 61">
              <a:extLst>
                <a:ext uri="{FF2B5EF4-FFF2-40B4-BE49-F238E27FC236}">
                  <a16:creationId xmlns:a16="http://schemas.microsoft.com/office/drawing/2014/main" id="{7B934F6C-87A7-039C-F377-D4339D0D14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905000"/>
              <a:ext cx="6705600" cy="190500"/>
              <a:chOff x="0" y="3740"/>
              <a:chExt cx="3072" cy="374"/>
            </a:xfrm>
            <a:solidFill>
              <a:schemeClr val="bg1"/>
            </a:solidFill>
          </p:grpSpPr>
          <p:sp>
            <p:nvSpPr>
              <p:cNvPr id="35" name="Rectangle 60">
                <a:extLst>
                  <a:ext uri="{FF2B5EF4-FFF2-40B4-BE49-F238E27FC236}">
                    <a16:creationId xmlns:a16="http://schemas.microsoft.com/office/drawing/2014/main" id="{020D00F0-39D6-E308-D495-FECBACBFEC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5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36" name="Rectangle 14">
                <a:extLst>
                  <a:ext uri="{FF2B5EF4-FFF2-40B4-BE49-F238E27FC236}">
                    <a16:creationId xmlns:a16="http://schemas.microsoft.com/office/drawing/2014/main" id="{66CE42BF-7F0C-29FE-9DE8-E1927CE18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0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33	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Time::Time() { hour = minute = second = 0; }</a:t>
                </a:r>
              </a:p>
              <a:p>
                <a:pPr eaLnBrk="1" hangingPunct="1">
                  <a:defRPr/>
                </a:pPr>
                <a:endParaRPr 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37" name="Group 63">
              <a:extLst>
                <a:ext uri="{FF2B5EF4-FFF2-40B4-BE49-F238E27FC236}">
                  <a16:creationId xmlns:a16="http://schemas.microsoft.com/office/drawing/2014/main" id="{03D04053-8D46-B8F8-B5B3-2AB0540093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095500"/>
              <a:ext cx="6705600" cy="190500"/>
              <a:chOff x="0" y="4114"/>
              <a:chExt cx="3072" cy="374"/>
            </a:xfrm>
            <a:solidFill>
              <a:schemeClr val="bg1"/>
            </a:solidFill>
          </p:grpSpPr>
          <p:sp>
            <p:nvSpPr>
              <p:cNvPr id="38" name="Rectangle 62">
                <a:extLst>
                  <a:ext uri="{FF2B5EF4-FFF2-40B4-BE49-F238E27FC236}">
                    <a16:creationId xmlns:a16="http://schemas.microsoft.com/office/drawing/2014/main" id="{F934529A-8C91-C8A0-B11E-7B5644578B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119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7BF0B3CD-2EC9-1843-17A9-512474BAA0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114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34	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40" name="Group 65">
              <a:extLst>
                <a:ext uri="{FF2B5EF4-FFF2-40B4-BE49-F238E27FC236}">
                  <a16:creationId xmlns:a16="http://schemas.microsoft.com/office/drawing/2014/main" id="{24682081-446E-4E96-8672-A18746F0D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286000"/>
              <a:ext cx="6705600" cy="190500"/>
              <a:chOff x="0" y="4488"/>
              <a:chExt cx="3072" cy="374"/>
            </a:xfrm>
            <a:solidFill>
              <a:schemeClr val="bg1"/>
            </a:solidFill>
          </p:grpSpPr>
          <p:sp>
            <p:nvSpPr>
              <p:cNvPr id="41" name="Rectangle 64">
                <a:extLst>
                  <a:ext uri="{FF2B5EF4-FFF2-40B4-BE49-F238E27FC236}">
                    <a16:creationId xmlns:a16="http://schemas.microsoft.com/office/drawing/2014/main" id="{E542D8AB-6E9E-A3E6-9526-67C7D9BF0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493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DE611FE3-C8CC-838E-F68B-FF16E5E48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488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35	</a:t>
                </a:r>
                <a:r>
                  <a:rPr lang="en-US" sz="1200" b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Set a new Time value using military time. Perform validity 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43" name="Group 67">
              <a:extLst>
                <a:ext uri="{FF2B5EF4-FFF2-40B4-BE49-F238E27FC236}">
                  <a16:creationId xmlns:a16="http://schemas.microsoft.com/office/drawing/2014/main" id="{833A2760-5CD4-8493-EBF6-4CA0CA47F2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476500"/>
              <a:ext cx="6705600" cy="190500"/>
              <a:chOff x="0" y="4862"/>
              <a:chExt cx="3072" cy="374"/>
            </a:xfrm>
            <a:solidFill>
              <a:schemeClr val="bg1"/>
            </a:solidFill>
          </p:grpSpPr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391D0244-7FE1-1A73-E70B-36D7543D58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867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45" name="Rectangle 17">
                <a:extLst>
                  <a:ext uri="{FF2B5EF4-FFF2-40B4-BE49-F238E27FC236}">
                    <a16:creationId xmlns:a16="http://schemas.microsoft.com/office/drawing/2014/main" id="{2EF3ECF9-ADE2-A1D9-0DB1-3861382430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862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36	</a:t>
                </a:r>
                <a:r>
                  <a:rPr lang="en-US" sz="1200" b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checks on the data values. Set invalid values to zero.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46" name="Group 69">
              <a:extLst>
                <a:ext uri="{FF2B5EF4-FFF2-40B4-BE49-F238E27FC236}">
                  <a16:creationId xmlns:a16="http://schemas.microsoft.com/office/drawing/2014/main" id="{FFA3D484-3B73-8F00-D282-9D1DB272EA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667000"/>
              <a:ext cx="6705600" cy="190500"/>
              <a:chOff x="0" y="5236"/>
              <a:chExt cx="3072" cy="374"/>
            </a:xfrm>
            <a:solidFill>
              <a:schemeClr val="bg1"/>
            </a:solidFill>
          </p:grpSpPr>
          <p:sp>
            <p:nvSpPr>
              <p:cNvPr id="47" name="Rectangle 68">
                <a:extLst>
                  <a:ext uri="{FF2B5EF4-FFF2-40B4-BE49-F238E27FC236}">
                    <a16:creationId xmlns:a16="http://schemas.microsoft.com/office/drawing/2014/main" id="{5A43A220-0265-63E0-8E02-C510222D0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241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48" name="Rectangle 18">
                <a:extLst>
                  <a:ext uri="{FF2B5EF4-FFF2-40B4-BE49-F238E27FC236}">
                    <a16:creationId xmlns:a16="http://schemas.microsoft.com/office/drawing/2014/main" id="{31CF837E-2142-FC1F-7343-2FD5AE8A82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236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37	</a:t>
                </a:r>
                <a:r>
                  <a:rPr lang="en-US" sz="1200" b="1" dirty="0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void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 Time::</a:t>
                </a:r>
                <a:r>
                  <a:rPr lang="en-US" sz="1200" b="1" dirty="0" err="1">
                    <a:latin typeface="Courier New" panose="02070309020205020404" pitchFamily="49" charset="0"/>
                  </a:rPr>
                  <a:t>setTime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( </a:t>
                </a:r>
                <a:r>
                  <a:rPr lang="en-US" sz="1200" b="1" dirty="0" err="1">
                    <a:latin typeface="Courier New" panose="02070309020205020404" pitchFamily="49" charset="0"/>
                  </a:rPr>
                  <a:t>int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 h, </a:t>
                </a:r>
                <a:r>
                  <a:rPr lang="en-US" sz="1200" b="1" dirty="0" err="1">
                    <a:latin typeface="Courier New" panose="02070309020205020404" pitchFamily="49" charset="0"/>
                  </a:rPr>
                  <a:t>int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 m, </a:t>
                </a:r>
                <a:r>
                  <a:rPr lang="en-US" sz="1200" b="1" dirty="0" err="1">
                    <a:latin typeface="Courier New" panose="02070309020205020404" pitchFamily="49" charset="0"/>
                  </a:rPr>
                  <a:t>int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 s )</a:t>
                </a:r>
              </a:p>
              <a:p>
                <a:pPr eaLnBrk="1" hangingPunct="1">
                  <a:defRPr/>
                </a:pPr>
                <a:endParaRPr 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49" name="Group 71">
              <a:extLst>
                <a:ext uri="{FF2B5EF4-FFF2-40B4-BE49-F238E27FC236}">
                  <a16:creationId xmlns:a16="http://schemas.microsoft.com/office/drawing/2014/main" id="{443C45F4-8209-2CAB-441A-98A38028E5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857500"/>
              <a:ext cx="6705600" cy="190500"/>
              <a:chOff x="0" y="5610"/>
              <a:chExt cx="3072" cy="374"/>
            </a:xfrm>
            <a:solidFill>
              <a:schemeClr val="bg1"/>
            </a:solidFill>
          </p:grpSpPr>
          <p:sp>
            <p:nvSpPr>
              <p:cNvPr id="50" name="Rectangle 70">
                <a:extLst>
                  <a:ext uri="{FF2B5EF4-FFF2-40B4-BE49-F238E27FC236}">
                    <a16:creationId xmlns:a16="http://schemas.microsoft.com/office/drawing/2014/main" id="{8F36DB7C-D7F4-268F-2354-BC1422E3F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615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51" name="Rectangle 19">
                <a:extLst>
                  <a:ext uri="{FF2B5EF4-FFF2-40B4-BE49-F238E27FC236}">
                    <a16:creationId xmlns:a16="http://schemas.microsoft.com/office/drawing/2014/main" id="{E8BE4E64-E9DE-897B-CD66-54CA4F04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610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38	</a:t>
                </a:r>
                <a:r>
                  <a:rPr lang="en-US" sz="1200" b="1">
                    <a:latin typeface="Courier New" panose="02070309020205020404" pitchFamily="49" charset="0"/>
                  </a:rPr>
                  <a:t>{</a:t>
                </a: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52" name="Group 73">
              <a:extLst>
                <a:ext uri="{FF2B5EF4-FFF2-40B4-BE49-F238E27FC236}">
                  <a16:creationId xmlns:a16="http://schemas.microsoft.com/office/drawing/2014/main" id="{2CBB0DD8-9045-CD9B-94ED-D3B4E26C1C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048000"/>
              <a:ext cx="6705600" cy="190500"/>
              <a:chOff x="0" y="5984"/>
              <a:chExt cx="3072" cy="374"/>
            </a:xfrm>
            <a:solidFill>
              <a:schemeClr val="bg1"/>
            </a:solidFill>
          </p:grpSpPr>
          <p:sp>
            <p:nvSpPr>
              <p:cNvPr id="53" name="Rectangle 72">
                <a:extLst>
                  <a:ext uri="{FF2B5EF4-FFF2-40B4-BE49-F238E27FC236}">
                    <a16:creationId xmlns:a16="http://schemas.microsoft.com/office/drawing/2014/main" id="{E89B4E1C-F947-D38E-6A50-B86C686A7E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989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54" name="Rectangle 20">
                <a:extLst>
                  <a:ext uri="{FF2B5EF4-FFF2-40B4-BE49-F238E27FC236}">
                    <a16:creationId xmlns:a16="http://schemas.microsoft.com/office/drawing/2014/main" id="{CB49AF44-48CC-0F3D-1792-A028C746A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984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39	</a:t>
                </a:r>
                <a:r>
                  <a:rPr lang="en-US" sz="1200" b="1">
                    <a:latin typeface="Courier New" panose="02070309020205020404" pitchFamily="49" charset="0"/>
                  </a:rPr>
                  <a:t>   hour   = ( h &gt;= 0 &amp;&amp; h &lt; 24 ) ? h : 0;</a:t>
                </a: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55" name="Group 75">
              <a:extLst>
                <a:ext uri="{FF2B5EF4-FFF2-40B4-BE49-F238E27FC236}">
                  <a16:creationId xmlns:a16="http://schemas.microsoft.com/office/drawing/2014/main" id="{230B4F9C-C2B7-B3A1-AE58-64B8F8A78A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238500"/>
              <a:ext cx="6705600" cy="190500"/>
              <a:chOff x="0" y="6358"/>
              <a:chExt cx="3072" cy="374"/>
            </a:xfrm>
            <a:solidFill>
              <a:schemeClr val="bg1"/>
            </a:solidFill>
          </p:grpSpPr>
          <p:sp>
            <p:nvSpPr>
              <p:cNvPr id="56" name="Rectangle 74">
                <a:extLst>
                  <a:ext uri="{FF2B5EF4-FFF2-40B4-BE49-F238E27FC236}">
                    <a16:creationId xmlns:a16="http://schemas.microsoft.com/office/drawing/2014/main" id="{5C0E3C8E-A925-9CDE-181F-8F0026D51A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363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57" name="Rectangle 21">
                <a:extLst>
                  <a:ext uri="{FF2B5EF4-FFF2-40B4-BE49-F238E27FC236}">
                    <a16:creationId xmlns:a16="http://schemas.microsoft.com/office/drawing/2014/main" id="{7954F0AA-8E05-CCFE-AECF-88F7DDD77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358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40	</a:t>
                </a:r>
                <a:r>
                  <a:rPr lang="en-US" sz="1200" b="1">
                    <a:latin typeface="Courier New" panose="02070309020205020404" pitchFamily="49" charset="0"/>
                  </a:rPr>
                  <a:t>   minute = ( m &gt;= 0 &amp;&amp; m &lt; 60 ) ? m : 0;</a:t>
                </a: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58" name="Group 77">
              <a:extLst>
                <a:ext uri="{FF2B5EF4-FFF2-40B4-BE49-F238E27FC236}">
                  <a16:creationId xmlns:a16="http://schemas.microsoft.com/office/drawing/2014/main" id="{DDCE1AF2-F753-6024-0294-C15D879F04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429000"/>
              <a:ext cx="6705600" cy="190500"/>
              <a:chOff x="0" y="6732"/>
              <a:chExt cx="3072" cy="374"/>
            </a:xfrm>
            <a:solidFill>
              <a:schemeClr val="bg1"/>
            </a:solidFill>
          </p:grpSpPr>
          <p:sp>
            <p:nvSpPr>
              <p:cNvPr id="59" name="Rectangle 76">
                <a:extLst>
                  <a:ext uri="{FF2B5EF4-FFF2-40B4-BE49-F238E27FC236}">
                    <a16:creationId xmlns:a16="http://schemas.microsoft.com/office/drawing/2014/main" id="{349F453C-CC73-A31A-A178-9802DDD8D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737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60" name="Rectangle 22">
                <a:extLst>
                  <a:ext uri="{FF2B5EF4-FFF2-40B4-BE49-F238E27FC236}">
                    <a16:creationId xmlns:a16="http://schemas.microsoft.com/office/drawing/2014/main" id="{C69DAF2D-CB71-C310-F9FF-F3FC1257BD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732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41	</a:t>
                </a:r>
                <a:r>
                  <a:rPr lang="en-US" sz="1200" b="1">
                    <a:latin typeface="Courier New" panose="02070309020205020404" pitchFamily="49" charset="0"/>
                  </a:rPr>
                  <a:t>   second = ( s &gt;= 0 &amp;&amp; s &lt; 60 ) ? s : 0;</a:t>
                </a: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61" name="Group 79">
              <a:extLst>
                <a:ext uri="{FF2B5EF4-FFF2-40B4-BE49-F238E27FC236}">
                  <a16:creationId xmlns:a16="http://schemas.microsoft.com/office/drawing/2014/main" id="{A176AD84-8B04-0F57-4192-584CAF6618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619500"/>
              <a:ext cx="6705600" cy="190500"/>
              <a:chOff x="0" y="7106"/>
              <a:chExt cx="3072" cy="374"/>
            </a:xfrm>
            <a:solidFill>
              <a:schemeClr val="bg1"/>
            </a:solidFill>
          </p:grpSpPr>
          <p:sp>
            <p:nvSpPr>
              <p:cNvPr id="62" name="Rectangle 78">
                <a:extLst>
                  <a:ext uri="{FF2B5EF4-FFF2-40B4-BE49-F238E27FC236}">
                    <a16:creationId xmlns:a16="http://schemas.microsoft.com/office/drawing/2014/main" id="{7B9D978D-2ACD-20AE-D1B0-BD5814286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111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63" name="Rectangle 23">
                <a:extLst>
                  <a:ext uri="{FF2B5EF4-FFF2-40B4-BE49-F238E27FC236}">
                    <a16:creationId xmlns:a16="http://schemas.microsoft.com/office/drawing/2014/main" id="{4679B07F-5835-25D5-0AF5-597BA4D67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106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42	</a:t>
                </a:r>
                <a:r>
                  <a:rPr lang="en-US" sz="1200" b="1">
                    <a:latin typeface="Courier New" panose="02070309020205020404" pitchFamily="49" charset="0"/>
                  </a:rPr>
                  <a:t>}</a:t>
                </a: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64" name="Group 81">
              <a:extLst>
                <a:ext uri="{FF2B5EF4-FFF2-40B4-BE49-F238E27FC236}">
                  <a16:creationId xmlns:a16="http://schemas.microsoft.com/office/drawing/2014/main" id="{0437F16A-257C-419A-30D7-521CDEA830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810000"/>
              <a:ext cx="6705600" cy="190500"/>
              <a:chOff x="0" y="7480"/>
              <a:chExt cx="3072" cy="374"/>
            </a:xfrm>
            <a:solidFill>
              <a:schemeClr val="bg1"/>
            </a:solidFill>
          </p:grpSpPr>
          <p:sp>
            <p:nvSpPr>
              <p:cNvPr id="65" name="Rectangle 80">
                <a:extLst>
                  <a:ext uri="{FF2B5EF4-FFF2-40B4-BE49-F238E27FC236}">
                    <a16:creationId xmlns:a16="http://schemas.microsoft.com/office/drawing/2014/main" id="{02C3A9F9-C6A0-1AAD-0E99-AF65298D91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5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66" name="Rectangle 24">
                <a:extLst>
                  <a:ext uri="{FF2B5EF4-FFF2-40B4-BE49-F238E27FC236}">
                    <a16:creationId xmlns:a16="http://schemas.microsoft.com/office/drawing/2014/main" id="{3E3A7CB5-F0F3-F896-7557-1D04BDCFD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0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43	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67" name="Group 83">
              <a:extLst>
                <a:ext uri="{FF2B5EF4-FFF2-40B4-BE49-F238E27FC236}">
                  <a16:creationId xmlns:a16="http://schemas.microsoft.com/office/drawing/2014/main" id="{0C97C3E9-804E-0141-8758-566C07A4B9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000500"/>
              <a:ext cx="6705600" cy="190500"/>
              <a:chOff x="0" y="7854"/>
              <a:chExt cx="3072" cy="374"/>
            </a:xfrm>
            <a:solidFill>
              <a:schemeClr val="bg1"/>
            </a:solidFill>
          </p:grpSpPr>
          <p:sp>
            <p:nvSpPr>
              <p:cNvPr id="68" name="Rectangle 82">
                <a:extLst>
                  <a:ext uri="{FF2B5EF4-FFF2-40B4-BE49-F238E27FC236}">
                    <a16:creationId xmlns:a16="http://schemas.microsoft.com/office/drawing/2014/main" id="{9B667E20-46AD-2BF2-FE39-B48ABDBF6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859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E0E73076-3166-36BB-DF36-B69B1B23A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854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44	</a:t>
                </a:r>
                <a:r>
                  <a:rPr lang="en-US" sz="1200" b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Print Time in military format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70" name="Group 85">
              <a:extLst>
                <a:ext uri="{FF2B5EF4-FFF2-40B4-BE49-F238E27FC236}">
                  <a16:creationId xmlns:a16="http://schemas.microsoft.com/office/drawing/2014/main" id="{B0536F82-F664-36D4-46D2-45A30BC3DA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191000"/>
              <a:ext cx="6705600" cy="190500"/>
              <a:chOff x="0" y="8228"/>
              <a:chExt cx="3072" cy="374"/>
            </a:xfrm>
            <a:solidFill>
              <a:schemeClr val="bg1"/>
            </a:solidFill>
          </p:grpSpPr>
          <p:sp>
            <p:nvSpPr>
              <p:cNvPr id="71" name="Rectangle 84">
                <a:extLst>
                  <a:ext uri="{FF2B5EF4-FFF2-40B4-BE49-F238E27FC236}">
                    <a16:creationId xmlns:a16="http://schemas.microsoft.com/office/drawing/2014/main" id="{6D8E9073-702B-3503-C76F-0149C8BF9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233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72" name="Rectangle 26">
                <a:extLst>
                  <a:ext uri="{FF2B5EF4-FFF2-40B4-BE49-F238E27FC236}">
                    <a16:creationId xmlns:a16="http://schemas.microsoft.com/office/drawing/2014/main" id="{87CE47C7-CFF7-D6DC-9215-8335674A2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228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45	</a:t>
                </a:r>
                <a:r>
                  <a:rPr lang="en-US" sz="1200" b="1" dirty="0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void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 Time::</a:t>
                </a:r>
                <a:r>
                  <a:rPr lang="en-US" sz="1200" b="1" dirty="0" err="1">
                    <a:latin typeface="Courier New" panose="02070309020205020404" pitchFamily="49" charset="0"/>
                  </a:rPr>
                  <a:t>printMilitary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()</a:t>
                </a:r>
              </a:p>
              <a:p>
                <a:pPr eaLnBrk="1" hangingPunct="1">
                  <a:defRPr/>
                </a:pPr>
                <a:endParaRPr 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73" name="Group 87">
              <a:extLst>
                <a:ext uri="{FF2B5EF4-FFF2-40B4-BE49-F238E27FC236}">
                  <a16:creationId xmlns:a16="http://schemas.microsoft.com/office/drawing/2014/main" id="{D17C8A93-DE4C-74F6-C56C-565F49B079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381500"/>
              <a:ext cx="6705600" cy="190500"/>
              <a:chOff x="0" y="8602"/>
              <a:chExt cx="3072" cy="374"/>
            </a:xfrm>
            <a:solidFill>
              <a:schemeClr val="bg1"/>
            </a:solidFill>
          </p:grpSpPr>
          <p:sp>
            <p:nvSpPr>
              <p:cNvPr id="74" name="Rectangle 86">
                <a:extLst>
                  <a:ext uri="{FF2B5EF4-FFF2-40B4-BE49-F238E27FC236}">
                    <a16:creationId xmlns:a16="http://schemas.microsoft.com/office/drawing/2014/main" id="{48797AB9-CEB3-A643-0E35-B8BA8B083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607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A6E9B17-C1AD-65F9-E272-4CEB81785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602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46	</a:t>
                </a:r>
                <a:r>
                  <a:rPr lang="en-US" sz="1200" b="1">
                    <a:latin typeface="Courier New" panose="02070309020205020404" pitchFamily="49" charset="0"/>
                  </a:rPr>
                  <a:t>{</a:t>
                </a: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76" name="Group 89">
              <a:extLst>
                <a:ext uri="{FF2B5EF4-FFF2-40B4-BE49-F238E27FC236}">
                  <a16:creationId xmlns:a16="http://schemas.microsoft.com/office/drawing/2014/main" id="{6AED09C8-77EB-5D93-394A-769AB38856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572000"/>
              <a:ext cx="6705600" cy="190500"/>
              <a:chOff x="0" y="8976"/>
              <a:chExt cx="3072" cy="374"/>
            </a:xfrm>
            <a:solidFill>
              <a:schemeClr val="bg1"/>
            </a:solidFill>
          </p:grpSpPr>
          <p:sp>
            <p:nvSpPr>
              <p:cNvPr id="77" name="Rectangle 88">
                <a:extLst>
                  <a:ext uri="{FF2B5EF4-FFF2-40B4-BE49-F238E27FC236}">
                    <a16:creationId xmlns:a16="http://schemas.microsoft.com/office/drawing/2014/main" id="{B62C895D-F0C9-E096-4598-8819C356D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981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78" name="Rectangle 28">
                <a:extLst>
                  <a:ext uri="{FF2B5EF4-FFF2-40B4-BE49-F238E27FC236}">
                    <a16:creationId xmlns:a16="http://schemas.microsoft.com/office/drawing/2014/main" id="{AC5B6EBA-CBF6-0F1D-A71A-C241B84D6A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976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47	</a:t>
                </a:r>
                <a:r>
                  <a:rPr lang="en-US" sz="1200" b="1">
                    <a:latin typeface="Courier New" panose="02070309020205020404" pitchFamily="49" charset="0"/>
                  </a:rPr>
                  <a:t>   cout &lt;&lt; ( hour &lt; 10 ? "0" : "" ) &lt;&lt; hour &lt;&lt; ":"</a:t>
                </a: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79" name="Group 91">
              <a:extLst>
                <a:ext uri="{FF2B5EF4-FFF2-40B4-BE49-F238E27FC236}">
                  <a16:creationId xmlns:a16="http://schemas.microsoft.com/office/drawing/2014/main" id="{3D8436B2-BEE1-7855-8EC9-AFBCB38BC1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762500"/>
              <a:ext cx="6705600" cy="190500"/>
              <a:chOff x="0" y="9350"/>
              <a:chExt cx="3072" cy="374"/>
            </a:xfrm>
            <a:solidFill>
              <a:schemeClr val="bg1"/>
            </a:solidFill>
          </p:grpSpPr>
          <p:sp>
            <p:nvSpPr>
              <p:cNvPr id="80" name="Rectangle 90">
                <a:extLst>
                  <a:ext uri="{FF2B5EF4-FFF2-40B4-BE49-F238E27FC236}">
                    <a16:creationId xmlns:a16="http://schemas.microsoft.com/office/drawing/2014/main" id="{312BCEF3-C8E4-F478-234E-71A84016AB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355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81" name="Rectangle 29">
                <a:extLst>
                  <a:ext uri="{FF2B5EF4-FFF2-40B4-BE49-F238E27FC236}">
                    <a16:creationId xmlns:a16="http://schemas.microsoft.com/office/drawing/2014/main" id="{99E6C53D-E899-C064-0C92-5E8C6A023E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350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48	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        &lt;&lt; ( minute &lt; 10 ? "0" : "" ) &lt;&lt; minute;</a:t>
                </a:r>
              </a:p>
              <a:p>
                <a:pPr eaLnBrk="1" hangingPunct="1">
                  <a:defRPr/>
                </a:pPr>
                <a:endParaRPr 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82" name="Group 93">
              <a:extLst>
                <a:ext uri="{FF2B5EF4-FFF2-40B4-BE49-F238E27FC236}">
                  <a16:creationId xmlns:a16="http://schemas.microsoft.com/office/drawing/2014/main" id="{D8B7972B-16D7-4D90-3E50-10B2A8E195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953000"/>
              <a:ext cx="6705600" cy="190500"/>
              <a:chOff x="0" y="9724"/>
              <a:chExt cx="3072" cy="374"/>
            </a:xfrm>
            <a:solidFill>
              <a:schemeClr val="bg1"/>
            </a:solidFill>
          </p:grpSpPr>
          <p:sp>
            <p:nvSpPr>
              <p:cNvPr id="83" name="Rectangle 92">
                <a:extLst>
                  <a:ext uri="{FF2B5EF4-FFF2-40B4-BE49-F238E27FC236}">
                    <a16:creationId xmlns:a16="http://schemas.microsoft.com/office/drawing/2014/main" id="{2068D093-6C9F-80CB-23DA-611A5207A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729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84" name="Rectangle 30">
                <a:extLst>
                  <a:ext uri="{FF2B5EF4-FFF2-40B4-BE49-F238E27FC236}">
                    <a16:creationId xmlns:a16="http://schemas.microsoft.com/office/drawing/2014/main" id="{A556AD57-F21C-DF8A-716A-0B2FB82B05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724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49	</a:t>
                </a:r>
                <a:r>
                  <a:rPr lang="en-US" sz="1200" b="1">
                    <a:latin typeface="Courier New" panose="02070309020205020404" pitchFamily="49" charset="0"/>
                  </a:rPr>
                  <a:t>}</a:t>
                </a: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85" name="Group 95">
              <a:extLst>
                <a:ext uri="{FF2B5EF4-FFF2-40B4-BE49-F238E27FC236}">
                  <a16:creationId xmlns:a16="http://schemas.microsoft.com/office/drawing/2014/main" id="{98D51B0F-83B1-995D-6C89-27410EE8C7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143500"/>
              <a:ext cx="6705600" cy="190500"/>
              <a:chOff x="0" y="10098"/>
              <a:chExt cx="3072" cy="374"/>
            </a:xfrm>
            <a:solidFill>
              <a:schemeClr val="bg1"/>
            </a:solidFill>
          </p:grpSpPr>
          <p:sp>
            <p:nvSpPr>
              <p:cNvPr id="86" name="Rectangle 94">
                <a:extLst>
                  <a:ext uri="{FF2B5EF4-FFF2-40B4-BE49-F238E27FC236}">
                    <a16:creationId xmlns:a16="http://schemas.microsoft.com/office/drawing/2014/main" id="{EF2C7648-3899-9C72-51CF-611E1F0E1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103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87" name="Rectangle 31">
                <a:extLst>
                  <a:ext uri="{FF2B5EF4-FFF2-40B4-BE49-F238E27FC236}">
                    <a16:creationId xmlns:a16="http://schemas.microsoft.com/office/drawing/2014/main" id="{DA1AE6A0-03A3-7AF1-8874-A82ACB8F2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098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50	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88" name="Group 97">
              <a:extLst>
                <a:ext uri="{FF2B5EF4-FFF2-40B4-BE49-F238E27FC236}">
                  <a16:creationId xmlns:a16="http://schemas.microsoft.com/office/drawing/2014/main" id="{51C11EB1-209C-6C7F-EAAF-901D2B3D11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334000"/>
              <a:ext cx="6705600" cy="190500"/>
              <a:chOff x="0" y="10472"/>
              <a:chExt cx="3072" cy="374"/>
            </a:xfrm>
            <a:solidFill>
              <a:schemeClr val="bg1"/>
            </a:solidFill>
          </p:grpSpPr>
          <p:sp>
            <p:nvSpPr>
              <p:cNvPr id="89" name="Rectangle 96">
                <a:extLst>
                  <a:ext uri="{FF2B5EF4-FFF2-40B4-BE49-F238E27FC236}">
                    <a16:creationId xmlns:a16="http://schemas.microsoft.com/office/drawing/2014/main" id="{BA5BEA17-6624-BB6B-6E1A-BDDC73E082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477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90" name="Rectangle 32">
                <a:extLst>
                  <a:ext uri="{FF2B5EF4-FFF2-40B4-BE49-F238E27FC236}">
                    <a16:creationId xmlns:a16="http://schemas.microsoft.com/office/drawing/2014/main" id="{550E9720-734A-5F42-FD4B-9F33E79A96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472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51	</a:t>
                </a:r>
                <a:r>
                  <a:rPr lang="en-US" sz="1200" b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Print time in standard format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91" name="Group 99">
              <a:extLst>
                <a:ext uri="{FF2B5EF4-FFF2-40B4-BE49-F238E27FC236}">
                  <a16:creationId xmlns:a16="http://schemas.microsoft.com/office/drawing/2014/main" id="{3FCA03A4-ACE5-7E52-C859-63D0DDE59F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524500"/>
              <a:ext cx="6705600" cy="190500"/>
              <a:chOff x="0" y="10846"/>
              <a:chExt cx="3072" cy="374"/>
            </a:xfrm>
            <a:solidFill>
              <a:schemeClr val="bg1"/>
            </a:solidFill>
          </p:grpSpPr>
          <p:sp>
            <p:nvSpPr>
              <p:cNvPr id="92" name="Rectangle 98">
                <a:extLst>
                  <a:ext uri="{FF2B5EF4-FFF2-40B4-BE49-F238E27FC236}">
                    <a16:creationId xmlns:a16="http://schemas.microsoft.com/office/drawing/2014/main" id="{490206A4-BBE6-9212-1BB8-8E6110E0E0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851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93" name="Rectangle 33">
                <a:extLst>
                  <a:ext uri="{FF2B5EF4-FFF2-40B4-BE49-F238E27FC236}">
                    <a16:creationId xmlns:a16="http://schemas.microsoft.com/office/drawing/2014/main" id="{2E974E69-B38B-BD4D-60F1-58E3FBE55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846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52	</a:t>
                </a:r>
                <a:r>
                  <a:rPr lang="en-US" sz="1200" b="1" dirty="0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void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 Time::</a:t>
                </a:r>
                <a:r>
                  <a:rPr lang="en-US" sz="1200" b="1" dirty="0" err="1">
                    <a:latin typeface="Courier New" panose="02070309020205020404" pitchFamily="49" charset="0"/>
                  </a:rPr>
                  <a:t>printStandard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()</a:t>
                </a:r>
              </a:p>
              <a:p>
                <a:pPr eaLnBrk="1" hangingPunct="1">
                  <a:defRPr/>
                </a:pPr>
                <a:endParaRPr 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94" name="Group 101">
              <a:extLst>
                <a:ext uri="{FF2B5EF4-FFF2-40B4-BE49-F238E27FC236}">
                  <a16:creationId xmlns:a16="http://schemas.microsoft.com/office/drawing/2014/main" id="{2F0853A2-2331-D7B9-053C-84E5E85A5A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715000"/>
              <a:ext cx="6705600" cy="190500"/>
              <a:chOff x="0" y="11220"/>
              <a:chExt cx="3072" cy="374"/>
            </a:xfrm>
            <a:solidFill>
              <a:schemeClr val="bg1"/>
            </a:solidFill>
          </p:grpSpPr>
          <p:sp>
            <p:nvSpPr>
              <p:cNvPr id="95" name="Rectangle 100">
                <a:extLst>
                  <a:ext uri="{FF2B5EF4-FFF2-40B4-BE49-F238E27FC236}">
                    <a16:creationId xmlns:a16="http://schemas.microsoft.com/office/drawing/2014/main" id="{B8C99AB5-661E-E951-C138-6A76723D77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25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96" name="Rectangle 34">
                <a:extLst>
                  <a:ext uri="{FF2B5EF4-FFF2-40B4-BE49-F238E27FC236}">
                    <a16:creationId xmlns:a16="http://schemas.microsoft.com/office/drawing/2014/main" id="{FCC23DE0-AAC2-7315-8E25-FED363078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20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53	</a:t>
                </a:r>
                <a:r>
                  <a:rPr lang="en-US" sz="1200" b="1">
                    <a:latin typeface="Courier New" panose="02070309020205020404" pitchFamily="49" charset="0"/>
                  </a:rPr>
                  <a:t>{</a:t>
                </a: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97" name="Group 103">
              <a:extLst>
                <a:ext uri="{FF2B5EF4-FFF2-40B4-BE49-F238E27FC236}">
                  <a16:creationId xmlns:a16="http://schemas.microsoft.com/office/drawing/2014/main" id="{B8212DBD-2C41-C23E-1DDC-4C81D3DF45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905500"/>
              <a:ext cx="6705600" cy="190500"/>
              <a:chOff x="0" y="11594"/>
              <a:chExt cx="3072" cy="374"/>
            </a:xfrm>
            <a:solidFill>
              <a:schemeClr val="bg1"/>
            </a:solidFill>
          </p:grpSpPr>
          <p:sp>
            <p:nvSpPr>
              <p:cNvPr id="98" name="Rectangle 102">
                <a:extLst>
                  <a:ext uri="{FF2B5EF4-FFF2-40B4-BE49-F238E27FC236}">
                    <a16:creationId xmlns:a16="http://schemas.microsoft.com/office/drawing/2014/main" id="{32DCFEC6-2C1E-495A-A4CB-6867BA8C2A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599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99" name="Rectangle 35">
                <a:extLst>
                  <a:ext uri="{FF2B5EF4-FFF2-40B4-BE49-F238E27FC236}">
                    <a16:creationId xmlns:a16="http://schemas.microsoft.com/office/drawing/2014/main" id="{0085BBB6-9B2E-BCD2-7C0C-33D07634D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594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54	</a:t>
                </a:r>
                <a:r>
                  <a:rPr lang="en-US" sz="1200" b="1">
                    <a:latin typeface="Courier New" panose="02070309020205020404" pitchFamily="49" charset="0"/>
                  </a:rPr>
                  <a:t>   cout &lt;&lt; ( ( hour == 0 || hour == 12 ) ? 12 : hour % 12 )</a:t>
                </a: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00" name="Group 105">
              <a:extLst>
                <a:ext uri="{FF2B5EF4-FFF2-40B4-BE49-F238E27FC236}">
                  <a16:creationId xmlns:a16="http://schemas.microsoft.com/office/drawing/2014/main" id="{C2E82FD2-4B59-100E-7C0F-E54F64EB04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096000"/>
              <a:ext cx="6705600" cy="190500"/>
              <a:chOff x="0" y="11968"/>
              <a:chExt cx="3072" cy="374"/>
            </a:xfrm>
            <a:solidFill>
              <a:schemeClr val="bg1"/>
            </a:solidFill>
          </p:grpSpPr>
          <p:sp>
            <p:nvSpPr>
              <p:cNvPr id="101" name="Rectangle 104">
                <a:extLst>
                  <a:ext uri="{FF2B5EF4-FFF2-40B4-BE49-F238E27FC236}">
                    <a16:creationId xmlns:a16="http://schemas.microsoft.com/office/drawing/2014/main" id="{B51516F3-1345-5EED-AEE5-8423597B8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973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102" name="Rectangle 36">
                <a:extLst>
                  <a:ext uri="{FF2B5EF4-FFF2-40B4-BE49-F238E27FC236}">
                    <a16:creationId xmlns:a16="http://schemas.microsoft.com/office/drawing/2014/main" id="{656705BA-5372-43AB-2819-3B00A7BB2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968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55	</a:t>
                </a:r>
                <a:r>
                  <a:rPr lang="en-US" sz="1200" b="1">
                    <a:latin typeface="Courier New" panose="02070309020205020404" pitchFamily="49" charset="0"/>
                  </a:rPr>
                  <a:t>        &lt;&lt; ":" &lt;&lt; ( minute &lt; 10 ? "0" : "" ) &lt;&lt; minute</a:t>
                </a: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03" name="Group 107">
              <a:extLst>
                <a:ext uri="{FF2B5EF4-FFF2-40B4-BE49-F238E27FC236}">
                  <a16:creationId xmlns:a16="http://schemas.microsoft.com/office/drawing/2014/main" id="{B025B4DD-5B2F-8F2B-5838-32B8B0BD8C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286500"/>
              <a:ext cx="6705600" cy="190500"/>
              <a:chOff x="0" y="12342"/>
              <a:chExt cx="3072" cy="374"/>
            </a:xfrm>
            <a:solidFill>
              <a:schemeClr val="bg1"/>
            </a:solidFill>
          </p:grpSpPr>
          <p:sp>
            <p:nvSpPr>
              <p:cNvPr id="104" name="Rectangle 106">
                <a:extLst>
                  <a:ext uri="{FF2B5EF4-FFF2-40B4-BE49-F238E27FC236}">
                    <a16:creationId xmlns:a16="http://schemas.microsoft.com/office/drawing/2014/main" id="{72CA2720-BCC6-FAB7-E56B-818001ED99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2347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105" name="Rectangle 37">
                <a:extLst>
                  <a:ext uri="{FF2B5EF4-FFF2-40B4-BE49-F238E27FC236}">
                    <a16:creationId xmlns:a16="http://schemas.microsoft.com/office/drawing/2014/main" id="{F6395D07-1E8C-1F01-5EA1-F1D14007FE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2342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56	</a:t>
                </a:r>
                <a:r>
                  <a:rPr lang="en-US" sz="1200" b="1">
                    <a:latin typeface="Courier New" panose="02070309020205020404" pitchFamily="49" charset="0"/>
                  </a:rPr>
                  <a:t>        &lt;&lt; ":" &lt;&lt; ( second &lt; 10 ? "0" : "" ) &lt;&lt; second</a:t>
                </a: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06" name="Group 109">
              <a:extLst>
                <a:ext uri="{FF2B5EF4-FFF2-40B4-BE49-F238E27FC236}">
                  <a16:creationId xmlns:a16="http://schemas.microsoft.com/office/drawing/2014/main" id="{DA5B8013-7FC4-01FE-0FCF-A282008234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477000"/>
              <a:ext cx="6705600" cy="190500"/>
              <a:chOff x="0" y="12716"/>
              <a:chExt cx="3072" cy="374"/>
            </a:xfrm>
            <a:solidFill>
              <a:schemeClr val="bg1"/>
            </a:solidFill>
          </p:grpSpPr>
          <p:sp>
            <p:nvSpPr>
              <p:cNvPr id="107" name="Rectangle 108">
                <a:extLst>
                  <a:ext uri="{FF2B5EF4-FFF2-40B4-BE49-F238E27FC236}">
                    <a16:creationId xmlns:a16="http://schemas.microsoft.com/office/drawing/2014/main" id="{4966A3A9-A5AE-3779-F412-AB3EBBD47F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2721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108" name="Rectangle 38">
                <a:extLst>
                  <a:ext uri="{FF2B5EF4-FFF2-40B4-BE49-F238E27FC236}">
                    <a16:creationId xmlns:a16="http://schemas.microsoft.com/office/drawing/2014/main" id="{C207EF76-06F1-D877-7C12-DAAD870DF5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2716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57	</a:t>
                </a:r>
                <a:r>
                  <a:rPr lang="en-US" sz="1200" b="1">
                    <a:latin typeface="Courier New" panose="02070309020205020404" pitchFamily="49" charset="0"/>
                  </a:rPr>
                  <a:t>        &lt;&lt; ( hour &lt; 12 ? " AM" : " PM" );</a:t>
                </a: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09" name="Group 111">
              <a:extLst>
                <a:ext uri="{FF2B5EF4-FFF2-40B4-BE49-F238E27FC236}">
                  <a16:creationId xmlns:a16="http://schemas.microsoft.com/office/drawing/2014/main" id="{5D27E1A5-589F-FC7A-FA23-571791D55A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667500"/>
              <a:ext cx="6705600" cy="190500"/>
              <a:chOff x="0" y="13090"/>
              <a:chExt cx="3072" cy="374"/>
            </a:xfrm>
            <a:solidFill>
              <a:schemeClr val="bg1"/>
            </a:solidFill>
          </p:grpSpPr>
          <p:sp>
            <p:nvSpPr>
              <p:cNvPr id="110" name="Rectangle 110">
                <a:extLst>
                  <a:ext uri="{FF2B5EF4-FFF2-40B4-BE49-F238E27FC236}">
                    <a16:creationId xmlns:a16="http://schemas.microsoft.com/office/drawing/2014/main" id="{6A82EFD9-D62D-1992-3E44-48B1475C61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3095"/>
                <a:ext cx="0" cy="3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111" name="Rectangle 39">
                <a:extLst>
                  <a:ext uri="{FF2B5EF4-FFF2-40B4-BE49-F238E27FC236}">
                    <a16:creationId xmlns:a16="http://schemas.microsoft.com/office/drawing/2014/main" id="{C087CBBC-B9E6-6EFC-7471-F8BEF4B7B2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3090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58	</a:t>
                </a:r>
                <a:r>
                  <a:rPr lang="en-US" sz="1200" b="1">
                    <a:latin typeface="Courier New" panose="02070309020205020404" pitchFamily="49" charset="0"/>
                  </a:rPr>
                  <a:t>}</a:t>
                </a: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</p:grpSp>
      <p:grpSp>
        <p:nvGrpSpPr>
          <p:cNvPr id="113" name="Group 122">
            <a:extLst>
              <a:ext uri="{FF2B5EF4-FFF2-40B4-BE49-F238E27FC236}">
                <a16:creationId xmlns:a16="http://schemas.microsoft.com/office/drawing/2014/main" id="{5297786C-F42C-5A68-DE44-F0B5E321C4BF}"/>
              </a:ext>
            </a:extLst>
          </p:cNvPr>
          <p:cNvGrpSpPr>
            <a:grpSpLocks/>
          </p:cNvGrpSpPr>
          <p:nvPr/>
        </p:nvGrpSpPr>
        <p:grpSpPr bwMode="auto">
          <a:xfrm>
            <a:off x="2171537" y="950093"/>
            <a:ext cx="5410308" cy="430213"/>
            <a:chOff x="1219" y="580"/>
            <a:chExt cx="2957" cy="271"/>
          </a:xfrm>
          <a:solidFill>
            <a:schemeClr val="bg1"/>
          </a:solidFill>
        </p:grpSpPr>
        <p:sp>
          <p:nvSpPr>
            <p:cNvPr id="114" name="Text Box 113">
              <a:extLst>
                <a:ext uri="{FF2B5EF4-FFF2-40B4-BE49-F238E27FC236}">
                  <a16:creationId xmlns:a16="http://schemas.microsoft.com/office/drawing/2014/main" id="{2A5E7517-2DF3-1095-6AAF-70966E9F65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580"/>
              <a:ext cx="1680" cy="2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400" dirty="0"/>
                <a:t>Source file uses </a:t>
              </a:r>
              <a:r>
                <a:rPr lang="en-US" sz="1400" b="1" dirty="0">
                  <a:latin typeface="Courier New" panose="02070309020205020404" pitchFamily="49" charset="0"/>
                </a:rPr>
                <a:t>#include</a:t>
              </a:r>
              <a:r>
                <a:rPr lang="en-US" sz="1400" dirty="0"/>
                <a:t> to load the header file</a:t>
              </a:r>
            </a:p>
          </p:txBody>
        </p:sp>
        <p:sp>
          <p:nvSpPr>
            <p:cNvPr id="115" name="Line 114">
              <a:extLst>
                <a:ext uri="{FF2B5EF4-FFF2-40B4-BE49-F238E27FC236}">
                  <a16:creationId xmlns:a16="http://schemas.microsoft.com/office/drawing/2014/main" id="{924B9693-7B2D-1C91-4483-698C03BE5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19" y="718"/>
              <a:ext cx="1277" cy="5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116" name="Group 123">
            <a:extLst>
              <a:ext uri="{FF2B5EF4-FFF2-40B4-BE49-F238E27FC236}">
                <a16:creationId xmlns:a16="http://schemas.microsoft.com/office/drawing/2014/main" id="{B5C2F740-E9A3-61B9-DE5A-492D5559AFC0}"/>
              </a:ext>
            </a:extLst>
          </p:cNvPr>
          <p:cNvGrpSpPr>
            <a:grpSpLocks/>
          </p:cNvGrpSpPr>
          <p:nvPr/>
        </p:nvGrpSpPr>
        <p:grpSpPr bwMode="auto">
          <a:xfrm>
            <a:off x="2947554" y="2793999"/>
            <a:ext cx="5562600" cy="3105150"/>
            <a:chOff x="1680" y="1740"/>
            <a:chExt cx="3504" cy="1956"/>
          </a:xfrm>
          <a:solidFill>
            <a:schemeClr val="bg1">
              <a:lumMod val="85000"/>
            </a:schemeClr>
          </a:solidFill>
        </p:grpSpPr>
        <p:sp>
          <p:nvSpPr>
            <p:cNvPr id="117" name="Text Box 118">
              <a:extLst>
                <a:ext uri="{FF2B5EF4-FFF2-40B4-BE49-F238E27FC236}">
                  <a16:creationId xmlns:a16="http://schemas.microsoft.com/office/drawing/2014/main" id="{EB7DB219-B115-517E-0512-7B55C8E99A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2160"/>
              <a:ext cx="1344" cy="271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400" b="1" dirty="0"/>
                <a:t>Source file contains function definitions</a:t>
              </a:r>
            </a:p>
          </p:txBody>
        </p:sp>
        <p:sp>
          <p:nvSpPr>
            <p:cNvPr id="118" name="Line 119">
              <a:extLst>
                <a:ext uri="{FF2B5EF4-FFF2-40B4-BE49-F238E27FC236}">
                  <a16:creationId xmlns:a16="http://schemas.microsoft.com/office/drawing/2014/main" id="{D120F736-B319-A1EA-2A07-075A0AE771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20" y="1740"/>
              <a:ext cx="1248" cy="528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9" name="Line 120">
              <a:extLst>
                <a:ext uri="{FF2B5EF4-FFF2-40B4-BE49-F238E27FC236}">
                  <a16:creationId xmlns:a16="http://schemas.microsoft.com/office/drawing/2014/main" id="{B49FBCD7-ABD8-55BE-871D-FD041AEDA7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80" y="2352"/>
              <a:ext cx="2160" cy="319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0" name="Line 121">
              <a:extLst>
                <a:ext uri="{FF2B5EF4-FFF2-40B4-BE49-F238E27FC236}">
                  <a16:creationId xmlns:a16="http://schemas.microsoft.com/office/drawing/2014/main" id="{AB5FBACE-3878-E67B-B971-DDBFE2675B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60" y="2352"/>
              <a:ext cx="1680" cy="1344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291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C04F-67D3-CFA4-5766-9BC72169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Constructors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2B2E3-0D8F-6AEA-E8F7-B82D75F31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2800" dirty="0"/>
              <a:t>Member function that is </a:t>
            </a:r>
            <a:r>
              <a:rPr lang="en-US" altLang="en-US" sz="2800" dirty="0">
                <a:solidFill>
                  <a:srgbClr val="0070C0"/>
                </a:solidFill>
              </a:rPr>
              <a:t>automatically called </a:t>
            </a:r>
            <a:r>
              <a:rPr lang="en-US" altLang="en-US" sz="2800" dirty="0"/>
              <a:t>when an object is created</a:t>
            </a:r>
            <a:br>
              <a:rPr lang="en-US" altLang="en-US" sz="2800" dirty="0"/>
            </a:br>
            <a:endParaRPr lang="en-US" altLang="en-US" sz="2800" dirty="0"/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2800" dirty="0"/>
              <a:t>Purpose is to </a:t>
            </a:r>
            <a:r>
              <a:rPr lang="en-US" altLang="en-US" sz="2800" dirty="0">
                <a:solidFill>
                  <a:srgbClr val="0070C0"/>
                </a:solidFill>
              </a:rPr>
              <a:t>construct an object</a:t>
            </a:r>
            <a:br>
              <a:rPr lang="en-US" altLang="en-US" sz="2800" dirty="0"/>
            </a:br>
            <a:endParaRPr lang="en-US" altLang="en-US" sz="2800" dirty="0"/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2800" dirty="0"/>
              <a:t>Constructor function name is </a:t>
            </a:r>
            <a:r>
              <a:rPr lang="en-US" altLang="en-US" sz="2800" dirty="0">
                <a:solidFill>
                  <a:srgbClr val="0070C0"/>
                </a:solidFill>
              </a:rPr>
              <a:t>class name</a:t>
            </a:r>
            <a:br>
              <a:rPr lang="en-US" altLang="en-US" sz="2800" dirty="0"/>
            </a:br>
            <a:endParaRPr lang="en-US" altLang="en-US" sz="2800" dirty="0"/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2800" dirty="0"/>
              <a:t>Has </a:t>
            </a:r>
            <a:r>
              <a:rPr lang="en-US" altLang="en-US" sz="2800" dirty="0">
                <a:solidFill>
                  <a:srgbClr val="0070C0"/>
                </a:solidFill>
              </a:rPr>
              <a:t>no return type</a:t>
            </a:r>
          </a:p>
          <a:p>
            <a:pPr>
              <a:lnSpc>
                <a:spcPct val="90000"/>
              </a:lnSpc>
              <a:buFontTx/>
              <a:buChar char="•"/>
            </a:pPr>
            <a:endParaRPr lang="en-US" altLang="en-US" sz="2800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PK" sz="2800" dirty="0"/>
              <a:t>A class can have </a:t>
            </a:r>
            <a:r>
              <a:rPr lang="en-US" altLang="en-PK" sz="2800" u="sng" dirty="0">
                <a:solidFill>
                  <a:srgbClr val="FF0000"/>
                </a:solidFill>
              </a:rPr>
              <a:t>multiple constructors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6A037-B127-96D4-9E12-0A60B723C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AE31FA-65AE-8D9B-8E56-4A11C5BF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2789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2EC1-7A73-BCE5-EEBD-0B7B87604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Constructors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75483-73EA-0BE4-DE2E-DE3C1DAA4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sz="2800" dirty="0">
                <a:latin typeface="Consolas" panose="020B0609020204030204" pitchFamily="49" charset="0"/>
              </a:rPr>
              <a:t>class Demo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sz="28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sz="2800" dirty="0">
                <a:latin typeface="Consolas" panose="020B0609020204030204" pitchFamily="49" charset="0"/>
              </a:rPr>
              <a:t> public: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 Demo()</a:t>
            </a:r>
            <a:r>
              <a:rPr lang="en-US" altLang="en-US" sz="2800" dirty="0">
                <a:latin typeface="Consolas" panose="020B0609020204030204" pitchFamily="49" charset="0"/>
              </a:rPr>
              <a:t>{  </a:t>
            </a:r>
            <a:r>
              <a:rPr lang="en-US" alt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//inline function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sz="2800" dirty="0">
                <a:latin typeface="Consolas" panose="020B0609020204030204" pitchFamily="49" charset="0"/>
              </a:rPr>
              <a:t> 	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dirty="0">
                <a:latin typeface="Consolas" panose="020B0609020204030204" pitchFamily="49" charset="0"/>
              </a:rPr>
              <a:t>	// Constructor 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dirty="0">
                <a:latin typeface="Consolas" panose="020B0609020204030204" pitchFamily="49" charset="0"/>
              </a:rPr>
              <a:t>	 </a:t>
            </a:r>
            <a:r>
              <a:rPr lang="en-US" altLang="en-US" dirty="0" err="1">
                <a:latin typeface="Consolas" panose="020B0609020204030204" pitchFamily="49" charset="0"/>
              </a:rPr>
              <a:t>cout</a:t>
            </a:r>
            <a:r>
              <a:rPr lang="en-US" altLang="en-US" dirty="0">
                <a:latin typeface="Consolas" panose="020B0609020204030204" pitchFamily="49" charset="0"/>
              </a:rPr>
              <a:t> &lt;&lt; "Welcome to the constructor!\n";</a:t>
            </a:r>
            <a:r>
              <a:rPr lang="en-US" altLang="en-US" sz="28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sz="2800" dirty="0">
                <a:latin typeface="Consolas" panose="020B0609020204030204" pitchFamily="49" charset="0"/>
              </a:rPr>
              <a:t>	}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sz="2800" dirty="0">
                <a:latin typeface="Consolas" panose="020B0609020204030204" pitchFamily="49" charset="0"/>
              </a:rPr>
              <a:t>};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B4516-8D3E-373F-19C5-F4D235E61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5B790-0B70-CC20-C052-AA7A723D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956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4359-6879-510A-FFD1-374B5CE51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Limitations of Procedural Programming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647C9-2C23-788B-0AFB-23622894F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lnSpc>
                <a:spcPct val="90000"/>
              </a:lnSpc>
              <a:buFontTx/>
              <a:buChar char="•"/>
            </a:pPr>
            <a:r>
              <a:rPr lang="en-US" altLang="en-PK" dirty="0"/>
              <a:t>Variables and data structures are </a:t>
            </a:r>
            <a:r>
              <a:rPr lang="en-US" altLang="en-PK" dirty="0">
                <a:solidFill>
                  <a:srgbClr val="0070C0"/>
                </a:solidFill>
              </a:rPr>
              <a:t>passed to the functions</a:t>
            </a:r>
            <a:r>
              <a:rPr lang="en-US" altLang="en-PK" dirty="0"/>
              <a:t> that perform the desired operations</a:t>
            </a:r>
          </a:p>
          <a:p>
            <a:pPr algn="just">
              <a:lnSpc>
                <a:spcPct val="90000"/>
              </a:lnSpc>
              <a:buFontTx/>
              <a:buChar char="•"/>
            </a:pPr>
            <a:endParaRPr lang="en-US" altLang="en-PK" dirty="0"/>
          </a:p>
          <a:p>
            <a:pPr algn="just">
              <a:lnSpc>
                <a:spcPct val="90000"/>
              </a:lnSpc>
              <a:buFontTx/>
              <a:buChar char="•"/>
            </a:pPr>
            <a:r>
              <a:rPr lang="en-US" altLang="en-US" dirty="0"/>
              <a:t>What if the data types or data structures change? </a:t>
            </a:r>
            <a:r>
              <a:rPr lang="en-US" altLang="en-US" dirty="0">
                <a:solidFill>
                  <a:srgbClr val="0070C0"/>
                </a:solidFill>
              </a:rPr>
              <a:t>Many functions must also be changed</a:t>
            </a:r>
            <a:r>
              <a:rPr lang="en-US" altLang="en-US" dirty="0"/>
              <a:t> – </a:t>
            </a:r>
            <a:r>
              <a:rPr lang="en-US" altLang="en-US" dirty="0">
                <a:solidFill>
                  <a:srgbClr val="FF0000"/>
                </a:solidFill>
              </a:rPr>
              <a:t>Error prone</a:t>
            </a:r>
            <a:br>
              <a:rPr lang="en-US" altLang="en-US" dirty="0"/>
            </a:br>
            <a:endParaRPr lang="en-US" altLang="en-US" dirty="0"/>
          </a:p>
          <a:p>
            <a:pPr algn="just">
              <a:lnSpc>
                <a:spcPct val="90000"/>
              </a:lnSpc>
              <a:buFontTx/>
              <a:buChar char="•"/>
            </a:pPr>
            <a:r>
              <a:rPr lang="en-US" altLang="en-US" dirty="0"/>
              <a:t>As the procedural programs become </a:t>
            </a:r>
            <a:r>
              <a:rPr lang="en-US" altLang="en-US" dirty="0">
                <a:solidFill>
                  <a:srgbClr val="0070C0"/>
                </a:solidFill>
              </a:rPr>
              <a:t>larger</a:t>
            </a:r>
            <a:r>
              <a:rPr lang="en-US" altLang="en-US" dirty="0"/>
              <a:t>, function hierarchies become </a:t>
            </a:r>
            <a:r>
              <a:rPr lang="en-US" altLang="en-US" dirty="0">
                <a:solidFill>
                  <a:srgbClr val="0070C0"/>
                </a:solidFill>
              </a:rPr>
              <a:t>more complex</a:t>
            </a:r>
            <a:r>
              <a:rPr lang="en-US" altLang="en-US" dirty="0"/>
              <a:t>:</a:t>
            </a:r>
          </a:p>
          <a:p>
            <a:pPr algn="just">
              <a:lnSpc>
                <a:spcPct val="90000"/>
              </a:lnSpc>
              <a:buFontTx/>
              <a:buChar char="•"/>
            </a:pPr>
            <a:endParaRPr lang="en-US" altLang="en-US" dirty="0"/>
          </a:p>
          <a:p>
            <a:pPr lvl="1" algn="just">
              <a:lnSpc>
                <a:spcPct val="90000"/>
              </a:lnSpc>
            </a:pPr>
            <a:r>
              <a:rPr lang="en-US" altLang="en-US" dirty="0"/>
              <a:t>difficult to understand and maintain</a:t>
            </a:r>
          </a:p>
          <a:p>
            <a:pPr lvl="1" algn="just">
              <a:lnSpc>
                <a:spcPct val="90000"/>
              </a:lnSpc>
            </a:pPr>
            <a:r>
              <a:rPr lang="en-US" altLang="en-US" dirty="0"/>
              <a:t>difficult to modify and extend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FB183-EB8E-B4C4-8184-57B4E6C49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010B9-F6F8-8892-066A-23A4F249E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7148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D3C4-2022-C984-40F0-E54C01E0B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Constructors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EBE53-A90A-129D-3672-2A4847EB3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sz="2800" dirty="0">
                <a:latin typeface="Consolas" panose="020B0609020204030204" pitchFamily="49" charset="0"/>
              </a:rPr>
              <a:t>class Demo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sz="28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sz="2800" dirty="0">
                <a:latin typeface="Consolas" panose="020B0609020204030204" pitchFamily="49" charset="0"/>
              </a:rPr>
              <a:t> public: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 Demo(); </a:t>
            </a:r>
            <a:r>
              <a:rPr lang="en-US" altLang="en-US" sz="2800" dirty="0">
                <a:latin typeface="Consolas" panose="020B0609020204030204" pitchFamily="49" charset="0"/>
              </a:rPr>
              <a:t>// Constructor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sz="2800" dirty="0">
                <a:latin typeface="Consolas" panose="020B0609020204030204" pitchFamily="49" charset="0"/>
              </a:rPr>
              <a:t> };</a:t>
            </a:r>
          </a:p>
          <a:p>
            <a:pPr marL="0" indent="0">
              <a:lnSpc>
                <a:spcPct val="90000"/>
              </a:lnSpc>
              <a:buFontTx/>
              <a:buNone/>
            </a:pPr>
            <a:endParaRPr lang="en-US" altLang="en-US" sz="2800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sz="2800" dirty="0">
                <a:latin typeface="Consolas" panose="020B0609020204030204" pitchFamily="49" charset="0"/>
              </a:rPr>
              <a:t> Demo::Demo() </a:t>
            </a:r>
            <a:r>
              <a:rPr lang="en-US" alt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//out-of-line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sz="28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sz="2800" dirty="0">
                <a:latin typeface="Consolas" panose="020B0609020204030204" pitchFamily="49" charset="0"/>
              </a:rPr>
              <a:t> </a:t>
            </a:r>
            <a:r>
              <a:rPr lang="en-US" altLang="en-US" sz="2800" dirty="0" err="1">
                <a:latin typeface="Consolas" panose="020B0609020204030204" pitchFamily="49" charset="0"/>
              </a:rPr>
              <a:t>cout</a:t>
            </a:r>
            <a:r>
              <a:rPr lang="en-US" altLang="en-US" sz="2800" dirty="0">
                <a:latin typeface="Consolas" panose="020B0609020204030204" pitchFamily="49" charset="0"/>
              </a:rPr>
              <a:t> &lt;&lt; "Welcome to the constructor!\n";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sz="2800" dirty="0">
                <a:latin typeface="Consolas" panose="020B0609020204030204" pitchFamily="49" charset="0"/>
              </a:rPr>
              <a:t> }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7539B9-2DA2-5FBE-1871-E1E555A6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BF5BD-3C94-9ADD-C2A5-96E386C60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8428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3DC2C-DE15-A81C-5284-A10AF5FC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Constructors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D09EB-4E20-83D9-7CE6-43CDD32A6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/>
              <a:t>Whenever an instance of a class is created, the constructor is </a:t>
            </a:r>
            <a:r>
              <a:rPr lang="en-US" dirty="0">
                <a:solidFill>
                  <a:srgbClr val="0070C0"/>
                </a:solidFill>
              </a:rPr>
              <a:t>automatically called</a:t>
            </a:r>
          </a:p>
          <a:p>
            <a:pPr>
              <a:lnSpc>
                <a:spcPct val="90000"/>
              </a:lnSpc>
              <a:defRPr/>
            </a:pPr>
            <a:endParaRPr lang="en-US" altLang="en-US" dirty="0">
              <a:solidFill>
                <a:srgbClr val="0070C0"/>
              </a:solidFill>
            </a:endParaRPr>
          </a:p>
          <a:p>
            <a:pPr marL="400050" lvl="1" indent="0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dirty="0">
                <a:latin typeface="Consolas" panose="020B0609020204030204" pitchFamily="49" charset="0"/>
              </a:rPr>
              <a:t>Demo dem; //object dem is created</a:t>
            </a:r>
          </a:p>
          <a:p>
            <a:pPr marL="400050" lvl="1" indent="0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en-US" dirty="0">
              <a:latin typeface="Consolas" panose="020B0609020204030204" pitchFamily="49" charset="0"/>
            </a:endParaRPr>
          </a:p>
          <a:p>
            <a:pPr marL="400050" lvl="1" indent="0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en-US" dirty="0">
              <a:latin typeface="Consolas" panose="020B0609020204030204" pitchFamily="49" charset="0"/>
            </a:endParaRPr>
          </a:p>
          <a:p>
            <a:pPr marL="400050" lvl="1" indent="0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dirty="0">
                <a:latin typeface="Consolas" panose="020B0609020204030204" pitchFamily="49" charset="0"/>
              </a:rPr>
              <a:t>//Prints </a:t>
            </a:r>
          </a:p>
          <a:p>
            <a:pPr marL="400050" lvl="1" indent="0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Welcome to the constructor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A30AF-78AC-8BC2-3AA0-FF84372C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68637-9218-B768-9A3C-9E7ECCD1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715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0F433-04B5-F7BF-7EAC-7CE6BA09E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Constructors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B3E2F-5AA3-C9A7-0C97-8E498F92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3D657-645E-02C0-AA87-DA3AB68DD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52</a:t>
            </a:fld>
            <a:endParaRPr lang="en-US" dirty="0"/>
          </a:p>
        </p:txBody>
      </p:sp>
      <p:pic>
        <p:nvPicPr>
          <p:cNvPr id="6" name="Content Placeholder 2">
            <a:extLst>
              <a:ext uri="{FF2B5EF4-FFF2-40B4-BE49-F238E27FC236}">
                <a16:creationId xmlns:a16="http://schemas.microsoft.com/office/drawing/2014/main" id="{11695DE7-BB6C-E92F-1043-DE6F6419A5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3951" y="1380032"/>
            <a:ext cx="6326886" cy="49763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ACE54E-8368-2E05-4C22-42C20010A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733" y="1380032"/>
            <a:ext cx="4078288" cy="212566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44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E8736-C1E1-8A30-5BC2-DC210FF8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What Constructors Do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9A7F5-4C68-EF1F-0259-9F93B3E85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Help in </a:t>
            </a:r>
            <a:r>
              <a:rPr lang="en-US" dirty="0">
                <a:solidFill>
                  <a:srgbClr val="0070C0"/>
                </a:solidFill>
              </a:rPr>
              <a:t>initializing</a:t>
            </a:r>
            <a:r>
              <a:rPr lang="en-US" dirty="0"/>
              <a:t> class data members</a:t>
            </a:r>
          </a:p>
          <a:p>
            <a:pPr marL="457200" lvl="1" indent="0"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Employee( ) { id = 0; } 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70C0"/>
                </a:solidFill>
              </a:rPr>
              <a:t>Allocate memory </a:t>
            </a:r>
            <a:r>
              <a:rPr lang="en-US" dirty="0"/>
              <a:t>for dynamic members</a:t>
            </a:r>
          </a:p>
          <a:p>
            <a:pPr marL="457200" lvl="1" indent="0"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Employee() { </a:t>
            </a:r>
          </a:p>
          <a:p>
            <a:pPr marL="457200" lvl="1" indent="0"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char*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nameptr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new char[20];</a:t>
            </a:r>
          </a:p>
          <a:p>
            <a:pPr marL="457200" lvl="1" indent="0"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Allocate any </a:t>
            </a:r>
            <a:r>
              <a:rPr lang="en-US" dirty="0">
                <a:solidFill>
                  <a:srgbClr val="0070C0"/>
                </a:solidFill>
              </a:rPr>
              <a:t>needed resources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Such as to open files, </a:t>
            </a:r>
            <a:r>
              <a:rPr lang="en-US" dirty="0" err="1"/>
              <a:t>etc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890ED-BEC3-1080-92B1-23E501880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8BE7C-9498-7504-5599-B2F88D4DF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19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9708E-B432-19D1-3304-1FC8F5D0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Default Constructors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BF304-8855-EBD7-63E5-8AFB52964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655" y="2036779"/>
            <a:ext cx="9500755" cy="416052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dirty="0"/>
              <a:t>A </a:t>
            </a:r>
            <a:r>
              <a:rPr lang="en-US" altLang="en-US" dirty="0">
                <a:solidFill>
                  <a:srgbClr val="FF0000"/>
                </a:solidFill>
              </a:rPr>
              <a:t>default constructor </a:t>
            </a:r>
            <a:r>
              <a:rPr lang="en-US" altLang="en-US" dirty="0"/>
              <a:t>is a constructor that </a:t>
            </a:r>
            <a:r>
              <a:rPr lang="en-US" altLang="en-US" dirty="0">
                <a:solidFill>
                  <a:srgbClr val="0070C0"/>
                </a:solidFill>
              </a:rPr>
              <a:t>takes no arguments</a:t>
            </a:r>
            <a:br>
              <a:rPr lang="en-US" altLang="en-US" dirty="0"/>
            </a:br>
            <a:endParaRPr lang="en-US" altLang="en-US" dirty="0"/>
          </a:p>
          <a:p>
            <a:pPr algn="just">
              <a:lnSpc>
                <a:spcPct val="90000"/>
              </a:lnSpc>
              <a:buFontTx/>
              <a:buChar char="•"/>
            </a:pPr>
            <a:r>
              <a:rPr lang="en-US" altLang="en-US" dirty="0"/>
              <a:t>If you write a class with </a:t>
            </a:r>
            <a:r>
              <a:rPr lang="en-US" altLang="en-US" dirty="0">
                <a:solidFill>
                  <a:srgbClr val="0070C0"/>
                </a:solidFill>
              </a:rPr>
              <a:t>no constructor</a:t>
            </a:r>
            <a:r>
              <a:rPr lang="en-US" altLang="en-US" dirty="0"/>
              <a:t> at all, C++ will write a default constructor for you, one </a:t>
            </a:r>
            <a:r>
              <a:rPr lang="en-US" altLang="en-US" dirty="0">
                <a:solidFill>
                  <a:srgbClr val="0070C0"/>
                </a:solidFill>
              </a:rPr>
              <a:t>that does nothing</a:t>
            </a:r>
            <a:r>
              <a:rPr lang="en-US" altLang="en-US" dirty="0"/>
              <a:t>.</a:t>
            </a:r>
            <a:br>
              <a:rPr lang="en-US" altLang="en-US" dirty="0"/>
            </a:br>
            <a:endParaRPr lang="en-US" altLang="en-US" dirty="0"/>
          </a:p>
          <a:p>
            <a:pPr algn="just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altLang="en-US" dirty="0"/>
              <a:t>A simple instantiation of a class (with no arguments) calls the default constructor:</a:t>
            </a:r>
          </a:p>
          <a:p>
            <a:pPr lvl="1">
              <a:lnSpc>
                <a:spcPct val="90000"/>
              </a:lnSpc>
              <a:spcBef>
                <a:spcPct val="40000"/>
              </a:spcBef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sz="2800" b="1" dirty="0">
                <a:latin typeface="Courier New" panose="02070309020205020404" pitchFamily="49" charset="0"/>
              </a:rPr>
              <a:t>Rectangle r;</a:t>
            </a:r>
            <a:endParaRPr lang="en-US" altLang="en-US" sz="2000" b="1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196D5-F6A3-65A0-61EB-B978DA36D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10DE3-140E-33E5-FFEC-A9B70B07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54</a:t>
            </a:fld>
            <a:endParaRPr lang="en-US" dirty="0"/>
          </a:p>
        </p:txBody>
      </p:sp>
      <p:sp>
        <p:nvSpPr>
          <p:cNvPr id="6" name="Cloud Callout 1">
            <a:extLst>
              <a:ext uri="{FF2B5EF4-FFF2-40B4-BE49-F238E27FC236}">
                <a16:creationId xmlns:a16="http://schemas.microsoft.com/office/drawing/2014/main" id="{75BCCA1B-2BCD-1713-95A7-75E22A13E9E9}"/>
              </a:ext>
            </a:extLst>
          </p:cNvPr>
          <p:cNvSpPr/>
          <p:nvPr/>
        </p:nvSpPr>
        <p:spPr>
          <a:xfrm>
            <a:off x="8610600" y="810926"/>
            <a:ext cx="3505200" cy="1447800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A class can have </a:t>
            </a:r>
            <a:r>
              <a:rPr lang="en-US" b="1" dirty="0">
                <a:solidFill>
                  <a:srgbClr val="FF0000"/>
                </a:solidFill>
              </a:rPr>
              <a:t>only one </a:t>
            </a:r>
            <a:r>
              <a:rPr lang="en-US" dirty="0">
                <a:solidFill>
                  <a:schemeClr val="tx1"/>
                </a:solidFill>
              </a:rPr>
              <a:t>default constructor</a:t>
            </a:r>
          </a:p>
        </p:txBody>
      </p:sp>
    </p:spTree>
    <p:extLst>
      <p:ext uri="{BB962C8B-B14F-4D97-AF65-F5344CB8AC3E}">
        <p14:creationId xmlns:p14="http://schemas.microsoft.com/office/powerpoint/2010/main" val="324544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3A8BD-A6CD-391F-5298-5FC5EAB96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Parametrized Constructors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F6D12-55A8-BE69-18BA-9297788E1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altLang="en-US" sz="2800" dirty="0"/>
              <a:t>To create a </a:t>
            </a:r>
            <a:r>
              <a:rPr lang="en-US" altLang="en-US" sz="2800" dirty="0">
                <a:solidFill>
                  <a:srgbClr val="0070C0"/>
                </a:solidFill>
              </a:rPr>
              <a:t>constructor that takes arguments</a:t>
            </a:r>
            <a:r>
              <a:rPr lang="en-US" altLang="en-US" sz="2800" dirty="0"/>
              <a:t>:</a:t>
            </a:r>
          </a:p>
          <a:p>
            <a:pPr lvl="1">
              <a:lnSpc>
                <a:spcPct val="90000"/>
              </a:lnSpc>
              <a:spcBef>
                <a:spcPct val="40000"/>
              </a:spcBef>
              <a:defRPr/>
            </a:pPr>
            <a:r>
              <a:rPr lang="en-US" altLang="en-US" dirty="0"/>
              <a:t>indicate parameters in prototype:</a:t>
            </a:r>
            <a:br>
              <a:rPr lang="en-US" altLang="en-US" dirty="0"/>
            </a:br>
            <a:endParaRPr lang="en-US" altLang="en-US" dirty="0"/>
          </a:p>
          <a:p>
            <a:pPr marL="57150" indent="0">
              <a:lnSpc>
                <a:spcPct val="90000"/>
              </a:lnSpc>
              <a:spcBef>
                <a:spcPct val="40000"/>
              </a:spcBef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Rectangle(</a:t>
            </a:r>
            <a:r>
              <a:rPr lang="en-US" alt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double</a:t>
            </a:r>
            <a:r>
              <a:rPr lang="en-US" altLang="en-US" b="1" dirty="0">
                <a:latin typeface="Courier New" panose="02070309020205020404" pitchFamily="49" charset="0"/>
              </a:rPr>
              <a:t>, </a:t>
            </a:r>
            <a:r>
              <a:rPr lang="en-US" alt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double</a:t>
            </a:r>
            <a:r>
              <a:rPr lang="en-US" altLang="en-US" b="1" dirty="0">
                <a:latin typeface="Courier New" panose="02070309020205020404" pitchFamily="49" charset="0"/>
              </a:rPr>
              <a:t>);</a:t>
            </a:r>
            <a:br>
              <a:rPr lang="en-US" altLang="en-US" dirty="0">
                <a:latin typeface="Courier New" panose="02070309020205020404" pitchFamily="49" charset="0"/>
              </a:rPr>
            </a:br>
            <a:endParaRPr lang="en-US" altLang="en-US" dirty="0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spcBef>
                <a:spcPct val="40000"/>
              </a:spcBef>
              <a:defRPr/>
            </a:pPr>
            <a:r>
              <a:rPr lang="en-US" altLang="en-US" dirty="0"/>
              <a:t>Use parameters in the definition:</a:t>
            </a:r>
          </a:p>
          <a:p>
            <a:pPr>
              <a:lnSpc>
                <a:spcPct val="90000"/>
              </a:lnSpc>
              <a:spcBef>
                <a:spcPct val="40000"/>
              </a:spcBef>
              <a:defRPr/>
            </a:pPr>
            <a:endParaRPr lang="en-US" altLang="en-US" dirty="0"/>
          </a:p>
          <a:p>
            <a:pPr marL="0" indent="0">
              <a:lnSpc>
                <a:spcPct val="90000"/>
              </a:lnSpc>
              <a:spcBef>
                <a:spcPct val="40000"/>
              </a:spcBef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Rectangle::Rectangle(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double</a:t>
            </a:r>
            <a:r>
              <a:rPr lang="en-US" altLang="en-US" b="1" dirty="0">
                <a:latin typeface="Courier New" panose="02070309020205020404" pitchFamily="49" charset="0"/>
              </a:rPr>
              <a:t> w, 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double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</a:rPr>
              <a:t>len</a:t>
            </a:r>
            <a:r>
              <a:rPr lang="en-US" altLang="en-US" b="1" dirty="0">
                <a:latin typeface="Courier New" panose="02070309020205020404" pitchFamily="49" charset="0"/>
              </a:rPr>
              <a:t>)</a:t>
            </a:r>
            <a:br>
              <a:rPr lang="en-US" altLang="en-US" b="1" dirty="0">
                <a:latin typeface="Courier New" panose="02070309020205020404" pitchFamily="49" charset="0"/>
              </a:rPr>
            </a:br>
            <a:r>
              <a:rPr lang="en-US" altLang="en-US" b="1" dirty="0">
                <a:latin typeface="Courier New" panose="02070309020205020404" pitchFamily="49" charset="0"/>
              </a:rPr>
              <a:t>{</a:t>
            </a:r>
            <a:br>
              <a:rPr lang="en-US" altLang="en-US" b="1" dirty="0">
                <a:latin typeface="Courier New" panose="02070309020205020404" pitchFamily="49" charset="0"/>
              </a:rPr>
            </a:br>
            <a:r>
              <a:rPr lang="en-US" altLang="en-US" b="1" dirty="0">
                <a:latin typeface="Courier New" panose="02070309020205020404" pitchFamily="49" charset="0"/>
              </a:rPr>
              <a:t>   width = w;</a:t>
            </a:r>
            <a:br>
              <a:rPr lang="en-US" altLang="en-US" b="1" dirty="0">
                <a:latin typeface="Courier New" panose="02070309020205020404" pitchFamily="49" charset="0"/>
              </a:rPr>
            </a:br>
            <a:r>
              <a:rPr lang="en-US" altLang="en-US" b="1" dirty="0">
                <a:latin typeface="Courier New" panose="02070309020205020404" pitchFamily="49" charset="0"/>
              </a:rPr>
              <a:t>   length = </a:t>
            </a:r>
            <a:r>
              <a:rPr lang="en-US" altLang="en-US" b="1" dirty="0" err="1">
                <a:latin typeface="Courier New" panose="02070309020205020404" pitchFamily="49" charset="0"/>
              </a:rPr>
              <a:t>len</a:t>
            </a:r>
            <a:r>
              <a:rPr lang="en-US" altLang="en-US" b="1" dirty="0">
                <a:latin typeface="Courier New" panose="02070309020205020404" pitchFamily="49" charset="0"/>
              </a:rPr>
              <a:t>;</a:t>
            </a:r>
            <a:br>
              <a:rPr lang="en-US" altLang="en-US" b="1" dirty="0">
                <a:latin typeface="Courier New" panose="02070309020205020404" pitchFamily="49" charset="0"/>
              </a:rPr>
            </a:br>
            <a:r>
              <a:rPr lang="en-US" altLang="en-US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928B19-F5C0-FCD7-1FA9-B6E2D4F92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7FA290-7279-A702-2E24-CE04ED10F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4423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F2EE0-AA47-1DFC-8EB3-73E455565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Parametrized Constructors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D4968-F89C-A2BD-129B-30042439E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altLang="en-US" dirty="0"/>
              <a:t>You can pass arguments to the constructor when you create an object:</a:t>
            </a:r>
            <a:endParaRPr lang="en-US" altLang="en-US" sz="2800" dirty="0"/>
          </a:p>
          <a:p>
            <a:pPr lvl="1">
              <a:lnSpc>
                <a:spcPct val="90000"/>
              </a:lnSpc>
              <a:spcBef>
                <a:spcPct val="40000"/>
              </a:spcBef>
              <a:buFontTx/>
              <a:buNone/>
              <a:defRPr/>
            </a:pPr>
            <a:r>
              <a:rPr lang="en-US" altLang="en-US" b="1" dirty="0"/>
              <a:t>	</a:t>
            </a:r>
            <a:r>
              <a:rPr lang="en-US" altLang="en-US" b="1" dirty="0">
                <a:latin typeface="Courier New" panose="02070309020205020404" pitchFamily="49" charset="0"/>
              </a:rPr>
              <a:t>Rectangle r(</a:t>
            </a:r>
            <a:r>
              <a:rPr lang="en-US" alt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10.7</a:t>
            </a:r>
            <a:r>
              <a:rPr lang="en-US" altLang="en-US" b="1" dirty="0">
                <a:latin typeface="Courier New" panose="02070309020205020404" pitchFamily="49" charset="0"/>
              </a:rPr>
              <a:t>, </a:t>
            </a:r>
            <a:r>
              <a:rPr lang="en-US" alt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5.2</a:t>
            </a:r>
            <a:r>
              <a:rPr lang="en-US" altLang="en-US" b="1" dirty="0">
                <a:latin typeface="Courier New" panose="02070309020205020404" pitchFamily="49" charset="0"/>
              </a:rPr>
              <a:t>);</a:t>
            </a:r>
          </a:p>
          <a:p>
            <a:pPr lvl="1">
              <a:lnSpc>
                <a:spcPct val="90000"/>
              </a:lnSpc>
              <a:spcBef>
                <a:spcPct val="40000"/>
              </a:spcBef>
              <a:buFontTx/>
              <a:buNone/>
              <a:defRPr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defRPr/>
            </a:pPr>
            <a:r>
              <a:rPr lang="en-US" dirty="0"/>
              <a:t>Constructors can be </a:t>
            </a:r>
            <a:r>
              <a:rPr lang="en-US" dirty="0">
                <a:solidFill>
                  <a:srgbClr val="FF0000"/>
                </a:solidFill>
              </a:rPr>
              <a:t>overloaded</a:t>
            </a:r>
          </a:p>
          <a:p>
            <a:pPr marL="57150" indent="0">
              <a:lnSpc>
                <a:spcPct val="90000"/>
              </a:lnSpc>
              <a:spcBef>
                <a:spcPct val="40000"/>
              </a:spcBef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Rectangle(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double</a:t>
            </a:r>
            <a:r>
              <a:rPr lang="en-US" altLang="en-US" b="1" dirty="0">
                <a:latin typeface="Courier New" panose="02070309020205020404" pitchFamily="49" charset="0"/>
              </a:rPr>
              <a:t> w, 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double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</a:rPr>
              <a:t>len</a:t>
            </a:r>
            <a:r>
              <a:rPr lang="en-US" altLang="en-US" b="1" dirty="0">
                <a:latin typeface="Courier New" panose="02070309020205020404" pitchFamily="49" charset="0"/>
              </a:rPr>
              <a:t>, 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double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</a:rPr>
              <a:t>ar</a:t>
            </a:r>
            <a:r>
              <a:rPr lang="en-US" altLang="en-US" b="1" dirty="0">
                <a:latin typeface="Courier New" panose="02070309020205020404" pitchFamily="49" charset="0"/>
              </a:rPr>
              <a:t>)</a:t>
            </a:r>
            <a:br>
              <a:rPr lang="en-US" altLang="en-US" b="1" dirty="0">
                <a:latin typeface="Courier New" panose="02070309020205020404" pitchFamily="49" charset="0"/>
              </a:rPr>
            </a:br>
            <a:r>
              <a:rPr lang="en-US" altLang="en-US" b="1" dirty="0">
                <a:latin typeface="Courier New" panose="02070309020205020404" pitchFamily="49" charset="0"/>
              </a:rPr>
              <a:t>{</a:t>
            </a:r>
            <a:br>
              <a:rPr lang="en-US" altLang="en-US" b="1" dirty="0">
                <a:latin typeface="Courier New" panose="02070309020205020404" pitchFamily="49" charset="0"/>
              </a:rPr>
            </a:br>
            <a:r>
              <a:rPr lang="en-US" altLang="en-US" b="1" dirty="0">
                <a:latin typeface="Courier New" panose="02070309020205020404" pitchFamily="49" charset="0"/>
              </a:rPr>
              <a:t>   width = w;</a:t>
            </a:r>
            <a:br>
              <a:rPr lang="en-US" altLang="en-US" b="1" dirty="0">
                <a:latin typeface="Courier New" panose="02070309020205020404" pitchFamily="49" charset="0"/>
              </a:rPr>
            </a:br>
            <a:r>
              <a:rPr lang="en-US" altLang="en-US" b="1" dirty="0">
                <a:latin typeface="Courier New" panose="02070309020205020404" pitchFamily="49" charset="0"/>
              </a:rPr>
              <a:t>   length = </a:t>
            </a:r>
            <a:r>
              <a:rPr lang="en-US" altLang="en-US" b="1" dirty="0" err="1">
                <a:latin typeface="Courier New" panose="02070309020205020404" pitchFamily="49" charset="0"/>
              </a:rPr>
              <a:t>len</a:t>
            </a:r>
            <a:r>
              <a:rPr lang="en-US" altLang="en-US" b="1" dirty="0">
                <a:latin typeface="Courier New" panose="02070309020205020404" pitchFamily="49" charset="0"/>
              </a:rPr>
              <a:t>;</a:t>
            </a:r>
          </a:p>
          <a:p>
            <a:pPr marL="57150" indent="0">
              <a:lnSpc>
                <a:spcPct val="90000"/>
              </a:lnSpc>
              <a:spcBef>
                <a:spcPct val="40000"/>
              </a:spcBef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   area = </a:t>
            </a:r>
            <a:r>
              <a:rPr lang="en-US" altLang="en-US" b="1" dirty="0" err="1">
                <a:latin typeface="Courier New" panose="02070309020205020404" pitchFamily="49" charset="0"/>
              </a:rPr>
              <a:t>ar</a:t>
            </a:r>
            <a:r>
              <a:rPr lang="en-US" altLang="en-US" b="1" dirty="0">
                <a:latin typeface="Courier New" panose="02070309020205020404" pitchFamily="49" charset="0"/>
              </a:rPr>
              <a:t>;</a:t>
            </a:r>
            <a:br>
              <a:rPr lang="en-US" altLang="en-US" b="1" dirty="0">
                <a:latin typeface="Courier New" panose="02070309020205020404" pitchFamily="49" charset="0"/>
              </a:rPr>
            </a:br>
            <a:r>
              <a:rPr lang="en-US" altLang="en-US" b="1" dirty="0">
                <a:latin typeface="Courier New" panose="02070309020205020404" pitchFamily="49" charset="0"/>
              </a:rPr>
              <a:t>}</a:t>
            </a:r>
          </a:p>
          <a:p>
            <a:pPr marL="57150" indent="0">
              <a:lnSpc>
                <a:spcPct val="90000"/>
              </a:lnSpc>
              <a:spcBef>
                <a:spcPct val="40000"/>
              </a:spcBef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Rectangle r(</a:t>
            </a:r>
            <a:r>
              <a:rPr lang="en-US" alt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10.0</a:t>
            </a:r>
            <a:r>
              <a:rPr lang="en-US" altLang="en-US" b="1" dirty="0">
                <a:latin typeface="Courier New" panose="02070309020205020404" pitchFamily="49" charset="0"/>
              </a:rPr>
              <a:t>, </a:t>
            </a:r>
            <a:r>
              <a:rPr lang="en-US" alt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5.0</a:t>
            </a:r>
            <a:r>
              <a:rPr lang="en-US" altLang="en-US" b="1" dirty="0">
                <a:latin typeface="Courier New" panose="02070309020205020404" pitchFamily="49" charset="0"/>
              </a:rPr>
              <a:t>,</a:t>
            </a:r>
            <a:r>
              <a:rPr lang="en-US" alt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 50.0</a:t>
            </a:r>
            <a:r>
              <a:rPr lang="en-US" altLang="en-US" b="1" dirty="0">
                <a:latin typeface="Courier New" panose="02070309020205020404" pitchFamily="49" charset="0"/>
              </a:rPr>
              <a:t>);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F459A2-52FC-40F5-D7E7-604900BD7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4BA75-1FBC-56F0-7698-9EC1A8DF8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715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48271-AF76-5D77-C202-ED1F5716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More About Default Constructors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B2449-8409-9446-7670-6A98504EF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  <a:buFontTx/>
              <a:buChar char="•"/>
              <a:defRPr/>
            </a:pPr>
            <a:r>
              <a:rPr lang="en-US" altLang="en-US" dirty="0"/>
              <a:t>If </a:t>
            </a:r>
            <a:r>
              <a:rPr lang="en-US" altLang="en-US" u="sng" dirty="0">
                <a:solidFill>
                  <a:srgbClr val="FF0000"/>
                </a:solidFill>
              </a:rPr>
              <a:t>all of a constructor's parameters </a:t>
            </a:r>
            <a:r>
              <a:rPr lang="en-US" altLang="en-US" dirty="0"/>
              <a:t>have default arguments, then it is a </a:t>
            </a:r>
            <a:r>
              <a:rPr lang="en-US" altLang="en-US" dirty="0">
                <a:solidFill>
                  <a:srgbClr val="FF0000"/>
                </a:solidFill>
              </a:rPr>
              <a:t>default constructor</a:t>
            </a:r>
            <a:r>
              <a:rPr lang="en-US" altLang="en-US" dirty="0"/>
              <a:t>. For example:</a:t>
            </a:r>
            <a:br>
              <a:rPr lang="en-US" altLang="en-US" sz="3200" dirty="0"/>
            </a:br>
            <a:endParaRPr lang="en-US" altLang="en-US" sz="3200" dirty="0"/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Rectangle(double </a:t>
            </a:r>
            <a:r>
              <a:rPr lang="en-US" altLang="en-US" b="1" dirty="0" err="1">
                <a:latin typeface="Courier New" panose="02070309020205020404" pitchFamily="49" charset="0"/>
              </a:rPr>
              <a:t>len</a:t>
            </a:r>
            <a:r>
              <a:rPr lang="en-US" alt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 = 0</a:t>
            </a:r>
            <a:r>
              <a:rPr lang="en-US" altLang="en-US" b="1" dirty="0">
                <a:latin typeface="Courier New" panose="02070309020205020404" pitchFamily="49" charset="0"/>
              </a:rPr>
              <a:t>, double </a:t>
            </a:r>
            <a:r>
              <a:rPr lang="en-US" altLang="en-US" b="1" dirty="0" err="1">
                <a:latin typeface="Courier New" panose="02070309020205020404" pitchFamily="49" charset="0"/>
              </a:rPr>
              <a:t>wid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= 0</a:t>
            </a:r>
            <a:r>
              <a:rPr lang="en-US" altLang="en-US" b="1" dirty="0">
                <a:latin typeface="Courier New" panose="02070309020205020404" pitchFamily="49" charset="0"/>
              </a:rPr>
              <a:t>){</a:t>
            </a: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	length = </a:t>
            </a:r>
            <a:r>
              <a:rPr lang="en-US" altLang="en-US" b="1" dirty="0" err="1">
                <a:latin typeface="Courier New" panose="02070309020205020404" pitchFamily="49" charset="0"/>
              </a:rPr>
              <a:t>len</a:t>
            </a:r>
            <a:r>
              <a:rPr lang="en-US" altLang="en-US" b="1" dirty="0">
                <a:latin typeface="Courier New" panose="02070309020205020404" pitchFamily="49" charset="0"/>
              </a:rPr>
              <a:t>; 	width = </a:t>
            </a:r>
            <a:r>
              <a:rPr lang="en-US" altLang="en-US" b="1" dirty="0" err="1">
                <a:latin typeface="Courier New" panose="02070309020205020404" pitchFamily="49" charset="0"/>
              </a:rPr>
              <a:t>wid</a:t>
            </a:r>
            <a:r>
              <a:rPr lang="en-US" altLang="en-US" b="1" dirty="0"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}</a:t>
            </a:r>
            <a:br>
              <a:rPr lang="en-US" altLang="en-US" b="1" dirty="0">
                <a:latin typeface="Courier New" panose="02070309020205020404" pitchFamily="49" charset="0"/>
              </a:rPr>
            </a:b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Tx/>
              <a:buChar char="•"/>
              <a:defRPr/>
            </a:pPr>
            <a:r>
              <a:rPr lang="en-US" altLang="en-US" dirty="0"/>
              <a:t>Creating an object and </a:t>
            </a:r>
            <a:r>
              <a:rPr lang="en-US" altLang="en-US" dirty="0">
                <a:solidFill>
                  <a:srgbClr val="0070C0"/>
                </a:solidFill>
              </a:rPr>
              <a:t>passing no arguments </a:t>
            </a:r>
            <a:r>
              <a:rPr lang="en-US" altLang="en-US" dirty="0"/>
              <a:t>will cause this constructor to execute:</a:t>
            </a:r>
            <a:br>
              <a:rPr lang="en-US" altLang="en-US" sz="3200" dirty="0"/>
            </a:br>
            <a:br>
              <a:rPr lang="en-US" altLang="en-US" sz="3200" dirty="0"/>
            </a:br>
            <a:r>
              <a:rPr lang="en-US" altLang="en-US" b="1" dirty="0">
                <a:latin typeface="Courier New" panose="02070309020205020404" pitchFamily="49" charset="0"/>
              </a:rPr>
              <a:t>Rectangle r;</a:t>
            </a:r>
          </a:p>
          <a:p>
            <a:pPr>
              <a:lnSpc>
                <a:spcPct val="90000"/>
              </a:lnSpc>
              <a:buFontTx/>
              <a:buChar char="•"/>
              <a:defRPr/>
            </a:pPr>
            <a:endParaRPr lang="en-US" altLang="en-US" sz="3200" b="1" dirty="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defRPr/>
            </a:pPr>
            <a:r>
              <a:rPr lang="en-US" altLang="en-US" dirty="0"/>
              <a:t>Cannot create </a:t>
            </a:r>
            <a:r>
              <a:rPr lang="en-US" altLang="en-US" dirty="0">
                <a:solidFill>
                  <a:srgbClr val="0070C0"/>
                </a:solidFill>
              </a:rPr>
              <a:t>multiple default constructors </a:t>
            </a:r>
            <a:r>
              <a:rPr lang="en-US" altLang="en-US" dirty="0"/>
              <a:t>-</a:t>
            </a:r>
            <a:r>
              <a:rPr lang="en-US" altLang="en-US" dirty="0">
                <a:solidFill>
                  <a:srgbClr val="0070C0"/>
                </a:solidFill>
              </a:rPr>
              <a:t> </a:t>
            </a:r>
            <a:r>
              <a:rPr lang="en-US" altLang="en-US" dirty="0">
                <a:solidFill>
                  <a:srgbClr val="FF0000"/>
                </a:solidFill>
              </a:rPr>
              <a:t>ERROR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ADF4E0-AC97-A80D-ACF9-92A931FEA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0B430C-0DD9-329E-0E8C-5D84502D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8102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60861-2C83-C7CC-716A-6052BA257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More About Default Constructors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80319-08FA-58C2-B487-BAA89AF1A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Rectangle(double </a:t>
            </a:r>
            <a:r>
              <a:rPr lang="en-US" altLang="en-US" b="1" dirty="0" err="1">
                <a:latin typeface="Courier New" panose="02070309020205020404" pitchFamily="49" charset="0"/>
              </a:rPr>
              <a:t>len</a:t>
            </a:r>
            <a:r>
              <a:rPr lang="en-US" alt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 = 0</a:t>
            </a:r>
            <a:r>
              <a:rPr lang="en-US" altLang="en-US" b="1" dirty="0">
                <a:latin typeface="Courier New" panose="02070309020205020404" pitchFamily="49" charset="0"/>
              </a:rPr>
              <a:t>, double </a:t>
            </a:r>
            <a:r>
              <a:rPr lang="en-US" altLang="en-US" b="1" dirty="0" err="1">
                <a:latin typeface="Courier New" panose="02070309020205020404" pitchFamily="49" charset="0"/>
              </a:rPr>
              <a:t>wid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= 0</a:t>
            </a:r>
            <a:r>
              <a:rPr lang="en-US" altLang="en-US" b="1" dirty="0">
                <a:latin typeface="Courier New" panose="02070309020205020404" pitchFamily="49" charset="0"/>
              </a:rPr>
              <a:t>){</a:t>
            </a: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	length = </a:t>
            </a:r>
            <a:r>
              <a:rPr lang="en-US" altLang="en-US" b="1" dirty="0" err="1">
                <a:latin typeface="Courier New" panose="02070309020205020404" pitchFamily="49" charset="0"/>
              </a:rPr>
              <a:t>len</a:t>
            </a:r>
            <a:r>
              <a:rPr lang="en-US" altLang="en-US" b="1" dirty="0">
                <a:latin typeface="Courier New" panose="02070309020205020404" pitchFamily="49" charset="0"/>
              </a:rPr>
              <a:t>; 	width = </a:t>
            </a:r>
            <a:r>
              <a:rPr lang="en-US" altLang="en-US" b="1" dirty="0" err="1">
                <a:latin typeface="Courier New" panose="02070309020205020404" pitchFamily="49" charset="0"/>
              </a:rPr>
              <a:t>wid</a:t>
            </a:r>
            <a:r>
              <a:rPr lang="en-US" altLang="en-US" b="1" dirty="0"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}</a:t>
            </a:r>
            <a:br>
              <a:rPr lang="en-US" altLang="en-US" b="1" dirty="0">
                <a:latin typeface="Courier New" panose="02070309020205020404" pitchFamily="49" charset="0"/>
              </a:rPr>
            </a:b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Tx/>
              <a:buChar char="•"/>
              <a:defRPr/>
            </a:pPr>
            <a:r>
              <a:rPr lang="en-US" altLang="en-US" dirty="0"/>
              <a:t>Creating an object and </a:t>
            </a:r>
            <a:r>
              <a:rPr lang="en-US" altLang="en-US" dirty="0">
                <a:solidFill>
                  <a:srgbClr val="0070C0"/>
                </a:solidFill>
              </a:rPr>
              <a:t>passing no arguments </a:t>
            </a:r>
            <a:r>
              <a:rPr lang="en-US" altLang="en-US" dirty="0"/>
              <a:t>will cause this constructor to execute:</a:t>
            </a:r>
            <a:br>
              <a:rPr lang="en-US" altLang="en-US" sz="3200" dirty="0"/>
            </a:br>
            <a:br>
              <a:rPr lang="en-US" altLang="en-US" sz="3200" dirty="0"/>
            </a:br>
            <a:r>
              <a:rPr lang="en-US" altLang="en-US" b="1" dirty="0">
                <a:latin typeface="Courier New" panose="02070309020205020404" pitchFamily="49" charset="0"/>
              </a:rPr>
              <a:t>Rectangle 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r</a:t>
            </a:r>
            <a:r>
              <a:rPr lang="en-US" altLang="en-US" b="1" dirty="0"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  Rectangle 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r1</a:t>
            </a:r>
            <a:r>
              <a:rPr lang="en-US" altLang="en-US" b="1" dirty="0">
                <a:latin typeface="Courier New" panose="02070309020205020404" pitchFamily="49" charset="0"/>
              </a:rPr>
              <a:t>(10.0);</a:t>
            </a: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b="1" dirty="0">
                <a:latin typeface="Courier New" panose="02070309020205020404" pitchFamily="49" charset="0"/>
              </a:rPr>
              <a:t>  Rectangle 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r2</a:t>
            </a:r>
            <a:r>
              <a:rPr lang="en-US" altLang="en-US" b="1" dirty="0">
                <a:latin typeface="Courier New" panose="02070309020205020404" pitchFamily="49" charset="0"/>
              </a:rPr>
              <a:t>(10.0, 2.0);</a:t>
            </a: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dirty="0"/>
              <a:t>All three cause the </a:t>
            </a:r>
            <a:r>
              <a:rPr lang="en-US" altLang="en-US" u="sng" dirty="0">
                <a:solidFill>
                  <a:srgbClr val="0070C0"/>
                </a:solidFill>
              </a:rPr>
              <a:t>same constructor to execute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C4687B-C638-6F78-863C-97D00DC87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7B9C6-ADE7-60E4-F280-C091BDAD8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58</a:t>
            </a:fld>
            <a:endParaRPr lang="en-US" dirty="0"/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5BF89346-897A-429C-34CB-C39E81F52297}"/>
              </a:ext>
            </a:extLst>
          </p:cNvPr>
          <p:cNvSpPr/>
          <p:nvPr/>
        </p:nvSpPr>
        <p:spPr>
          <a:xfrm>
            <a:off x="7284027" y="3792681"/>
            <a:ext cx="4658591" cy="1922608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sz="1400" b="1" dirty="0">
                <a:solidFill>
                  <a:schemeClr val="tx1"/>
                </a:solidFill>
              </a:rPr>
              <a:t>With this constructor, cannot create any other constructor with 0,1 or 2 parameters.</a:t>
            </a:r>
          </a:p>
          <a:p>
            <a:pPr algn="just">
              <a:defRPr/>
            </a:pPr>
            <a:r>
              <a:rPr lang="en-US" sz="1400" b="1" dirty="0">
                <a:solidFill>
                  <a:schemeClr val="tx1"/>
                </a:solidFill>
              </a:rPr>
              <a:t>Because then the </a:t>
            </a:r>
            <a:r>
              <a:rPr lang="en-US" sz="1400" b="1" dirty="0">
                <a:solidFill>
                  <a:srgbClr val="FF0000"/>
                </a:solidFill>
              </a:rPr>
              <a:t>compiler cannot differentiate </a:t>
            </a:r>
            <a:r>
              <a:rPr lang="en-US" sz="1400" b="1" dirty="0">
                <a:solidFill>
                  <a:schemeClr val="tx1"/>
                </a:solidFill>
              </a:rPr>
              <a:t>and decide which one to call</a:t>
            </a:r>
            <a:endParaRPr lang="aa-ET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10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BA6BA-16F6-04D1-86CA-795069FB7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Classes with No Default Constructor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93678-DAC4-A6BB-AE41-43620C972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Tx/>
              <a:buChar char="•"/>
            </a:pPr>
            <a:r>
              <a:rPr lang="en-US" altLang="en-US" dirty="0"/>
              <a:t>When </a:t>
            </a:r>
            <a:r>
              <a:rPr lang="en-US" altLang="en-US" dirty="0">
                <a:solidFill>
                  <a:srgbClr val="0070C0"/>
                </a:solidFill>
              </a:rPr>
              <a:t>all of a class's constructors require arguments</a:t>
            </a:r>
            <a:r>
              <a:rPr lang="en-US" altLang="en-US" dirty="0"/>
              <a:t>, then the class has </a:t>
            </a:r>
            <a:r>
              <a:rPr lang="en-US" altLang="en-US" dirty="0">
                <a:solidFill>
                  <a:srgbClr val="FF0000"/>
                </a:solidFill>
              </a:rPr>
              <a:t>NO default constructor</a:t>
            </a:r>
            <a:r>
              <a:rPr lang="en-US" altLang="en-US" dirty="0"/>
              <a:t>.</a:t>
            </a:r>
            <a:br>
              <a:rPr lang="en-US" altLang="en-US" dirty="0"/>
            </a:br>
            <a:endParaRPr lang="en-US" altLang="en-US" dirty="0"/>
          </a:p>
          <a:p>
            <a:pPr algn="just">
              <a:buFontTx/>
              <a:buChar char="•"/>
            </a:pPr>
            <a:r>
              <a:rPr lang="en-US" altLang="en-US" dirty="0"/>
              <a:t>When this is the case, you </a:t>
            </a:r>
            <a:r>
              <a:rPr lang="en-US" altLang="en-US" dirty="0">
                <a:solidFill>
                  <a:srgbClr val="0070C0"/>
                </a:solidFill>
              </a:rPr>
              <a:t>must pass the required arguments</a:t>
            </a:r>
            <a:r>
              <a:rPr lang="en-US" altLang="en-US" dirty="0"/>
              <a:t> to the constructor when creating an object.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1AEEB-B064-B7A1-5F86-B281D0511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Object Oriented Programming-Spring 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EBFDA-036C-58D6-0277-E6E105B78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341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005FA-D66E-ABC8-9901-9E7BF9E9E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Procedural VS. Object-Oriented Programming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FD55E-0DC3-4613-2417-704FAD37C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Object Oriented Programming-Spring 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AB755E-BE53-D0B8-FD75-FECAABA03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4" descr="https://image.slidesharecdn.com/proceduralvs-150616113314-lva1-app6891/95/procedural-vs-object-oriented-programming-9-638.jpg?cb=1449473224">
            <a:extLst>
              <a:ext uri="{FF2B5EF4-FFF2-40B4-BE49-F238E27FC236}">
                <a16:creationId xmlns:a16="http://schemas.microsoft.com/office/drawing/2014/main" id="{3F5BB078-7F77-A83E-763B-D0ABF066BC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" t="33818" r="1525" b="11483"/>
          <a:stretch/>
        </p:blipFill>
        <p:spPr bwMode="auto">
          <a:xfrm>
            <a:off x="6224155" y="3693411"/>
            <a:ext cx="5257995" cy="22269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10" descr="https://simplesnippets.tech/wp-content/uploads/2018/03/java-introduction-to-Object-Oriented-Programming.jpg">
            <a:extLst>
              <a:ext uri="{FF2B5EF4-FFF2-40B4-BE49-F238E27FC236}">
                <a16:creationId xmlns:a16="http://schemas.microsoft.com/office/drawing/2014/main" id="{CD4B9F81-FC69-EF00-1445-9BB3CC4A3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50" y="3429000"/>
            <a:ext cx="5105951" cy="246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071EAB-56E7-7601-530E-3904665906C8}"/>
              </a:ext>
            </a:extLst>
          </p:cNvPr>
          <p:cNvSpPr txBox="1"/>
          <p:nvPr/>
        </p:nvSpPr>
        <p:spPr>
          <a:xfrm>
            <a:off x="709850" y="1843627"/>
            <a:ext cx="10772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en-PK" sz="2000" b="1" dirty="0"/>
              <a:t>Procedural programming focuses on </a:t>
            </a:r>
            <a:r>
              <a:rPr lang="en-US" altLang="en-PK" sz="2000" b="1" dirty="0">
                <a:solidFill>
                  <a:srgbClr val="0070C0"/>
                </a:solidFill>
              </a:rPr>
              <a:t>creating procedures</a:t>
            </a:r>
            <a:r>
              <a:rPr lang="en-US" altLang="en-PK" sz="2000" b="1" dirty="0"/>
              <a:t>, object-oriented programming focuses on </a:t>
            </a:r>
            <a:r>
              <a:rPr lang="en-US" altLang="en-PK" sz="2000" b="1" dirty="0">
                <a:solidFill>
                  <a:srgbClr val="0070C0"/>
                </a:solidFill>
              </a:rPr>
              <a:t>creating objects</a:t>
            </a:r>
            <a:endParaRPr lang="en-US" altLang="en-PK" sz="2000" b="1" dirty="0"/>
          </a:p>
        </p:txBody>
      </p:sp>
    </p:spTree>
    <p:extLst>
      <p:ext uri="{BB962C8B-B14F-4D97-AF65-F5344CB8AC3E}">
        <p14:creationId xmlns:p14="http://schemas.microsoft.com/office/powerpoint/2010/main" val="35351222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51EC7-3AD8-BD07-6634-A7B2BC439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Destructors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A51BE-A149-D78F-86AD-521E70716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85000"/>
              </a:lnSpc>
              <a:buFontTx/>
              <a:buChar char="•"/>
            </a:pPr>
            <a:r>
              <a:rPr lang="en-US" altLang="en-US" dirty="0"/>
              <a:t>Member function </a:t>
            </a:r>
            <a:r>
              <a:rPr lang="en-US" altLang="en-US" dirty="0">
                <a:solidFill>
                  <a:srgbClr val="0070C0"/>
                </a:solidFill>
              </a:rPr>
              <a:t>automatically </a:t>
            </a:r>
            <a:r>
              <a:rPr lang="en-US" altLang="en-US" dirty="0"/>
              <a:t>called when an </a:t>
            </a:r>
            <a:r>
              <a:rPr lang="en-US" altLang="en-US" dirty="0">
                <a:solidFill>
                  <a:srgbClr val="0070C0"/>
                </a:solidFill>
              </a:rPr>
              <a:t>object is destroyed</a:t>
            </a:r>
          </a:p>
          <a:p>
            <a:pPr algn="just">
              <a:lnSpc>
                <a:spcPct val="85000"/>
              </a:lnSpc>
              <a:buFontTx/>
              <a:buChar char="•"/>
            </a:pPr>
            <a:endParaRPr lang="en-US" altLang="en-US" dirty="0">
              <a:solidFill>
                <a:srgbClr val="0070C0"/>
              </a:solidFill>
            </a:endParaRPr>
          </a:p>
          <a:p>
            <a:pPr algn="just">
              <a:lnSpc>
                <a:spcPct val="85000"/>
              </a:lnSpc>
              <a:buFontTx/>
              <a:buChar char="•"/>
            </a:pPr>
            <a:r>
              <a:rPr lang="en-US" altLang="en-US" dirty="0"/>
              <a:t>Destructor name is 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~</a:t>
            </a:r>
            <a:r>
              <a:rPr lang="en-US" altLang="en-US" dirty="0" err="1"/>
              <a:t>classname</a:t>
            </a:r>
            <a:r>
              <a:rPr lang="en-US" altLang="en-US" dirty="0"/>
              <a:t>, </a:t>
            </a:r>
            <a:r>
              <a:rPr lang="en-US" altLang="en-US" i="1" dirty="0"/>
              <a:t>e.g.</a:t>
            </a:r>
            <a:r>
              <a:rPr lang="en-US" altLang="en-US" dirty="0"/>
              <a:t>, 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~</a:t>
            </a:r>
            <a:r>
              <a:rPr lang="en-US" altLang="en-US" b="1" dirty="0">
                <a:latin typeface="Courier New" panose="02070309020205020404" pitchFamily="49" charset="0"/>
              </a:rPr>
              <a:t>Rectangle</a:t>
            </a:r>
            <a:endParaRPr lang="en-US" altLang="en-US" b="1" dirty="0"/>
          </a:p>
          <a:p>
            <a:pPr algn="just">
              <a:lnSpc>
                <a:spcPct val="85000"/>
              </a:lnSpc>
              <a:buFontTx/>
              <a:buChar char="•"/>
            </a:pPr>
            <a:r>
              <a:rPr lang="en-US" altLang="en-US" dirty="0"/>
              <a:t>Has </a:t>
            </a:r>
            <a:r>
              <a:rPr lang="en-US" altLang="en-US" dirty="0">
                <a:solidFill>
                  <a:srgbClr val="0070C0"/>
                </a:solidFill>
              </a:rPr>
              <a:t>no return type</a:t>
            </a:r>
            <a:r>
              <a:rPr lang="en-US" altLang="en-US" dirty="0"/>
              <a:t>; takes </a:t>
            </a:r>
            <a:r>
              <a:rPr lang="en-US" altLang="en-US" dirty="0">
                <a:solidFill>
                  <a:srgbClr val="0070C0"/>
                </a:solidFill>
              </a:rPr>
              <a:t>no arguments</a:t>
            </a:r>
          </a:p>
          <a:p>
            <a:pPr algn="just">
              <a:lnSpc>
                <a:spcPct val="85000"/>
              </a:lnSpc>
              <a:buFontTx/>
              <a:buChar char="•"/>
            </a:pPr>
            <a:endParaRPr lang="en-US" altLang="en-US" dirty="0"/>
          </a:p>
          <a:p>
            <a:pPr algn="just">
              <a:lnSpc>
                <a:spcPct val="85000"/>
              </a:lnSpc>
              <a:buFontTx/>
              <a:buChar char="•"/>
            </a:pPr>
            <a:r>
              <a:rPr lang="en-US" altLang="en-US" dirty="0"/>
              <a:t>Only one destructor per class, </a:t>
            </a:r>
            <a:r>
              <a:rPr lang="en-US" altLang="en-US" i="1" dirty="0"/>
              <a:t>i.e.</a:t>
            </a:r>
            <a:r>
              <a:rPr lang="en-US" altLang="en-US" dirty="0"/>
              <a:t>, it </a:t>
            </a:r>
            <a:r>
              <a:rPr lang="en-US" altLang="en-US" dirty="0">
                <a:solidFill>
                  <a:srgbClr val="0070C0"/>
                </a:solidFill>
              </a:rPr>
              <a:t>cannot be overloaded</a:t>
            </a:r>
          </a:p>
          <a:p>
            <a:pPr algn="just">
              <a:lnSpc>
                <a:spcPct val="85000"/>
              </a:lnSpc>
              <a:buFontTx/>
              <a:buChar char="•"/>
            </a:pPr>
            <a:r>
              <a:rPr lang="en-US" altLang="en-US" dirty="0"/>
              <a:t>If constructor allocates dynamic memory, destructor should release it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DCC80-364F-9AE5-00B2-0314B639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4D5CA-ED38-0CD6-D2FA-52710DB4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7442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B48F1-DA78-C17D-28E6-08811A6E2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</a:t>
            </a:r>
            <a:r>
              <a:rPr lang="en-US" altLang="en-US" b="1" dirty="0" err="1">
                <a:solidFill>
                  <a:srgbClr val="0070C0"/>
                </a:solidFill>
                <a:latin typeface="Courier New" panose="02070309020205020404" pitchFamily="49" charset="0"/>
              </a:rPr>
              <a:t>InventoryItem.h</a:t>
            </a:r>
            <a:r>
              <a:rPr lang="en-US" altLang="en-US" b="1" dirty="0">
                <a:solidFill>
                  <a:srgbClr val="0070C0"/>
                </a:solidFill>
              </a:rPr>
              <a:t> </a:t>
            </a:r>
            <a:endParaRPr lang="en-PK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E40DD-B56B-6F18-B400-166971CAE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107E0-3750-920D-9AB3-41491F3DA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61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A7023A1-8E98-FF78-EC90-349BED9EC1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74" y="1690690"/>
            <a:ext cx="9088452" cy="4236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73644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2F4C1-A8A7-1F8C-34EE-5D6CDE83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b="1" dirty="0"/>
              <a:t>Example </a:t>
            </a:r>
            <a:r>
              <a:rPr lang="en-US" altLang="en-US" sz="4000" b="1" dirty="0" err="1">
                <a:solidFill>
                  <a:srgbClr val="0070C0"/>
                </a:solidFill>
                <a:latin typeface="Courier New" panose="02070309020205020404" pitchFamily="49" charset="0"/>
              </a:rPr>
              <a:t>InventoryItem.h</a:t>
            </a:r>
            <a:r>
              <a:rPr lang="en-US" altLang="en-US" sz="4000" b="1" dirty="0">
                <a:solidFill>
                  <a:srgbClr val="0070C0"/>
                </a:solidFill>
              </a:rPr>
              <a:t> 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811DBF-BCC8-0FFA-7CA3-D6303BF3E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55326-E522-D7C8-F17B-583F6D5E1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62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C93DBAE-6A18-18F8-3F6A-AA7A16824E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76"/>
          <a:stretch>
            <a:fillRect/>
          </a:stretch>
        </p:blipFill>
        <p:spPr bwMode="auto">
          <a:xfrm>
            <a:off x="1806448" y="1707239"/>
            <a:ext cx="8579104" cy="469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74237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0DB6-967D-AD31-ADAD-8E697276A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Constructors, Destructors, and Dynamically Allocated Objects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90B13-980F-599D-FD42-31118629B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dirty="0"/>
              <a:t>When an object is </a:t>
            </a:r>
            <a:r>
              <a:rPr lang="en-US" altLang="en-US" dirty="0">
                <a:solidFill>
                  <a:srgbClr val="0070C0"/>
                </a:solidFill>
              </a:rPr>
              <a:t>dynamically allocated </a:t>
            </a:r>
            <a:r>
              <a:rPr lang="en-US" altLang="en-US" dirty="0"/>
              <a:t>with the </a:t>
            </a:r>
            <a:r>
              <a:rPr lang="en-US" altLang="en-US" dirty="0">
                <a:solidFill>
                  <a:srgbClr val="0070C0"/>
                </a:solidFill>
              </a:rPr>
              <a:t>new</a:t>
            </a:r>
            <a:r>
              <a:rPr lang="en-US" altLang="en-US" dirty="0"/>
              <a:t> operator, its constructor executes:</a:t>
            </a:r>
            <a:br>
              <a:rPr lang="en-US" altLang="en-US" sz="3200" dirty="0"/>
            </a:br>
            <a:br>
              <a:rPr lang="en-US" altLang="en-US" sz="3200" dirty="0"/>
            </a:br>
            <a:r>
              <a:rPr lang="en-US" altLang="en-US" b="1" dirty="0">
                <a:latin typeface="Courier New" panose="02070309020205020404" pitchFamily="49" charset="0"/>
              </a:rPr>
              <a:t>Rectangle *r = 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new</a:t>
            </a:r>
            <a:r>
              <a:rPr lang="en-US" altLang="en-US" b="1" dirty="0">
                <a:latin typeface="Courier New" panose="02070309020205020404" pitchFamily="49" charset="0"/>
              </a:rPr>
              <a:t> Rectangle(10, 20);</a:t>
            </a:r>
            <a:br>
              <a:rPr lang="en-US" altLang="en-US" b="1" dirty="0"/>
            </a:br>
            <a:endParaRPr lang="en-US" altLang="en-US" b="1" dirty="0"/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dirty="0"/>
              <a:t>When the object is </a:t>
            </a:r>
            <a:r>
              <a:rPr lang="en-US" altLang="en-US" dirty="0">
                <a:solidFill>
                  <a:srgbClr val="0070C0"/>
                </a:solidFill>
              </a:rPr>
              <a:t>destroyed</a:t>
            </a:r>
            <a:r>
              <a:rPr lang="en-US" altLang="en-US" dirty="0"/>
              <a:t>, its destructor executes:</a:t>
            </a:r>
            <a:br>
              <a:rPr lang="en-US" altLang="en-US" sz="3200" dirty="0"/>
            </a:br>
            <a:br>
              <a:rPr lang="en-US" altLang="en-US" sz="3200" dirty="0"/>
            </a:b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delete</a:t>
            </a:r>
            <a:r>
              <a:rPr lang="en-US" altLang="en-US" b="1" dirty="0">
                <a:latin typeface="Courier New" panose="02070309020205020404" pitchFamily="49" charset="0"/>
              </a:rPr>
              <a:t> r;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FEA02-2F66-128C-7ADF-F90651D84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E2092-A754-102D-DAE2-D813EB9C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6080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C2DE-D694-A712-6809-0042F7A4F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Only One Default Constructor                     and One Destructor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01390-8725-5208-AEA6-47136CB89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ct val="30000"/>
              </a:spcBef>
              <a:buFontTx/>
              <a:buChar char="•"/>
            </a:pPr>
            <a:r>
              <a:rPr lang="en-US" altLang="en-US" dirty="0">
                <a:solidFill>
                  <a:srgbClr val="0070C0"/>
                </a:solidFill>
              </a:rPr>
              <a:t>Do not provide more than one default constructor </a:t>
            </a:r>
            <a:r>
              <a:rPr lang="en-US" altLang="en-US" dirty="0"/>
              <a:t>for a class: one that takes no arguments and one that has default arguments for all parameters</a:t>
            </a:r>
          </a:p>
          <a:p>
            <a:pPr lvl="1" algn="just">
              <a:spcBef>
                <a:spcPct val="30000"/>
              </a:spcBef>
              <a:buClr>
                <a:srgbClr val="3333CC"/>
              </a:buClr>
              <a:buFontTx/>
              <a:buNone/>
            </a:pPr>
            <a:r>
              <a:rPr lang="en-US" altLang="en-US" dirty="0"/>
              <a:t>	</a:t>
            </a:r>
            <a:r>
              <a:rPr lang="en-US" altLang="en-US" b="1" dirty="0">
                <a:latin typeface="Courier New" panose="02070309020205020404" pitchFamily="49" charset="0"/>
              </a:rPr>
              <a:t>Square();</a:t>
            </a:r>
          </a:p>
          <a:p>
            <a:pPr lvl="1" algn="just">
              <a:spcBef>
                <a:spcPct val="30000"/>
              </a:spcBef>
              <a:buClr>
                <a:srgbClr val="3333CC"/>
              </a:buClr>
              <a:buFontTx/>
              <a:buNone/>
            </a:pPr>
            <a:r>
              <a:rPr lang="en-US" altLang="en-US" dirty="0"/>
              <a:t>	</a:t>
            </a:r>
            <a:r>
              <a:rPr lang="en-US" altLang="en-US" b="1" dirty="0">
                <a:latin typeface="Courier New" panose="02070309020205020404" pitchFamily="49" charset="0"/>
              </a:rPr>
              <a:t>Square(int = 0);  // will not compile</a:t>
            </a:r>
            <a:br>
              <a:rPr lang="en-US" altLang="en-US" b="1" dirty="0">
                <a:latin typeface="Courier New" panose="02070309020205020404" pitchFamily="49" charset="0"/>
              </a:rPr>
            </a:br>
            <a:endParaRPr lang="en-US" altLang="en-US" b="1" dirty="0">
              <a:latin typeface="Courier New" panose="02070309020205020404" pitchFamily="49" charset="0"/>
            </a:endParaRPr>
          </a:p>
          <a:p>
            <a:pPr algn="just">
              <a:spcBef>
                <a:spcPct val="30000"/>
              </a:spcBef>
              <a:buFontTx/>
              <a:buChar char="•"/>
            </a:pPr>
            <a:r>
              <a:rPr lang="en-US" altLang="en-US" dirty="0"/>
              <a:t>Since a destructor takes no arguments, there can only be </a:t>
            </a:r>
            <a:r>
              <a:rPr lang="en-US" altLang="en-US" dirty="0">
                <a:solidFill>
                  <a:srgbClr val="0070C0"/>
                </a:solidFill>
              </a:rPr>
              <a:t>one destructor for a class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E0CCF-A4D6-A7FB-CF9F-9BCFD355E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52C4B-1BC6-2BD8-5641-2CE025FCF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6035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CA9D9-5CAA-0324-C75A-B2ED5938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Member Function Overloading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0F022-D68E-4740-1177-440D03F49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Tx/>
              <a:buChar char="•"/>
            </a:pPr>
            <a:r>
              <a:rPr lang="en-US" altLang="en-US" dirty="0"/>
              <a:t>Non-constructor member functions can also be overloaded:</a:t>
            </a:r>
          </a:p>
          <a:p>
            <a:pPr lvl="1">
              <a:buClr>
                <a:srgbClr val="3333CC"/>
              </a:buClr>
              <a:buFontTx/>
              <a:buNone/>
            </a:pPr>
            <a:r>
              <a:rPr lang="en-US" altLang="en-US" dirty="0"/>
              <a:t>	</a:t>
            </a:r>
            <a:r>
              <a:rPr lang="en-US" altLang="en-US" b="1" dirty="0">
                <a:latin typeface="Courier New" panose="02070309020205020404" pitchFamily="49" charset="0"/>
              </a:rPr>
              <a:t>void </a:t>
            </a:r>
            <a:r>
              <a:rPr lang="en-US" altLang="en-US" b="1" dirty="0" err="1">
                <a:latin typeface="Courier New" panose="02070309020205020404" pitchFamily="49" charset="0"/>
              </a:rPr>
              <a:t>setCost</a:t>
            </a:r>
            <a:r>
              <a:rPr lang="en-US" altLang="en-US" b="1" dirty="0">
                <a:latin typeface="Courier New" panose="02070309020205020404" pitchFamily="49" charset="0"/>
              </a:rPr>
              <a:t>(double);</a:t>
            </a:r>
          </a:p>
          <a:p>
            <a:pPr lvl="1">
              <a:buClr>
                <a:srgbClr val="3333CC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void </a:t>
            </a:r>
            <a:r>
              <a:rPr lang="en-US" altLang="en-US" b="1" dirty="0" err="1">
                <a:latin typeface="Courier New" panose="02070309020205020404" pitchFamily="49" charset="0"/>
              </a:rPr>
              <a:t>setCost</a:t>
            </a:r>
            <a:r>
              <a:rPr lang="en-US" altLang="en-US" b="1" dirty="0">
                <a:latin typeface="Courier New" panose="02070309020205020404" pitchFamily="49" charset="0"/>
              </a:rPr>
              <a:t>(char *);</a:t>
            </a:r>
            <a:br>
              <a:rPr lang="en-US" altLang="en-US" b="1" dirty="0">
                <a:latin typeface="Courier New" panose="02070309020205020404" pitchFamily="49" charset="0"/>
              </a:rPr>
            </a:br>
            <a:endParaRPr lang="en-US" altLang="en-US" b="1" dirty="0">
              <a:latin typeface="Courier New" panose="02070309020205020404" pitchFamily="49" charset="0"/>
            </a:endParaRPr>
          </a:p>
          <a:p>
            <a:pPr algn="just">
              <a:buFontTx/>
              <a:buChar char="•"/>
            </a:pPr>
            <a:r>
              <a:rPr lang="en-US" altLang="en-US" dirty="0"/>
              <a:t>Must have </a:t>
            </a:r>
            <a:r>
              <a:rPr lang="en-US" altLang="en-US" dirty="0">
                <a:solidFill>
                  <a:srgbClr val="0070C0"/>
                </a:solidFill>
              </a:rPr>
              <a:t>unique parameter </a:t>
            </a:r>
            <a:r>
              <a:rPr lang="en-US" altLang="en-US" dirty="0"/>
              <a:t>lists, like overloaded constructors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506CB1-6062-888E-6A48-EECA05606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58CB6-4BE2-02E9-B254-F7D5FEF5B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127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E25E5-1B27-EDA7-5EED-5115EB238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When Constructors and Destructors Are Called 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2FB10-D262-AE9C-69C1-D5F7FE01B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FontTx/>
              <a:buNone/>
            </a:pPr>
            <a:r>
              <a:rPr lang="en-US" altLang="en-PK" dirty="0"/>
              <a:t>Constructors and destructors called </a:t>
            </a:r>
            <a:r>
              <a:rPr lang="en-US" altLang="en-PK" dirty="0">
                <a:solidFill>
                  <a:srgbClr val="0070C0"/>
                </a:solidFill>
              </a:rPr>
              <a:t>automatically</a:t>
            </a:r>
          </a:p>
          <a:p>
            <a:pPr marL="0" indent="0" algn="just">
              <a:buFontTx/>
              <a:buAutoNum type="arabicPeriod"/>
            </a:pPr>
            <a:r>
              <a:rPr lang="en-US" altLang="en-PK" dirty="0">
                <a:solidFill>
                  <a:srgbClr val="FF0000"/>
                </a:solidFill>
              </a:rPr>
              <a:t>Global scope objects</a:t>
            </a:r>
          </a:p>
          <a:p>
            <a:pPr lvl="1" algn="just"/>
            <a:r>
              <a:rPr lang="en-US" altLang="en-PK" dirty="0"/>
              <a:t>Constructors called before any other function (including main)</a:t>
            </a:r>
          </a:p>
          <a:p>
            <a:pPr lvl="1" algn="just"/>
            <a:r>
              <a:rPr lang="en-US" altLang="en-PK" dirty="0"/>
              <a:t>Destructors called when main terminates (or exit function called) </a:t>
            </a:r>
          </a:p>
          <a:p>
            <a:pPr marL="0" indent="0" algn="just">
              <a:buFontTx/>
              <a:buChar char="•"/>
            </a:pPr>
            <a:endParaRPr lang="en-US" altLang="en-PK" dirty="0"/>
          </a:p>
          <a:p>
            <a:pPr marL="0" indent="0" algn="just">
              <a:buFontTx/>
              <a:buAutoNum type="arabicPeriod" startAt="2"/>
            </a:pPr>
            <a:r>
              <a:rPr lang="en-US" altLang="en-PK" dirty="0">
                <a:solidFill>
                  <a:srgbClr val="FF0000"/>
                </a:solidFill>
              </a:rPr>
              <a:t>Local scope objects</a:t>
            </a:r>
          </a:p>
          <a:p>
            <a:pPr lvl="1" algn="just"/>
            <a:r>
              <a:rPr lang="en-US" altLang="en-PK" dirty="0"/>
              <a:t>Constructors called when objects are defined</a:t>
            </a:r>
          </a:p>
          <a:p>
            <a:pPr lvl="1" algn="just"/>
            <a:r>
              <a:rPr lang="en-US" altLang="en-PK" dirty="0"/>
              <a:t>Destructors called when objects leave scope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773BE-426F-44A1-30B7-CE5C667BC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528D3-FF3A-76BA-D63F-DC0515653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3980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A076A2-5C06-44B0-89C8-CA5316764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95F753-8114-9A9E-B080-BBFFE8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67</a:t>
            </a:fld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336C5DA-DF30-6522-61BD-7A40490484C2}"/>
              </a:ext>
            </a:extLst>
          </p:cNvPr>
          <p:cNvGrpSpPr/>
          <p:nvPr/>
        </p:nvGrpSpPr>
        <p:grpSpPr>
          <a:xfrm>
            <a:off x="2015528" y="420093"/>
            <a:ext cx="8160944" cy="6017814"/>
            <a:chOff x="602056" y="288925"/>
            <a:chExt cx="8160944" cy="6017814"/>
          </a:xfrm>
        </p:grpSpPr>
        <p:grpSp>
          <p:nvGrpSpPr>
            <p:cNvPr id="4" name="Group 32">
              <a:extLst>
                <a:ext uri="{FF2B5EF4-FFF2-40B4-BE49-F238E27FC236}">
                  <a16:creationId xmlns:a16="http://schemas.microsoft.com/office/drawing/2014/main" id="{B404ECF7-DA8F-D58A-4C02-2D0D6B5749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" y="288925"/>
              <a:ext cx="8153400" cy="1504950"/>
              <a:chOff x="0" y="2244"/>
              <a:chExt cx="3072" cy="374"/>
            </a:xfrm>
            <a:solidFill>
              <a:schemeClr val="bg1"/>
            </a:solidFill>
          </p:grpSpPr>
          <p:sp>
            <p:nvSpPr>
              <p:cNvPr id="5" name="Rectangle 31">
                <a:extLst>
                  <a:ext uri="{FF2B5EF4-FFF2-40B4-BE49-F238E27FC236}">
                    <a16:creationId xmlns:a16="http://schemas.microsoft.com/office/drawing/2014/main" id="{F15FFF52-73FA-DD51-55A8-AFEB72C10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345"/>
                <a:ext cx="76" cy="17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600"/>
              </a:p>
            </p:txBody>
          </p:sp>
          <p:sp>
            <p:nvSpPr>
              <p:cNvPr id="6" name="Rectangle 10">
                <a:extLst>
                  <a:ext uri="{FF2B5EF4-FFF2-40B4-BE49-F238E27FC236}">
                    <a16:creationId xmlns:a16="http://schemas.microsoft.com/office/drawing/2014/main" id="{50F919D9-82D5-BA06-4A7C-9EC38293B0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244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6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7	</a:t>
                </a:r>
                <a:r>
                  <a:rPr lang="en-US" sz="1600" b="1" dirty="0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class</a:t>
                </a:r>
                <a:r>
                  <a:rPr lang="en-US" sz="1600" b="1" dirty="0">
                    <a:latin typeface="Courier New" panose="02070309020205020404" pitchFamily="49" charset="0"/>
                  </a:rPr>
                  <a:t> </a:t>
                </a:r>
                <a:r>
                  <a:rPr lang="en-US" sz="1600" b="1" dirty="0" err="1">
                    <a:latin typeface="Courier New" panose="02070309020205020404" pitchFamily="49" charset="0"/>
                  </a:rPr>
                  <a:t>CreateAndDestroy</a:t>
                </a:r>
                <a:r>
                  <a:rPr lang="en-US" sz="1600" b="1" dirty="0">
                    <a:latin typeface="Courier New" panose="02070309020205020404" pitchFamily="49" charset="0"/>
                  </a:rPr>
                  <a:t> {</a:t>
                </a:r>
              </a:p>
              <a:p>
                <a:pPr eaLnBrk="1" hangingPunct="1">
                  <a:defRPr/>
                </a:pPr>
                <a:endParaRPr lang="en-US" sz="16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7" name="Group 34">
              <a:extLst>
                <a:ext uri="{FF2B5EF4-FFF2-40B4-BE49-F238E27FC236}">
                  <a16:creationId xmlns:a16="http://schemas.microsoft.com/office/drawing/2014/main" id="{DE6A8ECB-5E7B-7682-4154-411DF2CC06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" y="507712"/>
              <a:ext cx="8153400" cy="1503363"/>
              <a:chOff x="0" y="2618"/>
              <a:chExt cx="3072" cy="374"/>
            </a:xfrm>
            <a:solidFill>
              <a:schemeClr val="bg1"/>
            </a:solidFill>
          </p:grpSpPr>
          <p:sp>
            <p:nvSpPr>
              <p:cNvPr id="8" name="Rectangle 33">
                <a:extLst>
                  <a:ext uri="{FF2B5EF4-FFF2-40B4-BE49-F238E27FC236}">
                    <a16:creationId xmlns:a16="http://schemas.microsoft.com/office/drawing/2014/main" id="{66F99801-3E33-7FAD-B25E-556591293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719"/>
                <a:ext cx="76" cy="17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600"/>
              </a:p>
            </p:txBody>
          </p:sp>
          <p:sp>
            <p:nvSpPr>
              <p:cNvPr id="9" name="Rectangle 11">
                <a:extLst>
                  <a:ext uri="{FF2B5EF4-FFF2-40B4-BE49-F238E27FC236}">
                    <a16:creationId xmlns:a16="http://schemas.microsoft.com/office/drawing/2014/main" id="{1EC8B467-8E87-7606-DA68-5B0132496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18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6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8	</a:t>
                </a:r>
                <a:r>
                  <a:rPr lang="en-US" sz="16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public:</a:t>
                </a:r>
                <a:endParaRPr lang="en-US" sz="16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6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0" name="Group 36">
              <a:extLst>
                <a:ext uri="{FF2B5EF4-FFF2-40B4-BE49-F238E27FC236}">
                  <a16:creationId xmlns:a16="http://schemas.microsoft.com/office/drawing/2014/main" id="{ED322899-D150-ACD4-B42B-8855CF736E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" y="766475"/>
              <a:ext cx="8153400" cy="1504950"/>
              <a:chOff x="0" y="2992"/>
              <a:chExt cx="3072" cy="374"/>
            </a:xfrm>
            <a:solidFill>
              <a:schemeClr val="bg1"/>
            </a:solidFill>
          </p:grpSpPr>
          <p:sp>
            <p:nvSpPr>
              <p:cNvPr id="11" name="Rectangle 35">
                <a:extLst>
                  <a:ext uri="{FF2B5EF4-FFF2-40B4-BE49-F238E27FC236}">
                    <a16:creationId xmlns:a16="http://schemas.microsoft.com/office/drawing/2014/main" id="{1560BC25-DF31-0E53-C88F-0CBD283B6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093"/>
                <a:ext cx="76" cy="17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600"/>
              </a:p>
            </p:txBody>
          </p:sp>
          <p:sp>
            <p:nvSpPr>
              <p:cNvPr id="12" name="Rectangle 12">
                <a:extLst>
                  <a:ext uri="{FF2B5EF4-FFF2-40B4-BE49-F238E27FC236}">
                    <a16:creationId xmlns:a16="http://schemas.microsoft.com/office/drawing/2014/main" id="{1AFC928E-C7E9-0B2E-2FF6-B2FE5D594E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992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6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9	</a:t>
                </a:r>
                <a:r>
                  <a:rPr lang="en-US" sz="1600" b="1">
                    <a:latin typeface="Courier New" panose="02070309020205020404" pitchFamily="49" charset="0"/>
                  </a:rPr>
                  <a:t>   CreateAndDestroy( int );  </a:t>
                </a:r>
                <a:r>
                  <a:rPr lang="en-US" sz="1600" b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constructor</a:t>
                </a:r>
                <a:endParaRPr lang="en-US" sz="16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6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3" name="Group 40">
              <a:extLst>
                <a:ext uri="{FF2B5EF4-FFF2-40B4-BE49-F238E27FC236}">
                  <a16:creationId xmlns:a16="http://schemas.microsoft.com/office/drawing/2014/main" id="{F58A2802-1807-1DFC-6E9F-30B7936BCE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" y="1284000"/>
              <a:ext cx="8153400" cy="1504950"/>
              <a:chOff x="0" y="3740"/>
              <a:chExt cx="3072" cy="374"/>
            </a:xfrm>
            <a:solidFill>
              <a:schemeClr val="bg1"/>
            </a:solidFill>
          </p:grpSpPr>
          <p:sp>
            <p:nvSpPr>
              <p:cNvPr id="14" name="Rectangle 39">
                <a:extLst>
                  <a:ext uri="{FF2B5EF4-FFF2-40B4-BE49-F238E27FC236}">
                    <a16:creationId xmlns:a16="http://schemas.microsoft.com/office/drawing/2014/main" id="{3713A276-0727-2841-7923-A5CF4AE88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841"/>
                <a:ext cx="76" cy="17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6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7233FC3-FB2F-DDA5-A212-B8FE28A99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0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6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11	</a:t>
                </a:r>
                <a:r>
                  <a:rPr lang="en-US" sz="16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private:</a:t>
                </a:r>
                <a:endParaRPr lang="en-US" sz="16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6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6" name="Group 44">
              <a:extLst>
                <a:ext uri="{FF2B5EF4-FFF2-40B4-BE49-F238E27FC236}">
                  <a16:creationId xmlns:a16="http://schemas.microsoft.com/office/drawing/2014/main" id="{93818427-47DF-50D0-2D04-6126FF2900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" y="1803112"/>
              <a:ext cx="8153400" cy="1184275"/>
              <a:chOff x="0" y="4488"/>
              <a:chExt cx="3072" cy="374"/>
            </a:xfrm>
            <a:solidFill>
              <a:schemeClr val="bg1"/>
            </a:solidFill>
          </p:grpSpPr>
          <p:sp>
            <p:nvSpPr>
              <p:cNvPr id="17" name="Rectangle 43">
                <a:extLst>
                  <a:ext uri="{FF2B5EF4-FFF2-40B4-BE49-F238E27FC236}">
                    <a16:creationId xmlns:a16="http://schemas.microsoft.com/office/drawing/2014/main" id="{6926E241-87D6-E7D2-52D6-F31478F39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589"/>
                <a:ext cx="76" cy="17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600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FD0053DC-D890-1BBD-E4F8-9E67B57AB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488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6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13	</a:t>
                </a:r>
                <a:r>
                  <a:rPr lang="en-US" sz="1600" b="1">
                    <a:latin typeface="Courier New" panose="02070309020205020404" pitchFamily="49" charset="0"/>
                  </a:rPr>
                  <a:t>};</a:t>
                </a:r>
              </a:p>
              <a:p>
                <a:pPr eaLnBrk="1" hangingPunct="1">
                  <a:defRPr/>
                </a:pPr>
                <a:endParaRPr lang="en-US" sz="16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9" name="Group 48">
              <a:extLst>
                <a:ext uri="{FF2B5EF4-FFF2-40B4-BE49-F238E27FC236}">
                  <a16:creationId xmlns:a16="http://schemas.microsoft.com/office/drawing/2014/main" id="{638000BE-31D5-FC46-D121-F5F6C9835F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" y="2320637"/>
              <a:ext cx="8153400" cy="742950"/>
              <a:chOff x="0" y="5236"/>
              <a:chExt cx="3072" cy="374"/>
            </a:xfrm>
            <a:solidFill>
              <a:schemeClr val="bg1"/>
            </a:solidFill>
          </p:grpSpPr>
          <p:sp>
            <p:nvSpPr>
              <p:cNvPr id="20" name="Rectangle 47">
                <a:extLst>
                  <a:ext uri="{FF2B5EF4-FFF2-40B4-BE49-F238E27FC236}">
                    <a16:creationId xmlns:a16="http://schemas.microsoft.com/office/drawing/2014/main" id="{11B8FB52-1A24-699A-011C-BF4135E50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337"/>
                <a:ext cx="76" cy="17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600"/>
              </a:p>
            </p:txBody>
          </p:sp>
          <p:sp>
            <p:nvSpPr>
              <p:cNvPr id="21" name="Rectangle 18">
                <a:extLst>
                  <a:ext uri="{FF2B5EF4-FFF2-40B4-BE49-F238E27FC236}">
                    <a16:creationId xmlns:a16="http://schemas.microsoft.com/office/drawing/2014/main" id="{1A0040E3-A525-8344-9D23-AD4ED6941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236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6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</a:t>
                </a:r>
                <a:endParaRPr lang="en-US" sz="16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2" name="Group 38">
              <a:extLst>
                <a:ext uri="{FF2B5EF4-FFF2-40B4-BE49-F238E27FC236}">
                  <a16:creationId xmlns:a16="http://schemas.microsoft.com/office/drawing/2014/main" id="{691088A2-23CB-B8E5-EDF3-B4C8B622DC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2056" y="2877739"/>
              <a:ext cx="8001000" cy="381000"/>
              <a:chOff x="0" y="2992"/>
              <a:chExt cx="3072" cy="374"/>
            </a:xfrm>
            <a:solidFill>
              <a:schemeClr val="bg1"/>
            </a:solidFill>
          </p:grpSpPr>
          <p:sp>
            <p:nvSpPr>
              <p:cNvPr id="23" name="Rectangle 37">
                <a:extLst>
                  <a:ext uri="{FF2B5EF4-FFF2-40B4-BE49-F238E27FC236}">
                    <a16:creationId xmlns:a16="http://schemas.microsoft.com/office/drawing/2014/main" id="{17F4D591-EE8E-D7EE-207C-537682309B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013"/>
                <a:ext cx="85" cy="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600"/>
              </a:p>
            </p:txBody>
          </p:sp>
          <p:sp>
            <p:nvSpPr>
              <p:cNvPr id="24" name="Rectangle 12">
                <a:extLst>
                  <a:ext uri="{FF2B5EF4-FFF2-40B4-BE49-F238E27FC236}">
                    <a16:creationId xmlns:a16="http://schemas.microsoft.com/office/drawing/2014/main" id="{74A1CA4F-F814-4FB4-7548-D25CB9CC3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992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6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24	</a:t>
                </a:r>
                <a:endParaRPr lang="en-US" sz="16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6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5" name="Group 40">
              <a:extLst>
                <a:ext uri="{FF2B5EF4-FFF2-40B4-BE49-F238E27FC236}">
                  <a16:creationId xmlns:a16="http://schemas.microsoft.com/office/drawing/2014/main" id="{2B8EDD5B-665F-5C1B-5DD0-C16C75F7EB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2056" y="3258739"/>
              <a:ext cx="8001000" cy="381000"/>
              <a:chOff x="0" y="3366"/>
              <a:chExt cx="3072" cy="374"/>
            </a:xfrm>
            <a:solidFill>
              <a:schemeClr val="bg1"/>
            </a:solidFill>
          </p:grpSpPr>
          <p:sp>
            <p:nvSpPr>
              <p:cNvPr id="26" name="Rectangle 39">
                <a:extLst>
                  <a:ext uri="{FF2B5EF4-FFF2-40B4-BE49-F238E27FC236}">
                    <a16:creationId xmlns:a16="http://schemas.microsoft.com/office/drawing/2014/main" id="{E17557E5-B92E-A00E-06F8-2092B480D2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387"/>
                <a:ext cx="85" cy="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600"/>
              </a:p>
            </p:txBody>
          </p:sp>
          <p:sp>
            <p:nvSpPr>
              <p:cNvPr id="27" name="Rectangle 13">
                <a:extLst>
                  <a:ext uri="{FF2B5EF4-FFF2-40B4-BE49-F238E27FC236}">
                    <a16:creationId xmlns:a16="http://schemas.microsoft.com/office/drawing/2014/main" id="{A8D4AE64-9576-662E-28A6-7CA9AD55D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366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6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25	</a:t>
                </a:r>
                <a:r>
                  <a:rPr lang="en-US" sz="1600" b="1" dirty="0" err="1">
                    <a:latin typeface="Courier New" panose="02070309020205020404" pitchFamily="49" charset="0"/>
                  </a:rPr>
                  <a:t>CreateAndDestroy</a:t>
                </a:r>
                <a:r>
                  <a:rPr lang="en-US" sz="1600" b="1" dirty="0">
                    <a:latin typeface="Courier New" panose="02070309020205020404" pitchFamily="49" charset="0"/>
                  </a:rPr>
                  <a:t>::</a:t>
                </a:r>
                <a:r>
                  <a:rPr lang="en-US" sz="1600" b="1" dirty="0" err="1">
                    <a:latin typeface="Courier New" panose="02070309020205020404" pitchFamily="49" charset="0"/>
                  </a:rPr>
                  <a:t>CreateAndDestroy</a:t>
                </a:r>
                <a:r>
                  <a:rPr lang="en-US" sz="1600" b="1" dirty="0">
                    <a:latin typeface="Courier New" panose="02070309020205020404" pitchFamily="49" charset="0"/>
                  </a:rPr>
                  <a:t>( </a:t>
                </a:r>
                <a:r>
                  <a:rPr lang="en-US" sz="1600" b="1" dirty="0" err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int</a:t>
                </a:r>
                <a:r>
                  <a:rPr lang="en-US" sz="1600" b="1" dirty="0">
                    <a:latin typeface="Courier New" panose="02070309020205020404" pitchFamily="49" charset="0"/>
                  </a:rPr>
                  <a:t> value )</a:t>
                </a:r>
              </a:p>
              <a:p>
                <a:pPr eaLnBrk="1" hangingPunct="1">
                  <a:defRPr/>
                </a:pPr>
                <a:endParaRPr lang="en-US" sz="16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8" name="Group 42">
              <a:extLst>
                <a:ext uri="{FF2B5EF4-FFF2-40B4-BE49-F238E27FC236}">
                  <a16:creationId xmlns:a16="http://schemas.microsoft.com/office/drawing/2014/main" id="{8A91DD8F-4AF7-A378-AB12-7C9EC2ADA7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2056" y="3639739"/>
              <a:ext cx="8001000" cy="381000"/>
              <a:chOff x="0" y="3740"/>
              <a:chExt cx="3072" cy="374"/>
            </a:xfrm>
            <a:solidFill>
              <a:schemeClr val="bg1"/>
            </a:solidFill>
          </p:grpSpPr>
          <p:sp>
            <p:nvSpPr>
              <p:cNvPr id="29" name="Rectangle 41">
                <a:extLst>
                  <a:ext uri="{FF2B5EF4-FFF2-40B4-BE49-F238E27FC236}">
                    <a16:creationId xmlns:a16="http://schemas.microsoft.com/office/drawing/2014/main" id="{662D252E-CD88-9482-D498-ED1DB070B8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61"/>
                <a:ext cx="85" cy="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600"/>
              </a:p>
            </p:txBody>
          </p:sp>
          <p:sp>
            <p:nvSpPr>
              <p:cNvPr id="30" name="Rectangle 14">
                <a:extLst>
                  <a:ext uri="{FF2B5EF4-FFF2-40B4-BE49-F238E27FC236}">
                    <a16:creationId xmlns:a16="http://schemas.microsoft.com/office/drawing/2014/main" id="{7DBCC1CD-D8DC-4079-934C-E7849960B0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0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6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26	</a:t>
                </a:r>
                <a:r>
                  <a:rPr lang="en-US" sz="1600" b="1">
                    <a:latin typeface="Courier New" panose="02070309020205020404" pitchFamily="49" charset="0"/>
                  </a:rPr>
                  <a:t>{</a:t>
                </a:r>
              </a:p>
              <a:p>
                <a:pPr eaLnBrk="1" hangingPunct="1">
                  <a:defRPr/>
                </a:pPr>
                <a:endParaRPr lang="en-US" sz="16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31" name="Group 44">
              <a:extLst>
                <a:ext uri="{FF2B5EF4-FFF2-40B4-BE49-F238E27FC236}">
                  <a16:creationId xmlns:a16="http://schemas.microsoft.com/office/drawing/2014/main" id="{7F08564F-F714-9BB7-7286-9D3F710D45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2056" y="4020739"/>
              <a:ext cx="8001000" cy="381000"/>
              <a:chOff x="0" y="4114"/>
              <a:chExt cx="3072" cy="374"/>
            </a:xfrm>
            <a:solidFill>
              <a:schemeClr val="bg1"/>
            </a:solidFill>
          </p:grpSpPr>
          <p:sp>
            <p:nvSpPr>
              <p:cNvPr id="32" name="Rectangle 43">
                <a:extLst>
                  <a:ext uri="{FF2B5EF4-FFF2-40B4-BE49-F238E27FC236}">
                    <a16:creationId xmlns:a16="http://schemas.microsoft.com/office/drawing/2014/main" id="{C40AF939-1D03-8829-BEB0-6D4C67ABE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135"/>
                <a:ext cx="85" cy="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600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423613E6-DB6B-8AA7-3F34-3BD51FDDB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114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6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27	</a:t>
                </a:r>
                <a:r>
                  <a:rPr lang="en-US" sz="1600" b="1">
                    <a:latin typeface="Courier New" panose="02070309020205020404" pitchFamily="49" charset="0"/>
                  </a:rPr>
                  <a:t>   data = value;</a:t>
                </a:r>
              </a:p>
              <a:p>
                <a:pPr eaLnBrk="1" hangingPunct="1">
                  <a:defRPr/>
                </a:pPr>
                <a:endParaRPr lang="en-US" sz="16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34" name="Group 46">
              <a:extLst>
                <a:ext uri="{FF2B5EF4-FFF2-40B4-BE49-F238E27FC236}">
                  <a16:creationId xmlns:a16="http://schemas.microsoft.com/office/drawing/2014/main" id="{BA146661-CD92-EFDD-A3BB-96BD15547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2056" y="4401739"/>
              <a:ext cx="8001000" cy="381000"/>
              <a:chOff x="0" y="4488"/>
              <a:chExt cx="3072" cy="374"/>
            </a:xfrm>
            <a:solidFill>
              <a:schemeClr val="bg1"/>
            </a:solidFill>
          </p:grpSpPr>
          <p:sp>
            <p:nvSpPr>
              <p:cNvPr id="35" name="Rectangle 45">
                <a:extLst>
                  <a:ext uri="{FF2B5EF4-FFF2-40B4-BE49-F238E27FC236}">
                    <a16:creationId xmlns:a16="http://schemas.microsoft.com/office/drawing/2014/main" id="{8EF2CF0D-4436-91B0-8529-AE54B8753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509"/>
                <a:ext cx="85" cy="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600"/>
              </a:p>
            </p:txBody>
          </p:sp>
          <p:sp>
            <p:nvSpPr>
              <p:cNvPr id="36" name="Rectangle 16">
                <a:extLst>
                  <a:ext uri="{FF2B5EF4-FFF2-40B4-BE49-F238E27FC236}">
                    <a16:creationId xmlns:a16="http://schemas.microsoft.com/office/drawing/2014/main" id="{8FA1F27D-3B6B-1980-531A-4F89C2DC1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488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6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28	</a:t>
                </a:r>
                <a:r>
                  <a:rPr lang="en-US" sz="1600" b="1" dirty="0">
                    <a:latin typeface="Courier New" panose="02070309020205020404" pitchFamily="49" charset="0"/>
                  </a:rPr>
                  <a:t>   </a:t>
                </a:r>
                <a:r>
                  <a:rPr lang="en-US" sz="1600" b="1" dirty="0" err="1">
                    <a:latin typeface="Courier New" panose="02070309020205020404" pitchFamily="49" charset="0"/>
                  </a:rPr>
                  <a:t>cout</a:t>
                </a:r>
                <a:r>
                  <a:rPr lang="en-US" sz="1600" b="1" dirty="0">
                    <a:latin typeface="Courier New" panose="02070309020205020404" pitchFamily="49" charset="0"/>
                  </a:rPr>
                  <a:t> &lt;&lt; "Object " &lt;&lt; data &lt;&lt; "   constructor";</a:t>
                </a:r>
              </a:p>
              <a:p>
                <a:pPr eaLnBrk="1" hangingPunct="1">
                  <a:defRPr/>
                </a:pPr>
                <a:endParaRPr lang="en-US" sz="16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37" name="Group 48">
              <a:extLst>
                <a:ext uri="{FF2B5EF4-FFF2-40B4-BE49-F238E27FC236}">
                  <a16:creationId xmlns:a16="http://schemas.microsoft.com/office/drawing/2014/main" id="{70B6F907-BECD-DC8F-432B-829806D966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2056" y="4782739"/>
              <a:ext cx="8000999" cy="381000"/>
              <a:chOff x="0" y="4862"/>
              <a:chExt cx="3072" cy="374"/>
            </a:xfrm>
            <a:solidFill>
              <a:schemeClr val="bg1"/>
            </a:solidFill>
          </p:grpSpPr>
          <p:sp>
            <p:nvSpPr>
              <p:cNvPr id="38" name="Rectangle 47">
                <a:extLst>
                  <a:ext uri="{FF2B5EF4-FFF2-40B4-BE49-F238E27FC236}">
                    <a16:creationId xmlns:a16="http://schemas.microsoft.com/office/drawing/2014/main" id="{7E59F988-8AFD-1701-21A3-1CCA00DBAB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883"/>
                <a:ext cx="85" cy="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600"/>
              </a:p>
            </p:txBody>
          </p:sp>
          <p:sp>
            <p:nvSpPr>
              <p:cNvPr id="39" name="Rectangle 17">
                <a:extLst>
                  <a:ext uri="{FF2B5EF4-FFF2-40B4-BE49-F238E27FC236}">
                    <a16:creationId xmlns:a16="http://schemas.microsoft.com/office/drawing/2014/main" id="{E1A16828-AE39-E444-D73C-5D0BF81104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862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6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29	</a:t>
                </a:r>
                <a:r>
                  <a:rPr lang="en-US" sz="1600" b="1">
                    <a:latin typeface="Courier New" panose="02070309020205020404" pitchFamily="49" charset="0"/>
                  </a:rPr>
                  <a:t>}</a:t>
                </a:r>
              </a:p>
              <a:p>
                <a:pPr eaLnBrk="1" hangingPunct="1">
                  <a:defRPr/>
                </a:pPr>
                <a:endParaRPr lang="en-US" sz="16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40" name="Group 50">
              <a:extLst>
                <a:ext uri="{FF2B5EF4-FFF2-40B4-BE49-F238E27FC236}">
                  <a16:creationId xmlns:a16="http://schemas.microsoft.com/office/drawing/2014/main" id="{3BF6F132-B15C-2172-3ACC-74E28FE9A7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2056" y="5163739"/>
              <a:ext cx="8001000" cy="381000"/>
              <a:chOff x="0" y="5236"/>
              <a:chExt cx="3072" cy="374"/>
            </a:xfrm>
            <a:solidFill>
              <a:schemeClr val="bg1"/>
            </a:solidFill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1548D02-7F21-AA9E-AE75-114BD6A0FE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257"/>
                <a:ext cx="85" cy="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600"/>
              </a:p>
            </p:txBody>
          </p:sp>
          <p:sp>
            <p:nvSpPr>
              <p:cNvPr id="42" name="Rectangle 18">
                <a:extLst>
                  <a:ext uri="{FF2B5EF4-FFF2-40B4-BE49-F238E27FC236}">
                    <a16:creationId xmlns:a16="http://schemas.microsoft.com/office/drawing/2014/main" id="{D3F13AEE-217C-4BBC-3848-4F5DD0858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236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6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30	</a:t>
                </a:r>
                <a:endParaRPr lang="en-US" sz="16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6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43" name="Group 52">
              <a:extLst>
                <a:ext uri="{FF2B5EF4-FFF2-40B4-BE49-F238E27FC236}">
                  <a16:creationId xmlns:a16="http://schemas.microsoft.com/office/drawing/2014/main" id="{83A37A65-E889-F73C-4135-88A177CBA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2056" y="5544739"/>
              <a:ext cx="8000999" cy="381000"/>
              <a:chOff x="0" y="5610"/>
              <a:chExt cx="3072" cy="374"/>
            </a:xfrm>
            <a:solidFill>
              <a:schemeClr val="bg1"/>
            </a:solidFill>
          </p:grpSpPr>
          <p:sp>
            <p:nvSpPr>
              <p:cNvPr id="44" name="Rectangle 51">
                <a:extLst>
                  <a:ext uri="{FF2B5EF4-FFF2-40B4-BE49-F238E27FC236}">
                    <a16:creationId xmlns:a16="http://schemas.microsoft.com/office/drawing/2014/main" id="{88DD9DFB-82F5-D2F0-2DEC-BD3AA237A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631"/>
                <a:ext cx="85" cy="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600"/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5CDF5C1-5344-5B39-AE58-F491349FC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610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6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31	</a:t>
                </a:r>
                <a:r>
                  <a:rPr lang="en-US" sz="1600" b="1">
                    <a:latin typeface="Courier New" panose="02070309020205020404" pitchFamily="49" charset="0"/>
                  </a:rPr>
                  <a:t>CreateAndDestroy::~CreateAndDestroy()</a:t>
                </a:r>
              </a:p>
              <a:p>
                <a:pPr eaLnBrk="1" hangingPunct="1">
                  <a:defRPr/>
                </a:pPr>
                <a:endParaRPr lang="en-US" sz="16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A5C7E41-613D-3A5E-D5F2-50CE1CBD3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" y="5925739"/>
              <a:ext cx="7993455" cy="381000"/>
              <a:chOff x="0" y="5984"/>
              <a:chExt cx="3072" cy="374"/>
            </a:xfrm>
            <a:solidFill>
              <a:schemeClr val="bg1"/>
            </a:solidFill>
          </p:grpSpPr>
          <p:sp>
            <p:nvSpPr>
              <p:cNvPr id="47" name="Rectangle 53">
                <a:extLst>
                  <a:ext uri="{FF2B5EF4-FFF2-40B4-BE49-F238E27FC236}">
                    <a16:creationId xmlns:a16="http://schemas.microsoft.com/office/drawing/2014/main" id="{083AD9D7-879F-E93C-37BB-A979A5707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005"/>
                <a:ext cx="85" cy="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600"/>
              </a:p>
            </p:txBody>
          </p:sp>
          <p:sp>
            <p:nvSpPr>
              <p:cNvPr id="48" name="Rectangle 20">
                <a:extLst>
                  <a:ext uri="{FF2B5EF4-FFF2-40B4-BE49-F238E27FC236}">
                    <a16:creationId xmlns:a16="http://schemas.microsoft.com/office/drawing/2014/main" id="{9359831D-AECD-C619-9E7B-99CA8E32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984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6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32	</a:t>
                </a:r>
                <a:r>
                  <a:rPr lang="en-US" sz="1600" b="1" dirty="0">
                    <a:latin typeface="Courier New" panose="02070309020205020404" pitchFamily="49" charset="0"/>
                  </a:rPr>
                  <a:t>   { </a:t>
                </a:r>
                <a:r>
                  <a:rPr lang="en-US" sz="1600" b="1" dirty="0" err="1">
                    <a:latin typeface="Courier New" panose="02070309020205020404" pitchFamily="49" charset="0"/>
                  </a:rPr>
                  <a:t>cout</a:t>
                </a:r>
                <a:r>
                  <a:rPr lang="en-US" sz="1600" b="1" dirty="0">
                    <a:latin typeface="Courier New" panose="02070309020205020404" pitchFamily="49" charset="0"/>
                  </a:rPr>
                  <a:t> &lt;&lt; "Object " &lt;&lt; data &lt;&lt; "   destructor " &lt;&lt; </a:t>
                </a:r>
                <a:r>
                  <a:rPr lang="en-US" sz="1600" b="1" dirty="0" err="1">
                    <a:latin typeface="Courier New" panose="02070309020205020404" pitchFamily="49" charset="0"/>
                  </a:rPr>
                  <a:t>endl</a:t>
                </a:r>
                <a:r>
                  <a:rPr lang="en-US" sz="1600" b="1" dirty="0">
                    <a:latin typeface="Courier New" panose="02070309020205020404" pitchFamily="49" charset="0"/>
                  </a:rPr>
                  <a:t>; }</a:t>
                </a:r>
              </a:p>
              <a:p>
                <a:pPr eaLnBrk="1" hangingPunct="1">
                  <a:defRPr/>
                </a:pPr>
                <a:endParaRPr lang="en-US" sz="16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49" name="Group 60">
              <a:extLst>
                <a:ext uri="{FF2B5EF4-FFF2-40B4-BE49-F238E27FC236}">
                  <a16:creationId xmlns:a16="http://schemas.microsoft.com/office/drawing/2014/main" id="{2EC4EC24-3540-EE27-CE6A-32187EC64E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0656" y="3580247"/>
              <a:ext cx="3810000" cy="2366963"/>
              <a:chOff x="3216" y="2400"/>
              <a:chExt cx="2400" cy="1491"/>
            </a:xfrm>
            <a:solidFill>
              <a:schemeClr val="bg1">
                <a:lumMod val="85000"/>
              </a:schemeClr>
            </a:solidFill>
          </p:grpSpPr>
          <p:sp>
            <p:nvSpPr>
              <p:cNvPr id="50" name="Text Box 57">
                <a:extLst>
                  <a:ext uri="{FF2B5EF4-FFF2-40B4-BE49-F238E27FC236}">
                    <a16:creationId xmlns:a16="http://schemas.microsoft.com/office/drawing/2014/main" id="{280A0A56-346A-850B-53BF-0DED967E20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6" y="2400"/>
                <a:ext cx="2160" cy="523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600" b="1"/>
                  <a:t>Constructor and Destructor changed to print when they are called.</a:t>
                </a:r>
              </a:p>
            </p:txBody>
          </p:sp>
          <p:sp>
            <p:nvSpPr>
              <p:cNvPr id="51" name="Line 58">
                <a:extLst>
                  <a:ext uri="{FF2B5EF4-FFF2-40B4-BE49-F238E27FC236}">
                    <a16:creationId xmlns:a16="http://schemas.microsoft.com/office/drawing/2014/main" id="{5A9913AB-430A-A4D7-E829-430C9A08E5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68" y="2904"/>
                <a:ext cx="528" cy="987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2" name="Line 59">
                <a:extLst>
                  <a:ext uri="{FF2B5EF4-FFF2-40B4-BE49-F238E27FC236}">
                    <a16:creationId xmlns:a16="http://schemas.microsoft.com/office/drawing/2014/main" id="{6C8930C4-B6C0-F2DE-3D4D-49DD32AC21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16" y="2736"/>
                <a:ext cx="240" cy="22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35788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CCF6E1-7F75-02F9-853F-F4F46D58F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27F3A4-5919-1077-C36B-CAD13D4B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68</a:t>
            </a:fld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BDFBA92-0F4C-8FB9-B3C5-800026AA44B7}"/>
              </a:ext>
            </a:extLst>
          </p:cNvPr>
          <p:cNvGrpSpPr/>
          <p:nvPr/>
        </p:nvGrpSpPr>
        <p:grpSpPr>
          <a:xfrm>
            <a:off x="436418" y="136523"/>
            <a:ext cx="6705600" cy="4848225"/>
            <a:chOff x="0" y="2033588"/>
            <a:chExt cx="6705600" cy="4848225"/>
          </a:xfrm>
        </p:grpSpPr>
        <p:grpSp>
          <p:nvGrpSpPr>
            <p:cNvPr id="4" name="Group 53">
              <a:extLst>
                <a:ext uri="{FF2B5EF4-FFF2-40B4-BE49-F238E27FC236}">
                  <a16:creationId xmlns:a16="http://schemas.microsoft.com/office/drawing/2014/main" id="{E6506B56-A3B3-28A4-3E75-EDFDC028B3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033588"/>
              <a:ext cx="6705600" cy="276225"/>
              <a:chOff x="0" y="3326"/>
              <a:chExt cx="3072" cy="453"/>
            </a:xfrm>
            <a:solidFill>
              <a:schemeClr val="bg1"/>
            </a:solidFill>
          </p:grpSpPr>
          <p:sp>
            <p:nvSpPr>
              <p:cNvPr id="5" name="Rectangle 52">
                <a:extLst>
                  <a:ext uri="{FF2B5EF4-FFF2-40B4-BE49-F238E27FC236}">
                    <a16:creationId xmlns:a16="http://schemas.microsoft.com/office/drawing/2014/main" id="{24D6C755-D24F-38FC-7C94-C4F7B775D6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326"/>
                <a:ext cx="85" cy="45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6" name="Rectangle 13">
                <a:extLst>
                  <a:ext uri="{FF2B5EF4-FFF2-40B4-BE49-F238E27FC236}">
                    <a16:creationId xmlns:a16="http://schemas.microsoft.com/office/drawing/2014/main" id="{BE4D3A51-6243-6FAB-1017-7EF5254444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366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42	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7" name="Group 55">
              <a:extLst>
                <a:ext uri="{FF2B5EF4-FFF2-40B4-BE49-F238E27FC236}">
                  <a16:creationId xmlns:a16="http://schemas.microsoft.com/office/drawing/2014/main" id="{4808066C-D449-E5A1-402C-11B7FD4A6F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262188"/>
              <a:ext cx="6705600" cy="276225"/>
              <a:chOff x="0" y="3700"/>
              <a:chExt cx="3072" cy="453"/>
            </a:xfrm>
            <a:solidFill>
              <a:schemeClr val="bg1"/>
            </a:solidFill>
          </p:grpSpPr>
          <p:sp>
            <p:nvSpPr>
              <p:cNvPr id="8" name="Rectangle 54">
                <a:extLst>
                  <a:ext uri="{FF2B5EF4-FFF2-40B4-BE49-F238E27FC236}">
                    <a16:creationId xmlns:a16="http://schemas.microsoft.com/office/drawing/2014/main" id="{87F704BD-F4C2-7444-2D42-5082D2ACDD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00"/>
                <a:ext cx="85" cy="45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9" name="Rectangle 14">
                <a:extLst>
                  <a:ext uri="{FF2B5EF4-FFF2-40B4-BE49-F238E27FC236}">
                    <a16:creationId xmlns:a16="http://schemas.microsoft.com/office/drawing/2014/main" id="{01D0642B-2DC8-E143-F449-37D44AC6E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0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43	</a:t>
                </a:r>
                <a:r>
                  <a:rPr lang="en-US" sz="1200" b="1" dirty="0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void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 create( </a:t>
                </a:r>
                <a:r>
                  <a:rPr lang="en-US" sz="1200" b="1" dirty="0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void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 );  </a:t>
                </a:r>
                <a:r>
                  <a:rPr lang="en-US" sz="1200" b="1" dirty="0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 // prototype</a:t>
                </a:r>
                <a:endParaRPr lang="en-US" sz="1200" b="1" dirty="0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0" name="Group 57">
              <a:extLst>
                <a:ext uri="{FF2B5EF4-FFF2-40B4-BE49-F238E27FC236}">
                  <a16:creationId xmlns:a16="http://schemas.microsoft.com/office/drawing/2014/main" id="{0B552539-F066-3DF1-DA88-B69AC513F4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490788"/>
              <a:ext cx="6705600" cy="276225"/>
              <a:chOff x="0" y="4074"/>
              <a:chExt cx="3072" cy="453"/>
            </a:xfrm>
            <a:solidFill>
              <a:schemeClr val="bg1"/>
            </a:solidFill>
          </p:grpSpPr>
          <p:sp>
            <p:nvSpPr>
              <p:cNvPr id="11" name="Rectangle 56">
                <a:extLst>
                  <a:ext uri="{FF2B5EF4-FFF2-40B4-BE49-F238E27FC236}">
                    <a16:creationId xmlns:a16="http://schemas.microsoft.com/office/drawing/2014/main" id="{A3E24C08-4233-FDEC-9A77-23405F8A9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074"/>
                <a:ext cx="85" cy="45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12" name="Rectangle 15">
                <a:extLst>
                  <a:ext uri="{FF2B5EF4-FFF2-40B4-BE49-F238E27FC236}">
                    <a16:creationId xmlns:a16="http://schemas.microsoft.com/office/drawing/2014/main" id="{193A639B-45D7-6049-B54F-7FFAB2CC4E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114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44	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3" name="Group 59">
              <a:extLst>
                <a:ext uri="{FF2B5EF4-FFF2-40B4-BE49-F238E27FC236}">
                  <a16:creationId xmlns:a16="http://schemas.microsoft.com/office/drawing/2014/main" id="{6336DC89-498F-870A-521B-488714AFB3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719388"/>
              <a:ext cx="6705600" cy="276225"/>
              <a:chOff x="0" y="4448"/>
              <a:chExt cx="3072" cy="453"/>
            </a:xfrm>
            <a:solidFill>
              <a:schemeClr val="bg1"/>
            </a:solidFill>
          </p:grpSpPr>
          <p:sp>
            <p:nvSpPr>
              <p:cNvPr id="14" name="Rectangle 58">
                <a:extLst>
                  <a:ext uri="{FF2B5EF4-FFF2-40B4-BE49-F238E27FC236}">
                    <a16:creationId xmlns:a16="http://schemas.microsoft.com/office/drawing/2014/main" id="{39626664-A406-8C0B-B368-B9E0BC64A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448"/>
                <a:ext cx="85" cy="45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15" name="Rectangle 16">
                <a:extLst>
                  <a:ext uri="{FF2B5EF4-FFF2-40B4-BE49-F238E27FC236}">
                    <a16:creationId xmlns:a16="http://schemas.microsoft.com/office/drawing/2014/main" id="{9A3B1765-38D8-5C3C-D444-12590EA03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488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45	</a:t>
                </a:r>
                <a:r>
                  <a:rPr lang="en-US" sz="1200" b="1">
                    <a:latin typeface="Courier New" panose="02070309020205020404" pitchFamily="49" charset="0"/>
                  </a:rPr>
                  <a:t>CreateAndDestroy first( 1 );  </a:t>
                </a:r>
                <a:r>
                  <a:rPr lang="en-US" sz="1200" b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global object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6" name="Group 61">
              <a:extLst>
                <a:ext uri="{FF2B5EF4-FFF2-40B4-BE49-F238E27FC236}">
                  <a16:creationId xmlns:a16="http://schemas.microsoft.com/office/drawing/2014/main" id="{8FC4D49D-87B4-03CB-0935-0E6BA5D356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947988"/>
              <a:ext cx="6705600" cy="276225"/>
              <a:chOff x="0" y="4822"/>
              <a:chExt cx="3072" cy="453"/>
            </a:xfrm>
            <a:solidFill>
              <a:schemeClr val="bg1"/>
            </a:solidFill>
          </p:grpSpPr>
          <p:sp>
            <p:nvSpPr>
              <p:cNvPr id="17" name="Rectangle 60">
                <a:extLst>
                  <a:ext uri="{FF2B5EF4-FFF2-40B4-BE49-F238E27FC236}">
                    <a16:creationId xmlns:a16="http://schemas.microsoft.com/office/drawing/2014/main" id="{4BF3BF32-BC52-F047-D102-F4479D9885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822"/>
                <a:ext cx="85" cy="45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A099E6C-4C40-CF99-B03E-7FFC14F2CA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862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46	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19" name="Group 63">
              <a:extLst>
                <a:ext uri="{FF2B5EF4-FFF2-40B4-BE49-F238E27FC236}">
                  <a16:creationId xmlns:a16="http://schemas.microsoft.com/office/drawing/2014/main" id="{3602FC23-A968-87AA-B9F4-352E797A4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176588"/>
              <a:ext cx="6705600" cy="276225"/>
              <a:chOff x="0" y="5196"/>
              <a:chExt cx="3072" cy="453"/>
            </a:xfrm>
            <a:solidFill>
              <a:schemeClr val="bg1"/>
            </a:solidFill>
          </p:grpSpPr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855180B8-2152-24C7-FD3A-B7F1CA2A9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196"/>
                <a:ext cx="85" cy="45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21" name="Rectangle 18">
                <a:extLst>
                  <a:ext uri="{FF2B5EF4-FFF2-40B4-BE49-F238E27FC236}">
                    <a16:creationId xmlns:a16="http://schemas.microsoft.com/office/drawing/2014/main" id="{4C007B70-9527-0AFA-0330-A61D5422D6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236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47	</a:t>
                </a:r>
                <a:r>
                  <a:rPr lang="en-US" sz="12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int</a:t>
                </a:r>
                <a:r>
                  <a:rPr lang="en-US" sz="1200" b="1">
                    <a:latin typeface="Courier New" panose="02070309020205020404" pitchFamily="49" charset="0"/>
                  </a:rPr>
                  <a:t> main()</a:t>
                </a: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2" name="Group 65">
              <a:extLst>
                <a:ext uri="{FF2B5EF4-FFF2-40B4-BE49-F238E27FC236}">
                  <a16:creationId xmlns:a16="http://schemas.microsoft.com/office/drawing/2014/main" id="{AF6C966F-FA42-3455-EB9E-3D0E1516F4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405188"/>
              <a:ext cx="6705600" cy="276225"/>
              <a:chOff x="0" y="5570"/>
              <a:chExt cx="3072" cy="453"/>
            </a:xfrm>
            <a:solidFill>
              <a:schemeClr val="bg1"/>
            </a:solidFill>
          </p:grpSpPr>
          <p:sp>
            <p:nvSpPr>
              <p:cNvPr id="23" name="Rectangle 64">
                <a:extLst>
                  <a:ext uri="{FF2B5EF4-FFF2-40B4-BE49-F238E27FC236}">
                    <a16:creationId xmlns:a16="http://schemas.microsoft.com/office/drawing/2014/main" id="{1CC8D542-71AA-D64E-B212-0AE1C4380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570"/>
                <a:ext cx="85" cy="45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24" name="Rectangle 19">
                <a:extLst>
                  <a:ext uri="{FF2B5EF4-FFF2-40B4-BE49-F238E27FC236}">
                    <a16:creationId xmlns:a16="http://schemas.microsoft.com/office/drawing/2014/main" id="{11C07C09-7E13-632D-C100-0EE5EB594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610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48	</a:t>
                </a:r>
                <a:r>
                  <a:rPr lang="en-US" sz="1200" b="1">
                    <a:latin typeface="Courier New" panose="02070309020205020404" pitchFamily="49" charset="0"/>
                  </a:rPr>
                  <a:t>{</a:t>
                </a: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5" name="Group 67">
              <a:extLst>
                <a:ext uri="{FF2B5EF4-FFF2-40B4-BE49-F238E27FC236}">
                  <a16:creationId xmlns:a16="http://schemas.microsoft.com/office/drawing/2014/main" id="{09ED18DA-5152-9B37-9F95-89275FA8AC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633788"/>
              <a:ext cx="6705600" cy="276225"/>
              <a:chOff x="0" y="5944"/>
              <a:chExt cx="3072" cy="453"/>
            </a:xfrm>
            <a:solidFill>
              <a:schemeClr val="bg1"/>
            </a:solidFill>
          </p:grpSpPr>
          <p:sp>
            <p:nvSpPr>
              <p:cNvPr id="26" name="Rectangle 66">
                <a:extLst>
                  <a:ext uri="{FF2B5EF4-FFF2-40B4-BE49-F238E27FC236}">
                    <a16:creationId xmlns:a16="http://schemas.microsoft.com/office/drawing/2014/main" id="{60B430E8-2B48-AA67-48A8-BB5B5933C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944"/>
                <a:ext cx="85" cy="45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27" name="Rectangle 20">
                <a:extLst>
                  <a:ext uri="{FF2B5EF4-FFF2-40B4-BE49-F238E27FC236}">
                    <a16:creationId xmlns:a16="http://schemas.microsoft.com/office/drawing/2014/main" id="{E91AA566-750B-41E8-F9F4-9E962147D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984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49	</a:t>
                </a:r>
                <a:r>
                  <a:rPr lang="en-US" sz="1200" b="1">
                    <a:latin typeface="Courier New" panose="02070309020205020404" pitchFamily="49" charset="0"/>
                  </a:rPr>
                  <a:t>   cout &lt;&lt; "   (global created before main)" &lt;&lt; endl;</a:t>
                </a: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28" name="Group 69">
              <a:extLst>
                <a:ext uri="{FF2B5EF4-FFF2-40B4-BE49-F238E27FC236}">
                  <a16:creationId xmlns:a16="http://schemas.microsoft.com/office/drawing/2014/main" id="{9A4C2526-F2A7-0F85-0A40-093B9BB96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862388"/>
              <a:ext cx="6705600" cy="276225"/>
              <a:chOff x="0" y="6318"/>
              <a:chExt cx="3072" cy="453"/>
            </a:xfrm>
            <a:solidFill>
              <a:schemeClr val="bg1"/>
            </a:solidFill>
          </p:grpSpPr>
          <p:sp>
            <p:nvSpPr>
              <p:cNvPr id="29" name="Rectangle 68">
                <a:extLst>
                  <a:ext uri="{FF2B5EF4-FFF2-40B4-BE49-F238E27FC236}">
                    <a16:creationId xmlns:a16="http://schemas.microsoft.com/office/drawing/2014/main" id="{5845B735-01CA-39F3-D77B-DD9A57FA7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318"/>
                <a:ext cx="85" cy="45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30" name="Rectangle 21">
                <a:extLst>
                  <a:ext uri="{FF2B5EF4-FFF2-40B4-BE49-F238E27FC236}">
                    <a16:creationId xmlns:a16="http://schemas.microsoft.com/office/drawing/2014/main" id="{4BA7735E-EAFC-2E92-8294-ACD01A0A5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358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50	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31" name="Group 71">
              <a:extLst>
                <a:ext uri="{FF2B5EF4-FFF2-40B4-BE49-F238E27FC236}">
                  <a16:creationId xmlns:a16="http://schemas.microsoft.com/office/drawing/2014/main" id="{AE1C872E-6D16-FAAA-728B-BE2CCA5E3C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090988"/>
              <a:ext cx="6705600" cy="276225"/>
              <a:chOff x="0" y="6692"/>
              <a:chExt cx="3072" cy="453"/>
            </a:xfrm>
            <a:solidFill>
              <a:schemeClr val="bg1"/>
            </a:solidFill>
          </p:grpSpPr>
          <p:sp>
            <p:nvSpPr>
              <p:cNvPr id="32" name="Rectangle 70">
                <a:extLst>
                  <a:ext uri="{FF2B5EF4-FFF2-40B4-BE49-F238E27FC236}">
                    <a16:creationId xmlns:a16="http://schemas.microsoft.com/office/drawing/2014/main" id="{6DB1EB42-8C15-1C92-C13D-66C7A0442A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692"/>
                <a:ext cx="85" cy="45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33" name="Rectangle 22">
                <a:extLst>
                  <a:ext uri="{FF2B5EF4-FFF2-40B4-BE49-F238E27FC236}">
                    <a16:creationId xmlns:a16="http://schemas.microsoft.com/office/drawing/2014/main" id="{9624F2BA-BA4E-C384-30AF-8B3706C34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6732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51	</a:t>
                </a:r>
                <a:r>
                  <a:rPr lang="en-US" sz="1200" b="1">
                    <a:latin typeface="Courier New" panose="02070309020205020404" pitchFamily="49" charset="0"/>
                  </a:rPr>
                  <a:t>   CreateAndDestroy second( 2 );        </a:t>
                </a:r>
                <a:r>
                  <a:rPr lang="en-US" sz="1200" b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local object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34" name="Group 73">
              <a:extLst>
                <a:ext uri="{FF2B5EF4-FFF2-40B4-BE49-F238E27FC236}">
                  <a16:creationId xmlns:a16="http://schemas.microsoft.com/office/drawing/2014/main" id="{BC2904B6-D9CC-67C9-6209-1572A404CC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319588"/>
              <a:ext cx="6705600" cy="276225"/>
              <a:chOff x="0" y="7066"/>
              <a:chExt cx="3072" cy="453"/>
            </a:xfrm>
            <a:solidFill>
              <a:schemeClr val="bg1"/>
            </a:solidFill>
          </p:grpSpPr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3C311E25-91B8-81EE-3D3E-4A903B4A01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066"/>
                <a:ext cx="85" cy="45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36" name="Rectangle 23">
                <a:extLst>
                  <a:ext uri="{FF2B5EF4-FFF2-40B4-BE49-F238E27FC236}">
                    <a16:creationId xmlns:a16="http://schemas.microsoft.com/office/drawing/2014/main" id="{75A2195F-8645-4E05-7A54-7322CD810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106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52	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   </a:t>
                </a:r>
                <a:r>
                  <a:rPr lang="en-US" sz="1200" b="1" dirty="0" err="1">
                    <a:latin typeface="Courier New" panose="02070309020205020404" pitchFamily="49" charset="0"/>
                  </a:rPr>
                  <a:t>cout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 &lt;&lt; "   (local in main)" &lt;&lt; </a:t>
                </a:r>
                <a:r>
                  <a:rPr lang="en-US" sz="1200" b="1" dirty="0" err="1">
                    <a:latin typeface="Courier New" panose="02070309020205020404" pitchFamily="49" charset="0"/>
                  </a:rPr>
                  <a:t>endl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;</a:t>
                </a:r>
              </a:p>
              <a:p>
                <a:pPr eaLnBrk="1" hangingPunct="1">
                  <a:defRPr/>
                </a:pPr>
                <a:endParaRPr 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37" name="Group 75">
              <a:extLst>
                <a:ext uri="{FF2B5EF4-FFF2-40B4-BE49-F238E27FC236}">
                  <a16:creationId xmlns:a16="http://schemas.microsoft.com/office/drawing/2014/main" id="{A536357B-1AA8-A220-976E-48F20716B0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548188"/>
              <a:ext cx="6705600" cy="276225"/>
              <a:chOff x="0" y="7440"/>
              <a:chExt cx="3072" cy="453"/>
            </a:xfrm>
            <a:solidFill>
              <a:schemeClr val="bg1"/>
            </a:solidFill>
          </p:grpSpPr>
          <p:sp>
            <p:nvSpPr>
              <p:cNvPr id="38" name="Rectangle 74">
                <a:extLst>
                  <a:ext uri="{FF2B5EF4-FFF2-40B4-BE49-F238E27FC236}">
                    <a16:creationId xmlns:a16="http://schemas.microsoft.com/office/drawing/2014/main" id="{3E566990-40B6-830A-535F-FC751D430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40"/>
                <a:ext cx="85" cy="45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39" name="Rectangle 24">
                <a:extLst>
                  <a:ext uri="{FF2B5EF4-FFF2-40B4-BE49-F238E27FC236}">
                    <a16:creationId xmlns:a16="http://schemas.microsoft.com/office/drawing/2014/main" id="{AE89076B-F1AD-B88E-8DC7-AA06DFE64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0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53	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40" name="Group 77">
              <a:extLst>
                <a:ext uri="{FF2B5EF4-FFF2-40B4-BE49-F238E27FC236}">
                  <a16:creationId xmlns:a16="http://schemas.microsoft.com/office/drawing/2014/main" id="{8271DA38-6BB2-44EC-7173-86EB905890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776788"/>
              <a:ext cx="6705600" cy="276225"/>
              <a:chOff x="0" y="7814"/>
              <a:chExt cx="3072" cy="453"/>
            </a:xfrm>
            <a:solidFill>
              <a:schemeClr val="bg1"/>
            </a:solidFill>
          </p:grpSpPr>
          <p:sp>
            <p:nvSpPr>
              <p:cNvPr id="41" name="Rectangle 76">
                <a:extLst>
                  <a:ext uri="{FF2B5EF4-FFF2-40B4-BE49-F238E27FC236}">
                    <a16:creationId xmlns:a16="http://schemas.microsoft.com/office/drawing/2014/main" id="{EA3F9A0F-4FA6-1219-7598-F36626F1D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814"/>
                <a:ext cx="85" cy="45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42" name="Rectangle 25">
                <a:extLst>
                  <a:ext uri="{FF2B5EF4-FFF2-40B4-BE49-F238E27FC236}">
                    <a16:creationId xmlns:a16="http://schemas.microsoft.com/office/drawing/2014/main" id="{54C435EE-C509-F031-1F05-16DD006C6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854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54	</a:t>
                </a:r>
                <a:endParaRPr 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43" name="Group 79">
              <a:extLst>
                <a:ext uri="{FF2B5EF4-FFF2-40B4-BE49-F238E27FC236}">
                  <a16:creationId xmlns:a16="http://schemas.microsoft.com/office/drawing/2014/main" id="{08F01F9F-E66D-C1A6-6494-57E5B80A3C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005388"/>
              <a:ext cx="6705600" cy="276225"/>
              <a:chOff x="0" y="8188"/>
              <a:chExt cx="3072" cy="453"/>
            </a:xfrm>
            <a:solidFill>
              <a:schemeClr val="bg1"/>
            </a:solidFill>
          </p:grpSpPr>
          <p:sp>
            <p:nvSpPr>
              <p:cNvPr id="44" name="Rectangle 78">
                <a:extLst>
                  <a:ext uri="{FF2B5EF4-FFF2-40B4-BE49-F238E27FC236}">
                    <a16:creationId xmlns:a16="http://schemas.microsoft.com/office/drawing/2014/main" id="{D9B9939D-6C6D-A5A5-6696-37BF6E949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188"/>
                <a:ext cx="85" cy="45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45" name="Rectangle 26">
                <a:extLst>
                  <a:ext uri="{FF2B5EF4-FFF2-40B4-BE49-F238E27FC236}">
                    <a16:creationId xmlns:a16="http://schemas.microsoft.com/office/drawing/2014/main" id="{FA625E9D-E820-D59D-0495-B43464D99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228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55	</a:t>
                </a:r>
                <a:endParaRPr lang="en-US" sz="1200" b="1" dirty="0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46" name="Group 81">
              <a:extLst>
                <a:ext uri="{FF2B5EF4-FFF2-40B4-BE49-F238E27FC236}">
                  <a16:creationId xmlns:a16="http://schemas.microsoft.com/office/drawing/2014/main" id="{C3315E60-E88F-BE5E-220D-EA363DB38F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212700"/>
              <a:ext cx="6705600" cy="276225"/>
              <a:chOff x="0" y="8562"/>
              <a:chExt cx="3072" cy="453"/>
            </a:xfrm>
            <a:solidFill>
              <a:schemeClr val="bg1"/>
            </a:solidFill>
          </p:grpSpPr>
          <p:sp>
            <p:nvSpPr>
              <p:cNvPr id="47" name="Rectangle 80">
                <a:extLst>
                  <a:ext uri="{FF2B5EF4-FFF2-40B4-BE49-F238E27FC236}">
                    <a16:creationId xmlns:a16="http://schemas.microsoft.com/office/drawing/2014/main" id="{FC24CE98-1641-AB3C-5986-B3B446D3A2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562"/>
                <a:ext cx="85" cy="45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48" name="Rectangle 27">
                <a:extLst>
                  <a:ext uri="{FF2B5EF4-FFF2-40B4-BE49-F238E27FC236}">
                    <a16:creationId xmlns:a16="http://schemas.microsoft.com/office/drawing/2014/main" id="{ECF0810A-D051-7F14-4D4D-87F92D74F6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602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56	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49" name="Group 83">
              <a:extLst>
                <a:ext uri="{FF2B5EF4-FFF2-40B4-BE49-F238E27FC236}">
                  <a16:creationId xmlns:a16="http://schemas.microsoft.com/office/drawing/2014/main" id="{346012AB-B2AD-14FD-0DFC-408B212BE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462588"/>
              <a:ext cx="6705600" cy="276225"/>
              <a:chOff x="0" y="8936"/>
              <a:chExt cx="3072" cy="453"/>
            </a:xfrm>
            <a:solidFill>
              <a:schemeClr val="bg1"/>
            </a:solidFill>
          </p:grpSpPr>
          <p:sp>
            <p:nvSpPr>
              <p:cNvPr id="50" name="Rectangle 82">
                <a:extLst>
                  <a:ext uri="{FF2B5EF4-FFF2-40B4-BE49-F238E27FC236}">
                    <a16:creationId xmlns:a16="http://schemas.microsoft.com/office/drawing/2014/main" id="{9DBA7B73-7C37-1170-0D2C-5E7442D01E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936"/>
                <a:ext cx="85" cy="45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51" name="Rectangle 28">
                <a:extLst>
                  <a:ext uri="{FF2B5EF4-FFF2-40B4-BE49-F238E27FC236}">
                    <a16:creationId xmlns:a16="http://schemas.microsoft.com/office/drawing/2014/main" id="{09879C91-7FC4-EC64-3A3A-E8E38728B0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976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57	</a:t>
                </a:r>
                <a:r>
                  <a:rPr lang="en-US" sz="1200" b="1">
                    <a:latin typeface="Courier New" panose="02070309020205020404" pitchFamily="49" charset="0"/>
                  </a:rPr>
                  <a:t>   create();  </a:t>
                </a:r>
                <a:r>
                  <a:rPr lang="en-US" sz="1200" b="1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// call function to create objects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52" name="Group 85">
              <a:extLst>
                <a:ext uri="{FF2B5EF4-FFF2-40B4-BE49-F238E27FC236}">
                  <a16:creationId xmlns:a16="http://schemas.microsoft.com/office/drawing/2014/main" id="{1AFD44A9-1A15-815D-2393-4AE2651AA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691188"/>
              <a:ext cx="6705600" cy="276225"/>
              <a:chOff x="0" y="9310"/>
              <a:chExt cx="3072" cy="453"/>
            </a:xfrm>
            <a:solidFill>
              <a:schemeClr val="bg1"/>
            </a:solidFill>
          </p:grpSpPr>
          <p:sp>
            <p:nvSpPr>
              <p:cNvPr id="53" name="Rectangle 84">
                <a:extLst>
                  <a:ext uri="{FF2B5EF4-FFF2-40B4-BE49-F238E27FC236}">
                    <a16:creationId xmlns:a16="http://schemas.microsoft.com/office/drawing/2014/main" id="{EB4D3516-C692-5030-BC4A-25836C757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310"/>
                <a:ext cx="85" cy="45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54" name="Rectangle 29">
                <a:extLst>
                  <a:ext uri="{FF2B5EF4-FFF2-40B4-BE49-F238E27FC236}">
                    <a16:creationId xmlns:a16="http://schemas.microsoft.com/office/drawing/2014/main" id="{E0FC8A2E-E284-4C8D-DB90-759C0D6E02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350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58	</a:t>
                </a:r>
                <a:endParaRPr lang="en-US" sz="1200" b="1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55" name="Group 87">
              <a:extLst>
                <a:ext uri="{FF2B5EF4-FFF2-40B4-BE49-F238E27FC236}">
                  <a16:creationId xmlns:a16="http://schemas.microsoft.com/office/drawing/2014/main" id="{ACD4318B-A088-B6EC-C1A9-A714C4EFBC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919788"/>
              <a:ext cx="6705600" cy="276225"/>
              <a:chOff x="0" y="9684"/>
              <a:chExt cx="3072" cy="453"/>
            </a:xfrm>
            <a:solidFill>
              <a:schemeClr val="bg1"/>
            </a:solidFill>
          </p:grpSpPr>
          <p:sp>
            <p:nvSpPr>
              <p:cNvPr id="56" name="Rectangle 86">
                <a:extLst>
                  <a:ext uri="{FF2B5EF4-FFF2-40B4-BE49-F238E27FC236}">
                    <a16:creationId xmlns:a16="http://schemas.microsoft.com/office/drawing/2014/main" id="{0354CD9E-4126-CDA6-449D-E77CEEB64A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684"/>
                <a:ext cx="85" cy="45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57" name="Rectangle 30">
                <a:extLst>
                  <a:ext uri="{FF2B5EF4-FFF2-40B4-BE49-F238E27FC236}">
                    <a16:creationId xmlns:a16="http://schemas.microsoft.com/office/drawing/2014/main" id="{C920D02B-6F5E-F3CB-D406-3D143D0E7E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724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59	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   </a:t>
                </a:r>
                <a:r>
                  <a:rPr lang="en-US" sz="1200" b="1" dirty="0" err="1">
                    <a:latin typeface="Courier New" panose="02070309020205020404" pitchFamily="49" charset="0"/>
                  </a:rPr>
                  <a:t>CreateAndDestroy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 fourth( 4 );      </a:t>
                </a:r>
                <a:r>
                  <a:rPr lang="en-US" sz="1200" b="1" dirty="0">
                    <a:solidFill>
                      <a:srgbClr val="33CC33"/>
                    </a:solidFill>
                    <a:latin typeface="Courier New" panose="02070309020205020404" pitchFamily="49" charset="0"/>
                  </a:rPr>
                  <a:t>  // local object</a:t>
                </a:r>
                <a:endParaRPr lang="en-US" sz="1200" b="1" dirty="0">
                  <a:latin typeface="Courier New" panose="02070309020205020404" pitchFamily="49" charset="0"/>
                </a:endParaRPr>
              </a:p>
              <a:p>
                <a:pPr eaLnBrk="1" hangingPunct="1">
                  <a:defRPr/>
                </a:pPr>
                <a:endParaRPr 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58" name="Group 89">
              <a:extLst>
                <a:ext uri="{FF2B5EF4-FFF2-40B4-BE49-F238E27FC236}">
                  <a16:creationId xmlns:a16="http://schemas.microsoft.com/office/drawing/2014/main" id="{A7062809-44C5-B0D7-5DC8-9EB37FDC32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148388"/>
              <a:ext cx="6705600" cy="276225"/>
              <a:chOff x="0" y="10058"/>
              <a:chExt cx="3072" cy="453"/>
            </a:xfrm>
            <a:solidFill>
              <a:schemeClr val="bg1"/>
            </a:solidFill>
          </p:grpSpPr>
          <p:sp>
            <p:nvSpPr>
              <p:cNvPr id="59" name="Rectangle 88">
                <a:extLst>
                  <a:ext uri="{FF2B5EF4-FFF2-40B4-BE49-F238E27FC236}">
                    <a16:creationId xmlns:a16="http://schemas.microsoft.com/office/drawing/2014/main" id="{A38D4B73-98D0-AC49-EB2B-346974765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058"/>
                <a:ext cx="85" cy="45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60" name="Rectangle 31">
                <a:extLst>
                  <a:ext uri="{FF2B5EF4-FFF2-40B4-BE49-F238E27FC236}">
                    <a16:creationId xmlns:a16="http://schemas.microsoft.com/office/drawing/2014/main" id="{B11EF97A-10F5-9ABC-18F0-2779191A0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098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 dirty="0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60	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   </a:t>
                </a:r>
                <a:r>
                  <a:rPr lang="en-US" sz="1200" b="1" dirty="0" err="1">
                    <a:latin typeface="Courier New" panose="02070309020205020404" pitchFamily="49" charset="0"/>
                  </a:rPr>
                  <a:t>cout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 &lt;&lt; "   (local in main)" &lt;&lt; </a:t>
                </a:r>
                <a:r>
                  <a:rPr lang="en-US" sz="1200" b="1" dirty="0" err="1">
                    <a:latin typeface="Courier New" panose="02070309020205020404" pitchFamily="49" charset="0"/>
                  </a:rPr>
                  <a:t>endl</a:t>
                </a:r>
                <a:r>
                  <a:rPr lang="en-US" sz="1200" b="1" dirty="0">
                    <a:latin typeface="Courier New" panose="02070309020205020404" pitchFamily="49" charset="0"/>
                  </a:rPr>
                  <a:t>;</a:t>
                </a:r>
              </a:p>
              <a:p>
                <a:pPr eaLnBrk="1" hangingPunct="1">
                  <a:defRPr/>
                </a:pPr>
                <a:endParaRPr lang="en-US" sz="1200" b="1" dirty="0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61" name="Group 91">
              <a:extLst>
                <a:ext uri="{FF2B5EF4-FFF2-40B4-BE49-F238E27FC236}">
                  <a16:creationId xmlns:a16="http://schemas.microsoft.com/office/drawing/2014/main" id="{B1A849A0-FA5B-3CE3-FEA2-0B774EF952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376988"/>
              <a:ext cx="6705600" cy="276225"/>
              <a:chOff x="0" y="10432"/>
              <a:chExt cx="3072" cy="453"/>
            </a:xfrm>
            <a:solidFill>
              <a:schemeClr val="bg1"/>
            </a:solidFill>
          </p:grpSpPr>
          <p:sp>
            <p:nvSpPr>
              <p:cNvPr id="62" name="Rectangle 90">
                <a:extLst>
                  <a:ext uri="{FF2B5EF4-FFF2-40B4-BE49-F238E27FC236}">
                    <a16:creationId xmlns:a16="http://schemas.microsoft.com/office/drawing/2014/main" id="{7E0931E7-C805-668A-4643-118454778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432"/>
                <a:ext cx="85" cy="45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63" name="Rectangle 32">
                <a:extLst>
                  <a:ext uri="{FF2B5EF4-FFF2-40B4-BE49-F238E27FC236}">
                    <a16:creationId xmlns:a16="http://schemas.microsoft.com/office/drawing/2014/main" id="{7B47CDF7-4880-41D0-DC86-554CD0286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472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61	</a:t>
                </a:r>
                <a:r>
                  <a:rPr lang="en-US" sz="1200" b="1">
                    <a:latin typeface="Courier New" panose="02070309020205020404" pitchFamily="49" charset="0"/>
                  </a:rPr>
                  <a:t>   </a:t>
                </a:r>
                <a:r>
                  <a:rPr lang="en-US" sz="1200" b="1">
                    <a:solidFill>
                      <a:srgbClr val="275AFF"/>
                    </a:solidFill>
                    <a:latin typeface="Courier New" panose="02070309020205020404" pitchFamily="49" charset="0"/>
                  </a:rPr>
                  <a:t>return</a:t>
                </a:r>
                <a:r>
                  <a:rPr lang="en-US" sz="1200" b="1">
                    <a:latin typeface="Courier New" panose="02070309020205020404" pitchFamily="49" charset="0"/>
                  </a:rPr>
                  <a:t> 0;</a:t>
                </a: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  <p:grpSp>
          <p:nvGrpSpPr>
            <p:cNvPr id="64" name="Group 93">
              <a:extLst>
                <a:ext uri="{FF2B5EF4-FFF2-40B4-BE49-F238E27FC236}">
                  <a16:creationId xmlns:a16="http://schemas.microsoft.com/office/drawing/2014/main" id="{918FBA70-AAB7-18BD-44A9-EA170792EF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605588"/>
              <a:ext cx="6705600" cy="276225"/>
              <a:chOff x="0" y="10806"/>
              <a:chExt cx="3072" cy="453"/>
            </a:xfrm>
            <a:solidFill>
              <a:schemeClr val="bg1"/>
            </a:solidFill>
          </p:grpSpPr>
          <p:sp>
            <p:nvSpPr>
              <p:cNvPr id="65" name="Rectangle 92">
                <a:extLst>
                  <a:ext uri="{FF2B5EF4-FFF2-40B4-BE49-F238E27FC236}">
                    <a16:creationId xmlns:a16="http://schemas.microsoft.com/office/drawing/2014/main" id="{B0690B84-A21B-333E-246B-519C38E39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806"/>
                <a:ext cx="85" cy="45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fr-FR" sz="1200"/>
              </a:p>
            </p:txBody>
          </p:sp>
          <p:sp>
            <p:nvSpPr>
              <p:cNvPr id="66" name="Rectangle 33">
                <a:extLst>
                  <a:ext uri="{FF2B5EF4-FFF2-40B4-BE49-F238E27FC236}">
                    <a16:creationId xmlns:a16="http://schemas.microsoft.com/office/drawing/2014/main" id="{86E45B80-B166-DBD3-C4D5-81441E4C2A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846"/>
                <a:ext cx="3072" cy="3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39700" algn="r"/>
                    <a:tab pos="292100" algn="l"/>
                  </a:tabLs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anose="02070309020205020404" pitchFamily="49" charset="0"/>
                  </a:rPr>
                  <a:t>	62	</a:t>
                </a:r>
                <a:r>
                  <a:rPr lang="en-US" sz="1200" b="1">
                    <a:latin typeface="Courier New" panose="02070309020205020404" pitchFamily="49" charset="0"/>
                  </a:rPr>
                  <a:t>}</a:t>
                </a:r>
              </a:p>
              <a:p>
                <a:pPr eaLnBrk="1" hangingPunct="1">
                  <a:defRPr/>
                </a:pPr>
                <a:endParaRPr lang="en-US" sz="1200" b="1">
                  <a:latin typeface="Courier New" panose="02070309020205020404" pitchFamily="49" charset="0"/>
                </a:endParaRPr>
              </a:p>
            </p:txBody>
          </p:sp>
        </p:grpSp>
      </p:grpSp>
      <p:grpSp>
        <p:nvGrpSpPr>
          <p:cNvPr id="68" name="Group 43">
            <a:extLst>
              <a:ext uri="{FF2B5EF4-FFF2-40B4-BE49-F238E27FC236}">
                <a16:creationId xmlns:a16="http://schemas.microsoft.com/office/drawing/2014/main" id="{C98AB1D7-F78E-5694-EF99-35A09655DA1E}"/>
              </a:ext>
            </a:extLst>
          </p:cNvPr>
          <p:cNvGrpSpPr>
            <a:grpSpLocks/>
          </p:cNvGrpSpPr>
          <p:nvPr/>
        </p:nvGrpSpPr>
        <p:grpSpPr bwMode="auto">
          <a:xfrm>
            <a:off x="6483927" y="3370175"/>
            <a:ext cx="5486400" cy="2771945"/>
            <a:chOff x="0" y="-40"/>
            <a:chExt cx="3072" cy="4941"/>
          </a:xfrm>
          <a:solidFill>
            <a:schemeClr val="bg1">
              <a:lumMod val="85000"/>
            </a:schemeClr>
          </a:solidFill>
        </p:grpSpPr>
        <p:grpSp>
          <p:nvGrpSpPr>
            <p:cNvPr id="69" name="Group 18">
              <a:extLst>
                <a:ext uri="{FF2B5EF4-FFF2-40B4-BE49-F238E27FC236}">
                  <a16:creationId xmlns:a16="http://schemas.microsoft.com/office/drawing/2014/main" id="{32D614A9-E798-71AA-6034-574DF00A30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-40"/>
              <a:ext cx="3072" cy="453"/>
              <a:chOff x="0" y="-40"/>
              <a:chExt cx="3072" cy="453"/>
            </a:xfrm>
            <a:grpFill/>
          </p:grpSpPr>
          <p:sp>
            <p:nvSpPr>
              <p:cNvPr id="106" name="Rectangle 17">
                <a:extLst>
                  <a:ext uri="{FF2B5EF4-FFF2-40B4-BE49-F238E27FC236}">
                    <a16:creationId xmlns:a16="http://schemas.microsoft.com/office/drawing/2014/main" id="{4F65EB98-8B14-7A2D-9F4A-8B3020B588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-40"/>
                <a:ext cx="85" cy="45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 sz="1200">
                  <a:latin typeface="Arial" charset="0"/>
                  <a:cs typeface="ＭＳ Ｐゴシック" charset="0"/>
                </a:endParaRPr>
              </a:p>
            </p:txBody>
          </p:sp>
          <p:sp>
            <p:nvSpPr>
              <p:cNvPr id="107" name="Rectangle 4">
                <a:extLst>
                  <a:ext uri="{FF2B5EF4-FFF2-40B4-BE49-F238E27FC236}">
                    <a16:creationId xmlns:a16="http://schemas.microsoft.com/office/drawing/2014/main" id="{B90666EA-C006-1BC0-4F30-39F7134FD5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072" cy="37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tabLst>
                    <a:tab pos="139700" algn="r"/>
                    <a:tab pos="292100" algn="l"/>
                  </a:tabLst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itchFamily="49" charset="0"/>
                    <a:cs typeface="ＭＳ Ｐゴシック" charset="0"/>
                  </a:rPr>
                  <a:t>	63	</a:t>
                </a:r>
                <a:endParaRPr lang="en-US" sz="1200" b="1">
                  <a:latin typeface="Courier New" pitchFamily="49" charset="0"/>
                  <a:cs typeface="ＭＳ Ｐゴシック" charset="0"/>
                </a:endParaRPr>
              </a:p>
              <a:p>
                <a:pPr>
                  <a:tabLst>
                    <a:tab pos="139700" algn="r"/>
                    <a:tab pos="292100" algn="l"/>
                  </a:tabLst>
                  <a:defRPr/>
                </a:pPr>
                <a:endParaRPr lang="en-US" sz="1200" b="1">
                  <a:latin typeface="Courier New" pitchFamily="49" charset="0"/>
                  <a:cs typeface="ＭＳ Ｐゴシック" charset="0"/>
                </a:endParaRPr>
              </a:p>
            </p:txBody>
          </p:sp>
        </p:grpSp>
        <p:grpSp>
          <p:nvGrpSpPr>
            <p:cNvPr id="70" name="Group 20">
              <a:extLst>
                <a:ext uri="{FF2B5EF4-FFF2-40B4-BE49-F238E27FC236}">
                  <a16:creationId xmlns:a16="http://schemas.microsoft.com/office/drawing/2014/main" id="{E89949AF-2C62-0E42-D523-E9EB21B93C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34"/>
              <a:ext cx="3072" cy="453"/>
              <a:chOff x="0" y="334"/>
              <a:chExt cx="3072" cy="453"/>
            </a:xfrm>
            <a:grpFill/>
          </p:grpSpPr>
          <p:sp>
            <p:nvSpPr>
              <p:cNvPr id="104" name="Rectangle 19">
                <a:extLst>
                  <a:ext uri="{FF2B5EF4-FFF2-40B4-BE49-F238E27FC236}">
                    <a16:creationId xmlns:a16="http://schemas.microsoft.com/office/drawing/2014/main" id="{16C33EF7-4390-2910-CCAF-02738A3277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34"/>
                <a:ext cx="85" cy="45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 sz="1200">
                  <a:latin typeface="Arial" charset="0"/>
                  <a:cs typeface="ＭＳ Ｐゴシック" charset="0"/>
                </a:endParaRPr>
              </a:p>
            </p:txBody>
          </p:sp>
          <p:sp>
            <p:nvSpPr>
              <p:cNvPr id="105" name="Rectangle 5">
                <a:extLst>
                  <a:ext uri="{FF2B5EF4-FFF2-40B4-BE49-F238E27FC236}">
                    <a16:creationId xmlns:a16="http://schemas.microsoft.com/office/drawing/2014/main" id="{6A12C3A0-77EB-D8B8-3C08-F9A2EF0EC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"/>
                <a:ext cx="3072" cy="37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tabLst>
                    <a:tab pos="139700" algn="r"/>
                    <a:tab pos="292100" algn="l"/>
                  </a:tabLst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itchFamily="49" charset="0"/>
                    <a:cs typeface="ＭＳ Ｐゴシック" charset="0"/>
                  </a:rPr>
                  <a:t>	64	</a:t>
                </a:r>
                <a:r>
                  <a:rPr lang="en-US" sz="1200" b="1">
                    <a:solidFill>
                      <a:srgbClr val="33CC33"/>
                    </a:solidFill>
                    <a:latin typeface="Courier New" pitchFamily="49" charset="0"/>
                    <a:cs typeface="ＭＳ Ｐゴシック" charset="0"/>
                  </a:rPr>
                  <a:t>// Function to create objects</a:t>
                </a:r>
                <a:endParaRPr lang="en-US" sz="1200" b="1">
                  <a:latin typeface="Courier New" pitchFamily="49" charset="0"/>
                  <a:cs typeface="ＭＳ Ｐゴシック" charset="0"/>
                </a:endParaRPr>
              </a:p>
              <a:p>
                <a:pPr>
                  <a:tabLst>
                    <a:tab pos="139700" algn="r"/>
                    <a:tab pos="292100" algn="l"/>
                  </a:tabLst>
                  <a:defRPr/>
                </a:pPr>
                <a:endParaRPr lang="en-US" sz="1200" b="1">
                  <a:latin typeface="Courier New" pitchFamily="49" charset="0"/>
                  <a:cs typeface="ＭＳ Ｐゴシック" charset="0"/>
                </a:endParaRPr>
              </a:p>
            </p:txBody>
          </p:sp>
        </p:grpSp>
        <p:grpSp>
          <p:nvGrpSpPr>
            <p:cNvPr id="71" name="Group 22">
              <a:extLst>
                <a:ext uri="{FF2B5EF4-FFF2-40B4-BE49-F238E27FC236}">
                  <a16:creationId xmlns:a16="http://schemas.microsoft.com/office/drawing/2014/main" id="{1FC6C6B1-3529-0600-24FB-F058D8B01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708"/>
              <a:ext cx="3072" cy="453"/>
              <a:chOff x="0" y="708"/>
              <a:chExt cx="3072" cy="453"/>
            </a:xfrm>
            <a:grpFill/>
          </p:grpSpPr>
          <p:sp>
            <p:nvSpPr>
              <p:cNvPr id="102" name="Rectangle 21">
                <a:extLst>
                  <a:ext uri="{FF2B5EF4-FFF2-40B4-BE49-F238E27FC236}">
                    <a16:creationId xmlns:a16="http://schemas.microsoft.com/office/drawing/2014/main" id="{1D0B321E-29AE-B322-55BE-BF5D76CDA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08"/>
                <a:ext cx="85" cy="45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 sz="1200">
                  <a:latin typeface="Arial" charset="0"/>
                  <a:cs typeface="ＭＳ Ｐゴシック" charset="0"/>
                </a:endParaRPr>
              </a:p>
            </p:txBody>
          </p:sp>
          <p:sp>
            <p:nvSpPr>
              <p:cNvPr id="103" name="Rectangle 6">
                <a:extLst>
                  <a:ext uri="{FF2B5EF4-FFF2-40B4-BE49-F238E27FC236}">
                    <a16:creationId xmlns:a16="http://schemas.microsoft.com/office/drawing/2014/main" id="{7C6D1F44-E9D2-C8D6-EAA2-C2F59A6C3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48"/>
                <a:ext cx="3072" cy="37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tabLst>
                    <a:tab pos="139700" algn="r"/>
                    <a:tab pos="292100" algn="l"/>
                  </a:tabLst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itchFamily="49" charset="0"/>
                    <a:cs typeface="ＭＳ Ｐゴシック" charset="0"/>
                  </a:rPr>
                  <a:t>	65	</a:t>
                </a:r>
                <a:r>
                  <a:rPr lang="en-US" sz="1200" b="1">
                    <a:solidFill>
                      <a:srgbClr val="275AFF"/>
                    </a:solidFill>
                    <a:latin typeface="Courier New" pitchFamily="49" charset="0"/>
                    <a:cs typeface="ＭＳ Ｐゴシック" charset="0"/>
                  </a:rPr>
                  <a:t>void</a:t>
                </a:r>
                <a:r>
                  <a:rPr lang="en-US" sz="1200" b="1">
                    <a:latin typeface="Courier New" pitchFamily="49" charset="0"/>
                    <a:cs typeface="ＭＳ Ｐゴシック" charset="0"/>
                  </a:rPr>
                  <a:t> create( </a:t>
                </a:r>
                <a:r>
                  <a:rPr lang="en-US" sz="1200" b="1">
                    <a:solidFill>
                      <a:srgbClr val="275AFF"/>
                    </a:solidFill>
                    <a:latin typeface="Courier New" pitchFamily="49" charset="0"/>
                    <a:cs typeface="ＭＳ Ｐゴシック" charset="0"/>
                  </a:rPr>
                  <a:t>void</a:t>
                </a:r>
                <a:r>
                  <a:rPr lang="en-US" sz="1200" b="1">
                    <a:latin typeface="Courier New" pitchFamily="49" charset="0"/>
                    <a:cs typeface="ＭＳ Ｐゴシック" charset="0"/>
                  </a:rPr>
                  <a:t> )</a:t>
                </a:r>
              </a:p>
              <a:p>
                <a:pPr>
                  <a:tabLst>
                    <a:tab pos="139700" algn="r"/>
                    <a:tab pos="292100" algn="l"/>
                  </a:tabLst>
                  <a:defRPr/>
                </a:pPr>
                <a:endParaRPr lang="en-US" sz="1200" b="1">
                  <a:latin typeface="Courier New" pitchFamily="49" charset="0"/>
                  <a:cs typeface="ＭＳ Ｐゴシック" charset="0"/>
                </a:endParaRPr>
              </a:p>
            </p:txBody>
          </p:sp>
        </p:grpSp>
        <p:grpSp>
          <p:nvGrpSpPr>
            <p:cNvPr id="72" name="Group 24">
              <a:extLst>
                <a:ext uri="{FF2B5EF4-FFF2-40B4-BE49-F238E27FC236}">
                  <a16:creationId xmlns:a16="http://schemas.microsoft.com/office/drawing/2014/main" id="{4D026AD8-6E96-BB3D-C28D-A8C60BD7EB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082"/>
              <a:ext cx="3072" cy="453"/>
              <a:chOff x="0" y="1082"/>
              <a:chExt cx="3072" cy="453"/>
            </a:xfrm>
            <a:grpFill/>
          </p:grpSpPr>
          <p:sp>
            <p:nvSpPr>
              <p:cNvPr id="100" name="Rectangle 23">
                <a:extLst>
                  <a:ext uri="{FF2B5EF4-FFF2-40B4-BE49-F238E27FC236}">
                    <a16:creationId xmlns:a16="http://schemas.microsoft.com/office/drawing/2014/main" id="{9F65656E-8D50-306E-F4ED-2B4D6B519D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82"/>
                <a:ext cx="85" cy="45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 sz="1200">
                  <a:latin typeface="Arial" charset="0"/>
                  <a:cs typeface="ＭＳ Ｐゴシック" charset="0"/>
                </a:endParaRPr>
              </a:p>
            </p:txBody>
          </p:sp>
          <p:sp>
            <p:nvSpPr>
              <p:cNvPr id="101" name="Rectangle 7">
                <a:extLst>
                  <a:ext uri="{FF2B5EF4-FFF2-40B4-BE49-F238E27FC236}">
                    <a16:creationId xmlns:a16="http://schemas.microsoft.com/office/drawing/2014/main" id="{9D8CB316-A268-3E91-E10E-884CDAFC5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122"/>
                <a:ext cx="3072" cy="37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tabLst>
                    <a:tab pos="139700" algn="r"/>
                    <a:tab pos="292100" algn="l"/>
                  </a:tabLst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itchFamily="49" charset="0"/>
                    <a:cs typeface="ＭＳ Ｐゴシック" charset="0"/>
                  </a:rPr>
                  <a:t>	66	</a:t>
                </a:r>
                <a:r>
                  <a:rPr lang="en-US" sz="1200" b="1">
                    <a:latin typeface="Courier New" pitchFamily="49" charset="0"/>
                    <a:cs typeface="ＭＳ Ｐゴシック" charset="0"/>
                  </a:rPr>
                  <a:t>{</a:t>
                </a:r>
              </a:p>
              <a:p>
                <a:pPr>
                  <a:tabLst>
                    <a:tab pos="139700" algn="r"/>
                    <a:tab pos="292100" algn="l"/>
                  </a:tabLst>
                  <a:defRPr/>
                </a:pPr>
                <a:endParaRPr lang="en-US" sz="1200" b="1">
                  <a:latin typeface="Courier New" pitchFamily="49" charset="0"/>
                  <a:cs typeface="ＭＳ Ｐゴシック" charset="0"/>
                </a:endParaRPr>
              </a:p>
            </p:txBody>
          </p:sp>
        </p:grpSp>
        <p:grpSp>
          <p:nvGrpSpPr>
            <p:cNvPr id="73" name="Group 26">
              <a:extLst>
                <a:ext uri="{FF2B5EF4-FFF2-40B4-BE49-F238E27FC236}">
                  <a16:creationId xmlns:a16="http://schemas.microsoft.com/office/drawing/2014/main" id="{72210874-BE5B-B9B7-4D2E-A3209E960B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456"/>
              <a:ext cx="3072" cy="453"/>
              <a:chOff x="0" y="1456"/>
              <a:chExt cx="3072" cy="453"/>
            </a:xfrm>
            <a:grpFill/>
          </p:grpSpPr>
          <p:sp>
            <p:nvSpPr>
              <p:cNvPr id="98" name="Rectangle 25">
                <a:extLst>
                  <a:ext uri="{FF2B5EF4-FFF2-40B4-BE49-F238E27FC236}">
                    <a16:creationId xmlns:a16="http://schemas.microsoft.com/office/drawing/2014/main" id="{0B88386C-A602-7828-66B6-7F36827D7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456"/>
                <a:ext cx="85" cy="45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 sz="1200">
                  <a:latin typeface="Arial" charset="0"/>
                  <a:cs typeface="ＭＳ Ｐゴシック" charset="0"/>
                </a:endParaRPr>
              </a:p>
            </p:txBody>
          </p:sp>
          <p:sp>
            <p:nvSpPr>
              <p:cNvPr id="99" name="Rectangle 8">
                <a:extLst>
                  <a:ext uri="{FF2B5EF4-FFF2-40B4-BE49-F238E27FC236}">
                    <a16:creationId xmlns:a16="http://schemas.microsoft.com/office/drawing/2014/main" id="{C55E8D4F-85FA-C06D-B850-8F564940C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496"/>
                <a:ext cx="3072" cy="37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tabLst>
                    <a:tab pos="139700" algn="r"/>
                    <a:tab pos="292100" algn="l"/>
                  </a:tabLst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itchFamily="49" charset="0"/>
                    <a:cs typeface="ＭＳ Ｐゴシック" charset="0"/>
                  </a:rPr>
                  <a:t>	67	</a:t>
                </a:r>
                <a:r>
                  <a:rPr lang="en-US" sz="1200" b="1">
                    <a:latin typeface="Courier New" pitchFamily="49" charset="0"/>
                    <a:cs typeface="ＭＳ Ｐゴシック" charset="0"/>
                  </a:rPr>
                  <a:t>   CreateAndDestroy fifth( 5 );</a:t>
                </a:r>
              </a:p>
              <a:p>
                <a:pPr>
                  <a:tabLst>
                    <a:tab pos="139700" algn="r"/>
                    <a:tab pos="292100" algn="l"/>
                  </a:tabLst>
                  <a:defRPr/>
                </a:pPr>
                <a:endParaRPr lang="en-US" sz="1200" b="1">
                  <a:latin typeface="Courier New" pitchFamily="49" charset="0"/>
                  <a:cs typeface="ＭＳ Ｐゴシック" charset="0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36D4D4D-ED97-EB87-9D11-91A4467636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830"/>
              <a:ext cx="3072" cy="453"/>
              <a:chOff x="0" y="1830"/>
              <a:chExt cx="3072" cy="453"/>
            </a:xfrm>
            <a:grpFill/>
          </p:grpSpPr>
          <p:sp>
            <p:nvSpPr>
              <p:cNvPr id="96" name="Rectangle 27">
                <a:extLst>
                  <a:ext uri="{FF2B5EF4-FFF2-40B4-BE49-F238E27FC236}">
                    <a16:creationId xmlns:a16="http://schemas.microsoft.com/office/drawing/2014/main" id="{114FC028-6AE5-F048-2697-8EB25D8D69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830"/>
                <a:ext cx="85" cy="45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 sz="1200">
                  <a:latin typeface="Arial" charset="0"/>
                  <a:cs typeface="ＭＳ Ｐゴシック" charset="0"/>
                </a:endParaRPr>
              </a:p>
            </p:txBody>
          </p:sp>
          <p:sp>
            <p:nvSpPr>
              <p:cNvPr id="97" name="Rectangle 9">
                <a:extLst>
                  <a:ext uri="{FF2B5EF4-FFF2-40B4-BE49-F238E27FC236}">
                    <a16:creationId xmlns:a16="http://schemas.microsoft.com/office/drawing/2014/main" id="{1131D6AB-A70A-F81D-6382-39093A3AB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870"/>
                <a:ext cx="3072" cy="37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tabLst>
                    <a:tab pos="139700" algn="r"/>
                    <a:tab pos="292100" algn="l"/>
                  </a:tabLst>
                  <a:defRPr/>
                </a:pPr>
                <a:r>
                  <a:rPr lang="en-US" sz="1200" b="1" dirty="0">
                    <a:solidFill>
                      <a:srgbClr val="4D8DFF"/>
                    </a:solidFill>
                    <a:latin typeface="Courier New" pitchFamily="49" charset="0"/>
                    <a:cs typeface="ＭＳ Ｐゴシック" charset="0"/>
                  </a:rPr>
                  <a:t>	68	</a:t>
                </a:r>
                <a:r>
                  <a:rPr lang="en-US" sz="1200" b="1" dirty="0">
                    <a:latin typeface="Courier New" pitchFamily="49" charset="0"/>
                    <a:cs typeface="ＭＳ Ｐゴシック" charset="0"/>
                  </a:rPr>
                  <a:t>   </a:t>
                </a:r>
                <a:r>
                  <a:rPr lang="en-US" sz="1200" b="1" dirty="0" err="1">
                    <a:latin typeface="Courier New" pitchFamily="49" charset="0"/>
                    <a:cs typeface="ＭＳ Ｐゴシック" charset="0"/>
                  </a:rPr>
                  <a:t>cout</a:t>
                </a:r>
                <a:r>
                  <a:rPr lang="en-US" sz="1200" b="1" dirty="0">
                    <a:latin typeface="Courier New" pitchFamily="49" charset="0"/>
                    <a:cs typeface="ＭＳ Ｐゴシック" charset="0"/>
                  </a:rPr>
                  <a:t> &lt;&lt; "   (local in create)" &lt;&lt; </a:t>
                </a:r>
                <a:r>
                  <a:rPr lang="en-US" sz="1200" b="1" dirty="0" err="1">
                    <a:latin typeface="Courier New" pitchFamily="49" charset="0"/>
                    <a:cs typeface="ＭＳ Ｐゴシック" charset="0"/>
                  </a:rPr>
                  <a:t>endl</a:t>
                </a:r>
                <a:r>
                  <a:rPr lang="en-US" sz="1200" b="1" dirty="0">
                    <a:latin typeface="Courier New" pitchFamily="49" charset="0"/>
                    <a:cs typeface="ＭＳ Ｐゴシック" charset="0"/>
                  </a:rPr>
                  <a:t>;</a:t>
                </a:r>
              </a:p>
              <a:p>
                <a:pPr>
                  <a:tabLst>
                    <a:tab pos="139700" algn="r"/>
                    <a:tab pos="292100" algn="l"/>
                  </a:tabLst>
                  <a:defRPr/>
                </a:pPr>
                <a:endParaRPr lang="en-US" sz="1200" b="1" dirty="0">
                  <a:latin typeface="Courier New" pitchFamily="49" charset="0"/>
                  <a:cs typeface="ＭＳ Ｐゴシック" charset="0"/>
                </a:endParaRPr>
              </a:p>
            </p:txBody>
          </p:sp>
        </p:grpSp>
        <p:grpSp>
          <p:nvGrpSpPr>
            <p:cNvPr id="75" name="Group 30">
              <a:extLst>
                <a:ext uri="{FF2B5EF4-FFF2-40B4-BE49-F238E27FC236}">
                  <a16:creationId xmlns:a16="http://schemas.microsoft.com/office/drawing/2014/main" id="{12AC6E02-5A33-B014-AE78-7CBFDDBF36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204"/>
              <a:ext cx="3072" cy="453"/>
              <a:chOff x="0" y="2204"/>
              <a:chExt cx="3072" cy="453"/>
            </a:xfrm>
            <a:grpFill/>
          </p:grpSpPr>
          <p:sp>
            <p:nvSpPr>
              <p:cNvPr id="94" name="Rectangle 29">
                <a:extLst>
                  <a:ext uri="{FF2B5EF4-FFF2-40B4-BE49-F238E27FC236}">
                    <a16:creationId xmlns:a16="http://schemas.microsoft.com/office/drawing/2014/main" id="{6B4C2169-3417-0DD1-286E-31B8600DD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204"/>
                <a:ext cx="85" cy="45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 sz="1200">
                  <a:latin typeface="Arial" charset="0"/>
                  <a:cs typeface="ＭＳ Ｐゴシック" charset="0"/>
                </a:endParaRPr>
              </a:p>
            </p:txBody>
          </p:sp>
          <p:sp>
            <p:nvSpPr>
              <p:cNvPr id="95" name="Rectangle 10">
                <a:extLst>
                  <a:ext uri="{FF2B5EF4-FFF2-40B4-BE49-F238E27FC236}">
                    <a16:creationId xmlns:a16="http://schemas.microsoft.com/office/drawing/2014/main" id="{62B1AAA1-AE5C-08A2-B234-2B656B779D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244"/>
                <a:ext cx="3072" cy="37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tabLst>
                    <a:tab pos="139700" algn="r"/>
                    <a:tab pos="292100" algn="l"/>
                  </a:tabLst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itchFamily="49" charset="0"/>
                    <a:cs typeface="ＭＳ Ｐゴシック" charset="0"/>
                  </a:rPr>
                  <a:t>	69	</a:t>
                </a:r>
                <a:endParaRPr lang="en-US" sz="1200" b="1">
                  <a:latin typeface="Courier New" pitchFamily="49" charset="0"/>
                  <a:cs typeface="ＭＳ Ｐゴシック" charset="0"/>
                </a:endParaRPr>
              </a:p>
              <a:p>
                <a:pPr>
                  <a:tabLst>
                    <a:tab pos="139700" algn="r"/>
                    <a:tab pos="292100" algn="l"/>
                  </a:tabLst>
                  <a:defRPr/>
                </a:pPr>
                <a:endParaRPr lang="en-US" sz="1200" b="1">
                  <a:latin typeface="Courier New" pitchFamily="49" charset="0"/>
                  <a:cs typeface="ＭＳ Ｐゴシック" charset="0"/>
                </a:endParaRPr>
              </a:p>
            </p:txBody>
          </p:sp>
        </p:grpSp>
        <p:grpSp>
          <p:nvGrpSpPr>
            <p:cNvPr id="76" name="Group 32">
              <a:extLst>
                <a:ext uri="{FF2B5EF4-FFF2-40B4-BE49-F238E27FC236}">
                  <a16:creationId xmlns:a16="http://schemas.microsoft.com/office/drawing/2014/main" id="{478D1166-0F63-4AB0-25D8-C559DD1D25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578"/>
              <a:ext cx="3072" cy="453"/>
              <a:chOff x="0" y="2578"/>
              <a:chExt cx="3072" cy="453"/>
            </a:xfrm>
            <a:grpFill/>
          </p:grpSpPr>
          <p:sp>
            <p:nvSpPr>
              <p:cNvPr id="92" name="Rectangle 31">
                <a:extLst>
                  <a:ext uri="{FF2B5EF4-FFF2-40B4-BE49-F238E27FC236}">
                    <a16:creationId xmlns:a16="http://schemas.microsoft.com/office/drawing/2014/main" id="{5A049312-9ADC-2FF5-7370-B8BC82EF6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578"/>
                <a:ext cx="85" cy="45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 sz="1200">
                  <a:latin typeface="Arial" charset="0"/>
                  <a:cs typeface="ＭＳ Ｐゴシック" charset="0"/>
                </a:endParaRPr>
              </a:p>
            </p:txBody>
          </p:sp>
          <p:sp>
            <p:nvSpPr>
              <p:cNvPr id="93" name="Rectangle 11">
                <a:extLst>
                  <a:ext uri="{FF2B5EF4-FFF2-40B4-BE49-F238E27FC236}">
                    <a16:creationId xmlns:a16="http://schemas.microsoft.com/office/drawing/2014/main" id="{C4DA3501-2EF3-68D8-BAB4-6BB95E0B1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18"/>
                <a:ext cx="3072" cy="37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tabLst>
                    <a:tab pos="139700" algn="r"/>
                    <a:tab pos="292100" algn="l"/>
                  </a:tabLst>
                  <a:defRPr/>
                </a:pPr>
                <a:r>
                  <a:rPr lang="en-US" sz="1200" b="1" dirty="0">
                    <a:solidFill>
                      <a:srgbClr val="4D8DFF"/>
                    </a:solidFill>
                    <a:latin typeface="Courier New" pitchFamily="49" charset="0"/>
                    <a:cs typeface="ＭＳ Ｐゴシック" charset="0"/>
                  </a:rPr>
                  <a:t>	70	</a:t>
                </a:r>
                <a:endParaRPr lang="en-US" sz="1200" b="1" dirty="0">
                  <a:latin typeface="Courier New" pitchFamily="49" charset="0"/>
                  <a:cs typeface="ＭＳ Ｐゴシック" charset="0"/>
                </a:endParaRPr>
              </a:p>
              <a:p>
                <a:pPr>
                  <a:tabLst>
                    <a:tab pos="139700" algn="r"/>
                    <a:tab pos="292100" algn="l"/>
                  </a:tabLst>
                  <a:defRPr/>
                </a:pPr>
                <a:endParaRPr lang="en-US" sz="1200" b="1" dirty="0">
                  <a:latin typeface="Courier New" pitchFamily="49" charset="0"/>
                  <a:cs typeface="ＭＳ Ｐゴシック" charset="0"/>
                </a:endParaRPr>
              </a:p>
            </p:txBody>
          </p:sp>
        </p:grpSp>
        <p:grpSp>
          <p:nvGrpSpPr>
            <p:cNvPr id="77" name="Group 34">
              <a:extLst>
                <a:ext uri="{FF2B5EF4-FFF2-40B4-BE49-F238E27FC236}">
                  <a16:creationId xmlns:a16="http://schemas.microsoft.com/office/drawing/2014/main" id="{75858F04-FF0E-6205-D63B-ED7DE42D32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952"/>
              <a:ext cx="3072" cy="453"/>
              <a:chOff x="0" y="2952"/>
              <a:chExt cx="3072" cy="453"/>
            </a:xfrm>
            <a:grpFill/>
          </p:grpSpPr>
          <p:sp>
            <p:nvSpPr>
              <p:cNvPr id="90" name="Rectangle 33">
                <a:extLst>
                  <a:ext uri="{FF2B5EF4-FFF2-40B4-BE49-F238E27FC236}">
                    <a16:creationId xmlns:a16="http://schemas.microsoft.com/office/drawing/2014/main" id="{D7A2A658-F509-E64A-EA17-17FD58470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952"/>
                <a:ext cx="85" cy="45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 sz="1200">
                  <a:latin typeface="Arial" charset="0"/>
                  <a:cs typeface="ＭＳ Ｐゴシック" charset="0"/>
                </a:endParaRPr>
              </a:p>
            </p:txBody>
          </p:sp>
          <p:sp>
            <p:nvSpPr>
              <p:cNvPr id="91" name="Rectangle 12">
                <a:extLst>
                  <a:ext uri="{FF2B5EF4-FFF2-40B4-BE49-F238E27FC236}">
                    <a16:creationId xmlns:a16="http://schemas.microsoft.com/office/drawing/2014/main" id="{19FF6538-9CD7-7E2F-56DF-BAD6F749E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994"/>
                <a:ext cx="3072" cy="37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tabLst>
                    <a:tab pos="139700" algn="r"/>
                    <a:tab pos="292100" algn="l"/>
                  </a:tabLst>
                  <a:defRPr/>
                </a:pPr>
                <a:r>
                  <a:rPr lang="en-US" sz="1200" b="1" dirty="0">
                    <a:solidFill>
                      <a:srgbClr val="4D8DFF"/>
                    </a:solidFill>
                    <a:latin typeface="Courier New" pitchFamily="49" charset="0"/>
                    <a:cs typeface="ＭＳ Ｐゴシック" charset="0"/>
                  </a:rPr>
                  <a:t>	71	</a:t>
                </a:r>
                <a:endParaRPr lang="en-US" sz="1200" b="1" dirty="0">
                  <a:latin typeface="Courier New" pitchFamily="49" charset="0"/>
                  <a:cs typeface="ＭＳ Ｐゴシック" charset="0"/>
                </a:endParaRPr>
              </a:p>
            </p:txBody>
          </p:sp>
        </p:grpSp>
        <p:grpSp>
          <p:nvGrpSpPr>
            <p:cNvPr id="78" name="Group 36">
              <a:extLst>
                <a:ext uri="{FF2B5EF4-FFF2-40B4-BE49-F238E27FC236}">
                  <a16:creationId xmlns:a16="http://schemas.microsoft.com/office/drawing/2014/main" id="{DF0756D4-0E68-F319-C1FB-D984236337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326"/>
              <a:ext cx="3072" cy="453"/>
              <a:chOff x="0" y="3326"/>
              <a:chExt cx="3072" cy="453"/>
            </a:xfrm>
            <a:grpFill/>
          </p:grpSpPr>
          <p:sp>
            <p:nvSpPr>
              <p:cNvPr id="88" name="Rectangle 35">
                <a:extLst>
                  <a:ext uri="{FF2B5EF4-FFF2-40B4-BE49-F238E27FC236}">
                    <a16:creationId xmlns:a16="http://schemas.microsoft.com/office/drawing/2014/main" id="{C038A36F-FCDA-C03F-2DFB-EC4C50819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326"/>
                <a:ext cx="85" cy="45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 sz="1200">
                  <a:latin typeface="Arial" charset="0"/>
                  <a:cs typeface="ＭＳ Ｐゴシック" charset="0"/>
                </a:endParaRPr>
              </a:p>
            </p:txBody>
          </p:sp>
          <p:sp>
            <p:nvSpPr>
              <p:cNvPr id="89" name="Rectangle 13">
                <a:extLst>
                  <a:ext uri="{FF2B5EF4-FFF2-40B4-BE49-F238E27FC236}">
                    <a16:creationId xmlns:a16="http://schemas.microsoft.com/office/drawing/2014/main" id="{208B9828-8550-0ABE-7B46-F9DB7E33E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366"/>
                <a:ext cx="3072" cy="37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tabLst>
                    <a:tab pos="139700" algn="r"/>
                    <a:tab pos="292100" algn="l"/>
                  </a:tabLst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itchFamily="49" charset="0"/>
                    <a:cs typeface="ＭＳ Ｐゴシック" charset="0"/>
                  </a:rPr>
                  <a:t>	72	</a:t>
                </a:r>
                <a:endParaRPr lang="en-US" sz="1200" b="1">
                  <a:latin typeface="Courier New" pitchFamily="49" charset="0"/>
                  <a:cs typeface="ＭＳ Ｐゴシック" charset="0"/>
                </a:endParaRPr>
              </a:p>
              <a:p>
                <a:pPr>
                  <a:tabLst>
                    <a:tab pos="139700" algn="r"/>
                    <a:tab pos="292100" algn="l"/>
                  </a:tabLst>
                  <a:defRPr/>
                </a:pPr>
                <a:endParaRPr lang="en-US" sz="1200" b="1">
                  <a:latin typeface="Courier New" pitchFamily="49" charset="0"/>
                  <a:cs typeface="ＭＳ Ｐゴシック" charset="0"/>
                </a:endParaRPr>
              </a:p>
            </p:txBody>
          </p:sp>
        </p:grpSp>
        <p:grpSp>
          <p:nvGrpSpPr>
            <p:cNvPr id="79" name="Group 38">
              <a:extLst>
                <a:ext uri="{FF2B5EF4-FFF2-40B4-BE49-F238E27FC236}">
                  <a16:creationId xmlns:a16="http://schemas.microsoft.com/office/drawing/2014/main" id="{13CD4A6D-A2E4-CF5B-8898-6FE5B8C23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700"/>
              <a:ext cx="3072" cy="453"/>
              <a:chOff x="0" y="3700"/>
              <a:chExt cx="3072" cy="453"/>
            </a:xfrm>
            <a:grpFill/>
          </p:grpSpPr>
          <p:sp>
            <p:nvSpPr>
              <p:cNvPr id="86" name="Rectangle 37">
                <a:extLst>
                  <a:ext uri="{FF2B5EF4-FFF2-40B4-BE49-F238E27FC236}">
                    <a16:creationId xmlns:a16="http://schemas.microsoft.com/office/drawing/2014/main" id="{DC549EFD-A041-1270-1AC6-AEB24BBE3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00"/>
                <a:ext cx="85" cy="45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 sz="1200">
                  <a:latin typeface="Arial" charset="0"/>
                  <a:cs typeface="ＭＳ Ｐゴシック" charset="0"/>
                </a:endParaRPr>
              </a:p>
            </p:txBody>
          </p:sp>
          <p:sp>
            <p:nvSpPr>
              <p:cNvPr id="87" name="Rectangle 14">
                <a:extLst>
                  <a:ext uri="{FF2B5EF4-FFF2-40B4-BE49-F238E27FC236}">
                    <a16:creationId xmlns:a16="http://schemas.microsoft.com/office/drawing/2014/main" id="{466F4DA1-4D2E-B3DF-2BE9-89A38527D4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740"/>
                <a:ext cx="3072" cy="37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tabLst>
                    <a:tab pos="139700" algn="r"/>
                    <a:tab pos="292100" algn="l"/>
                  </a:tabLst>
                  <a:defRPr/>
                </a:pPr>
                <a:r>
                  <a:rPr lang="en-US" sz="1200" b="1" dirty="0">
                    <a:solidFill>
                      <a:srgbClr val="4D8DFF"/>
                    </a:solidFill>
                    <a:latin typeface="Courier New" pitchFamily="49" charset="0"/>
                    <a:cs typeface="ＭＳ Ｐゴシック" charset="0"/>
                  </a:rPr>
                  <a:t>	73	</a:t>
                </a:r>
                <a:r>
                  <a:rPr lang="en-US" sz="1200" b="1" dirty="0">
                    <a:latin typeface="Courier New" pitchFamily="49" charset="0"/>
                    <a:cs typeface="ＭＳ Ｐゴシック" charset="0"/>
                  </a:rPr>
                  <a:t>   </a:t>
                </a:r>
                <a:r>
                  <a:rPr lang="en-US" sz="1200" b="1" dirty="0" err="1">
                    <a:latin typeface="Courier New" pitchFamily="49" charset="0"/>
                    <a:cs typeface="ＭＳ Ｐゴシック" charset="0"/>
                  </a:rPr>
                  <a:t>CreateAndDestroy</a:t>
                </a:r>
                <a:r>
                  <a:rPr lang="en-US" sz="1200" b="1" dirty="0">
                    <a:latin typeface="Courier New" pitchFamily="49" charset="0"/>
                    <a:cs typeface="ＭＳ Ｐゴシック" charset="0"/>
                  </a:rPr>
                  <a:t> seventh( 7 );</a:t>
                </a:r>
              </a:p>
              <a:p>
                <a:pPr>
                  <a:tabLst>
                    <a:tab pos="139700" algn="r"/>
                    <a:tab pos="292100" algn="l"/>
                  </a:tabLst>
                  <a:defRPr/>
                </a:pPr>
                <a:endParaRPr lang="en-US" sz="1200" b="1" dirty="0">
                  <a:latin typeface="Courier New" pitchFamily="49" charset="0"/>
                  <a:cs typeface="ＭＳ Ｐゴシック" charset="0"/>
                </a:endParaRPr>
              </a:p>
            </p:txBody>
          </p:sp>
        </p:grpSp>
        <p:grpSp>
          <p:nvGrpSpPr>
            <p:cNvPr id="80" name="Group 40">
              <a:extLst>
                <a:ext uri="{FF2B5EF4-FFF2-40B4-BE49-F238E27FC236}">
                  <a16:creationId xmlns:a16="http://schemas.microsoft.com/office/drawing/2014/main" id="{6F27837C-EA12-D070-B62D-BAC5101D68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074"/>
              <a:ext cx="3072" cy="453"/>
              <a:chOff x="0" y="4074"/>
              <a:chExt cx="3072" cy="453"/>
            </a:xfrm>
            <a:grpFill/>
          </p:grpSpPr>
          <p:sp>
            <p:nvSpPr>
              <p:cNvPr id="84" name="Rectangle 39">
                <a:extLst>
                  <a:ext uri="{FF2B5EF4-FFF2-40B4-BE49-F238E27FC236}">
                    <a16:creationId xmlns:a16="http://schemas.microsoft.com/office/drawing/2014/main" id="{7B91D9A3-238A-0D5D-6420-EB6925192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074"/>
                <a:ext cx="85" cy="45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 sz="1200">
                  <a:latin typeface="Arial" charset="0"/>
                  <a:cs typeface="ＭＳ Ｐゴシック" charset="0"/>
                </a:endParaRPr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53B22A51-4A4A-D504-58D0-EBB9E5AC5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114"/>
                <a:ext cx="3072" cy="37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tabLst>
                    <a:tab pos="139700" algn="r"/>
                    <a:tab pos="292100" algn="l"/>
                  </a:tabLst>
                  <a:defRPr/>
                </a:pPr>
                <a:r>
                  <a:rPr lang="en-US" sz="1200" b="1" dirty="0">
                    <a:solidFill>
                      <a:srgbClr val="4D8DFF"/>
                    </a:solidFill>
                    <a:latin typeface="Courier New" pitchFamily="49" charset="0"/>
                    <a:cs typeface="ＭＳ Ｐゴシック" charset="0"/>
                  </a:rPr>
                  <a:t>	74	</a:t>
                </a:r>
                <a:r>
                  <a:rPr lang="en-US" sz="1200" b="1" dirty="0">
                    <a:latin typeface="Courier New" pitchFamily="49" charset="0"/>
                    <a:cs typeface="ＭＳ Ｐゴシック" charset="0"/>
                  </a:rPr>
                  <a:t>   </a:t>
                </a:r>
                <a:r>
                  <a:rPr lang="en-US" sz="1200" b="1" dirty="0" err="1">
                    <a:latin typeface="Courier New" pitchFamily="49" charset="0"/>
                    <a:cs typeface="ＭＳ Ｐゴシック" charset="0"/>
                  </a:rPr>
                  <a:t>cout</a:t>
                </a:r>
                <a:r>
                  <a:rPr lang="en-US" sz="1200" b="1" dirty="0">
                    <a:latin typeface="Courier New" pitchFamily="49" charset="0"/>
                    <a:cs typeface="ＭＳ Ｐゴシック" charset="0"/>
                  </a:rPr>
                  <a:t> &lt;&lt; "   (local in create)" &lt;&lt; </a:t>
                </a:r>
                <a:r>
                  <a:rPr lang="en-US" sz="1200" b="1" dirty="0" err="1">
                    <a:latin typeface="Courier New" pitchFamily="49" charset="0"/>
                    <a:cs typeface="ＭＳ Ｐゴシック" charset="0"/>
                  </a:rPr>
                  <a:t>endl</a:t>
                </a:r>
                <a:r>
                  <a:rPr lang="en-US" sz="1200" b="1" dirty="0">
                    <a:latin typeface="Courier New" pitchFamily="49" charset="0"/>
                    <a:cs typeface="ＭＳ Ｐゴシック" charset="0"/>
                  </a:rPr>
                  <a:t>;</a:t>
                </a:r>
              </a:p>
              <a:p>
                <a:pPr>
                  <a:tabLst>
                    <a:tab pos="139700" algn="r"/>
                    <a:tab pos="292100" algn="l"/>
                  </a:tabLst>
                  <a:defRPr/>
                </a:pPr>
                <a:endParaRPr lang="en-US" sz="1200" b="1" dirty="0">
                  <a:latin typeface="Courier New" pitchFamily="49" charset="0"/>
                  <a:cs typeface="ＭＳ Ｐゴシック" charset="0"/>
                </a:endParaRPr>
              </a:p>
            </p:txBody>
          </p:sp>
        </p:grpSp>
        <p:grpSp>
          <p:nvGrpSpPr>
            <p:cNvPr id="81" name="Group 42">
              <a:extLst>
                <a:ext uri="{FF2B5EF4-FFF2-40B4-BE49-F238E27FC236}">
                  <a16:creationId xmlns:a16="http://schemas.microsoft.com/office/drawing/2014/main" id="{642B2671-E2A8-0719-80EE-30070C2F8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448"/>
              <a:ext cx="3072" cy="453"/>
              <a:chOff x="0" y="4448"/>
              <a:chExt cx="3072" cy="453"/>
            </a:xfrm>
            <a:grpFill/>
          </p:grpSpPr>
          <p:sp>
            <p:nvSpPr>
              <p:cNvPr id="82" name="Rectangle 41">
                <a:extLst>
                  <a:ext uri="{FF2B5EF4-FFF2-40B4-BE49-F238E27FC236}">
                    <a16:creationId xmlns:a16="http://schemas.microsoft.com/office/drawing/2014/main" id="{0D0DB4FE-32AE-1265-A191-956063B51A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448"/>
                <a:ext cx="85" cy="45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 sz="1200">
                  <a:latin typeface="Arial" charset="0"/>
                  <a:cs typeface="ＭＳ Ｐゴシック" charset="0"/>
                </a:endParaRPr>
              </a:p>
            </p:txBody>
          </p:sp>
          <p:sp>
            <p:nvSpPr>
              <p:cNvPr id="83" name="Rectangle 16">
                <a:extLst>
                  <a:ext uri="{FF2B5EF4-FFF2-40B4-BE49-F238E27FC236}">
                    <a16:creationId xmlns:a16="http://schemas.microsoft.com/office/drawing/2014/main" id="{BDDA3821-10DB-B04A-5047-836BA4820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488"/>
                <a:ext cx="3072" cy="37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tabLst>
                    <a:tab pos="139700" algn="r"/>
                    <a:tab pos="292100" algn="l"/>
                  </a:tabLst>
                  <a:defRPr/>
                </a:pPr>
                <a:r>
                  <a:rPr lang="en-US" sz="1200" b="1">
                    <a:solidFill>
                      <a:srgbClr val="4D8DFF"/>
                    </a:solidFill>
                    <a:latin typeface="Courier New" pitchFamily="49" charset="0"/>
                    <a:cs typeface="ＭＳ Ｐゴシック" charset="0"/>
                  </a:rPr>
                  <a:t>	75	</a:t>
                </a:r>
                <a:r>
                  <a:rPr lang="en-US" sz="1200" b="1">
                    <a:latin typeface="Courier New" pitchFamily="49" charset="0"/>
                    <a:cs typeface="ＭＳ Ｐゴシック" charset="0"/>
                  </a:rPr>
                  <a:t>}</a:t>
                </a:r>
              </a:p>
              <a:p>
                <a:pPr>
                  <a:tabLst>
                    <a:tab pos="139700" algn="r"/>
                    <a:tab pos="292100" algn="l"/>
                  </a:tabLst>
                  <a:defRPr/>
                </a:pPr>
                <a:endParaRPr lang="en-US" sz="1200" b="1">
                  <a:latin typeface="Courier New" pitchFamily="49" charset="0"/>
                  <a:cs typeface="ＭＳ Ｐゴシック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83697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066A19-D335-0DE6-3A20-180D84595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1CA93B-679B-027D-D49E-2BAAEE623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69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C640BF3-DE66-A86E-0A48-40AF027B8882}"/>
              </a:ext>
            </a:extLst>
          </p:cNvPr>
          <p:cNvGrpSpPr/>
          <p:nvPr/>
        </p:nvGrpSpPr>
        <p:grpSpPr>
          <a:xfrm>
            <a:off x="1828800" y="2196306"/>
            <a:ext cx="8534400" cy="2465388"/>
            <a:chOff x="457200" y="1219200"/>
            <a:chExt cx="8534400" cy="2465388"/>
          </a:xfrm>
        </p:grpSpPr>
        <p:sp>
          <p:nvSpPr>
            <p:cNvPr id="4" name="Rectangle 44">
              <a:extLst>
                <a:ext uri="{FF2B5EF4-FFF2-40B4-BE49-F238E27FC236}">
                  <a16:creationId xmlns:a16="http://schemas.microsoft.com/office/drawing/2014/main" id="{F063508D-9B27-B36C-5E64-008A5CCC3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1219200"/>
              <a:ext cx="6705600" cy="2124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tabLst>
                  <a:tab pos="152400" algn="l"/>
                  <a:tab pos="304800" algn="l"/>
                  <a:tab pos="457200" algn="l"/>
                  <a:tab pos="609600" algn="l"/>
                  <a:tab pos="762000" algn="l"/>
                  <a:tab pos="914400" algn="l"/>
                  <a:tab pos="1066800" algn="l"/>
                  <a:tab pos="1219200" algn="l"/>
                  <a:tab pos="1371600" algn="l"/>
                  <a:tab pos="1524000" algn="l"/>
                  <a:tab pos="1676400" algn="l"/>
                  <a:tab pos="1828800" algn="l"/>
                  <a:tab pos="1981200" algn="l"/>
                  <a:tab pos="2133600" algn="l"/>
                  <a:tab pos="2286000" algn="l"/>
                  <a:tab pos="2438400" algn="l"/>
                  <a:tab pos="2743200" algn="l"/>
                  <a:tab pos="3048000" algn="l"/>
                  <a:tab pos="3352800" algn="l"/>
                  <a:tab pos="3657600" algn="l"/>
                </a:tabLs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tabLst>
                  <a:tab pos="152400" algn="l"/>
                  <a:tab pos="304800" algn="l"/>
                  <a:tab pos="457200" algn="l"/>
                  <a:tab pos="609600" algn="l"/>
                  <a:tab pos="762000" algn="l"/>
                  <a:tab pos="914400" algn="l"/>
                  <a:tab pos="1066800" algn="l"/>
                  <a:tab pos="1219200" algn="l"/>
                  <a:tab pos="1371600" algn="l"/>
                  <a:tab pos="1524000" algn="l"/>
                  <a:tab pos="1676400" algn="l"/>
                  <a:tab pos="1828800" algn="l"/>
                  <a:tab pos="1981200" algn="l"/>
                  <a:tab pos="2133600" algn="l"/>
                  <a:tab pos="2286000" algn="l"/>
                  <a:tab pos="2438400" algn="l"/>
                  <a:tab pos="2743200" algn="l"/>
                  <a:tab pos="3048000" algn="l"/>
                  <a:tab pos="3352800" algn="l"/>
                  <a:tab pos="3657600" algn="l"/>
                </a:tabLs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tabLst>
                  <a:tab pos="152400" algn="l"/>
                  <a:tab pos="304800" algn="l"/>
                  <a:tab pos="457200" algn="l"/>
                  <a:tab pos="609600" algn="l"/>
                  <a:tab pos="762000" algn="l"/>
                  <a:tab pos="914400" algn="l"/>
                  <a:tab pos="1066800" algn="l"/>
                  <a:tab pos="1219200" algn="l"/>
                  <a:tab pos="1371600" algn="l"/>
                  <a:tab pos="1524000" algn="l"/>
                  <a:tab pos="1676400" algn="l"/>
                  <a:tab pos="1828800" algn="l"/>
                  <a:tab pos="1981200" algn="l"/>
                  <a:tab pos="2133600" algn="l"/>
                  <a:tab pos="2286000" algn="l"/>
                  <a:tab pos="2438400" algn="l"/>
                  <a:tab pos="2743200" algn="l"/>
                  <a:tab pos="3048000" algn="l"/>
                  <a:tab pos="3352800" algn="l"/>
                  <a:tab pos="3657600" algn="l"/>
                </a:tabLs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tabLst>
                  <a:tab pos="152400" algn="l"/>
                  <a:tab pos="304800" algn="l"/>
                  <a:tab pos="457200" algn="l"/>
                  <a:tab pos="609600" algn="l"/>
                  <a:tab pos="762000" algn="l"/>
                  <a:tab pos="914400" algn="l"/>
                  <a:tab pos="1066800" algn="l"/>
                  <a:tab pos="1219200" algn="l"/>
                  <a:tab pos="1371600" algn="l"/>
                  <a:tab pos="1524000" algn="l"/>
                  <a:tab pos="1676400" algn="l"/>
                  <a:tab pos="1828800" algn="l"/>
                  <a:tab pos="1981200" algn="l"/>
                  <a:tab pos="2133600" algn="l"/>
                  <a:tab pos="2286000" algn="l"/>
                  <a:tab pos="2438400" algn="l"/>
                  <a:tab pos="2743200" algn="l"/>
                  <a:tab pos="3048000" algn="l"/>
                  <a:tab pos="3352800" algn="l"/>
                  <a:tab pos="3657600" algn="l"/>
                </a:tabLs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tabLst>
                  <a:tab pos="152400" algn="l"/>
                  <a:tab pos="304800" algn="l"/>
                  <a:tab pos="457200" algn="l"/>
                  <a:tab pos="609600" algn="l"/>
                  <a:tab pos="762000" algn="l"/>
                  <a:tab pos="914400" algn="l"/>
                  <a:tab pos="1066800" algn="l"/>
                  <a:tab pos="1219200" algn="l"/>
                  <a:tab pos="1371600" algn="l"/>
                  <a:tab pos="1524000" algn="l"/>
                  <a:tab pos="1676400" algn="l"/>
                  <a:tab pos="1828800" algn="l"/>
                  <a:tab pos="1981200" algn="l"/>
                  <a:tab pos="2133600" algn="l"/>
                  <a:tab pos="2286000" algn="l"/>
                  <a:tab pos="2438400" algn="l"/>
                  <a:tab pos="2743200" algn="l"/>
                  <a:tab pos="3048000" algn="l"/>
                  <a:tab pos="3352800" algn="l"/>
                  <a:tab pos="3657600" algn="l"/>
                </a:tabLs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52400" algn="l"/>
                  <a:tab pos="304800" algn="l"/>
                  <a:tab pos="457200" algn="l"/>
                  <a:tab pos="609600" algn="l"/>
                  <a:tab pos="762000" algn="l"/>
                  <a:tab pos="914400" algn="l"/>
                  <a:tab pos="1066800" algn="l"/>
                  <a:tab pos="1219200" algn="l"/>
                  <a:tab pos="1371600" algn="l"/>
                  <a:tab pos="1524000" algn="l"/>
                  <a:tab pos="1676400" algn="l"/>
                  <a:tab pos="1828800" algn="l"/>
                  <a:tab pos="1981200" algn="l"/>
                  <a:tab pos="2133600" algn="l"/>
                  <a:tab pos="2286000" algn="l"/>
                  <a:tab pos="2438400" algn="l"/>
                  <a:tab pos="2743200" algn="l"/>
                  <a:tab pos="3048000" algn="l"/>
                  <a:tab pos="3352800" algn="l"/>
                  <a:tab pos="3657600" algn="l"/>
                </a:tabLs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52400" algn="l"/>
                  <a:tab pos="304800" algn="l"/>
                  <a:tab pos="457200" algn="l"/>
                  <a:tab pos="609600" algn="l"/>
                  <a:tab pos="762000" algn="l"/>
                  <a:tab pos="914400" algn="l"/>
                  <a:tab pos="1066800" algn="l"/>
                  <a:tab pos="1219200" algn="l"/>
                  <a:tab pos="1371600" algn="l"/>
                  <a:tab pos="1524000" algn="l"/>
                  <a:tab pos="1676400" algn="l"/>
                  <a:tab pos="1828800" algn="l"/>
                  <a:tab pos="1981200" algn="l"/>
                  <a:tab pos="2133600" algn="l"/>
                  <a:tab pos="2286000" algn="l"/>
                  <a:tab pos="2438400" algn="l"/>
                  <a:tab pos="2743200" algn="l"/>
                  <a:tab pos="3048000" algn="l"/>
                  <a:tab pos="3352800" algn="l"/>
                  <a:tab pos="3657600" algn="l"/>
                </a:tabLs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52400" algn="l"/>
                  <a:tab pos="304800" algn="l"/>
                  <a:tab pos="457200" algn="l"/>
                  <a:tab pos="609600" algn="l"/>
                  <a:tab pos="762000" algn="l"/>
                  <a:tab pos="914400" algn="l"/>
                  <a:tab pos="1066800" algn="l"/>
                  <a:tab pos="1219200" algn="l"/>
                  <a:tab pos="1371600" algn="l"/>
                  <a:tab pos="1524000" algn="l"/>
                  <a:tab pos="1676400" algn="l"/>
                  <a:tab pos="1828800" algn="l"/>
                  <a:tab pos="1981200" algn="l"/>
                  <a:tab pos="2133600" algn="l"/>
                  <a:tab pos="2286000" algn="l"/>
                  <a:tab pos="2438400" algn="l"/>
                  <a:tab pos="2743200" algn="l"/>
                  <a:tab pos="3048000" algn="l"/>
                  <a:tab pos="3352800" algn="l"/>
                  <a:tab pos="3657600" algn="l"/>
                </a:tabLs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52400" algn="l"/>
                  <a:tab pos="304800" algn="l"/>
                  <a:tab pos="457200" algn="l"/>
                  <a:tab pos="609600" algn="l"/>
                  <a:tab pos="762000" algn="l"/>
                  <a:tab pos="914400" algn="l"/>
                  <a:tab pos="1066800" algn="l"/>
                  <a:tab pos="1219200" algn="l"/>
                  <a:tab pos="1371600" algn="l"/>
                  <a:tab pos="1524000" algn="l"/>
                  <a:tab pos="1676400" algn="l"/>
                  <a:tab pos="1828800" algn="l"/>
                  <a:tab pos="1981200" algn="l"/>
                  <a:tab pos="2133600" algn="l"/>
                  <a:tab pos="2286000" algn="l"/>
                  <a:tab pos="2438400" algn="l"/>
                  <a:tab pos="2743200" algn="l"/>
                  <a:tab pos="3048000" algn="l"/>
                  <a:tab pos="3352800" algn="l"/>
                  <a:tab pos="3657600" algn="l"/>
                </a:tabLs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sz="1200" b="1" dirty="0">
                  <a:latin typeface="Courier New" panose="02070309020205020404" pitchFamily="49" charset="0"/>
                </a:rPr>
                <a:t>OUTPUT</a:t>
              </a:r>
            </a:p>
            <a:p>
              <a:pPr eaLnBrk="1" hangingPunct="1">
                <a:defRPr/>
              </a:pPr>
              <a:r>
                <a:rPr lang="en-US" sz="1200" b="1" dirty="0">
                  <a:latin typeface="Courier New" panose="02070309020205020404" pitchFamily="49" charset="0"/>
                </a:rPr>
                <a:t>Object 1   constructor   (global created before main)</a:t>
              </a:r>
            </a:p>
            <a:p>
              <a:pPr eaLnBrk="1" hangingPunct="1">
                <a:defRPr/>
              </a:pPr>
              <a:r>
                <a:rPr lang="en-US" sz="1200" b="1" dirty="0">
                  <a:latin typeface="Courier New" panose="02070309020205020404" pitchFamily="49" charset="0"/>
                </a:rPr>
                <a:t>Object 2   constructor   (local in main)</a:t>
              </a:r>
            </a:p>
            <a:p>
              <a:pPr eaLnBrk="1" hangingPunct="1">
                <a:defRPr/>
              </a:pPr>
              <a:r>
                <a:rPr lang="en-US" sz="1200" b="1" dirty="0">
                  <a:latin typeface="Courier New" panose="02070309020205020404" pitchFamily="49" charset="0"/>
                </a:rPr>
                <a:t>Object 5   constructor   (local in create)</a:t>
              </a:r>
            </a:p>
            <a:p>
              <a:pPr eaLnBrk="1" hangingPunct="1">
                <a:defRPr/>
              </a:pPr>
              <a:r>
                <a:rPr lang="en-US" sz="1200" b="1" dirty="0">
                  <a:latin typeface="Courier New" panose="02070309020205020404" pitchFamily="49" charset="0"/>
                </a:rPr>
                <a:t>Object 7   constructor   (local in create)</a:t>
              </a:r>
            </a:p>
            <a:p>
              <a:pPr eaLnBrk="1" hangingPunct="1">
                <a:defRPr/>
              </a:pPr>
              <a:r>
                <a:rPr lang="en-US" sz="1200" b="1" dirty="0">
                  <a:latin typeface="Courier New" panose="02070309020205020404" pitchFamily="49" charset="0"/>
                </a:rPr>
                <a:t>Object 7   destructor    </a:t>
              </a:r>
            </a:p>
            <a:p>
              <a:pPr eaLnBrk="1" hangingPunct="1">
                <a:defRPr/>
              </a:pPr>
              <a:r>
                <a:rPr lang="en-US" sz="1200" b="1" dirty="0">
                  <a:latin typeface="Courier New" panose="02070309020205020404" pitchFamily="49" charset="0"/>
                </a:rPr>
                <a:t>Object 5   destructor    </a:t>
              </a:r>
            </a:p>
            <a:p>
              <a:pPr eaLnBrk="1" hangingPunct="1">
                <a:defRPr/>
              </a:pPr>
              <a:r>
                <a:rPr lang="en-US" sz="1200" b="1" dirty="0">
                  <a:latin typeface="Courier New" panose="02070309020205020404" pitchFamily="49" charset="0"/>
                </a:rPr>
                <a:t>Object 4   constructor   (local in main)</a:t>
              </a:r>
            </a:p>
            <a:p>
              <a:pPr eaLnBrk="1" hangingPunct="1">
                <a:defRPr/>
              </a:pPr>
              <a:r>
                <a:rPr lang="en-US" sz="1200" b="1" dirty="0">
                  <a:latin typeface="Courier New" panose="02070309020205020404" pitchFamily="49" charset="0"/>
                </a:rPr>
                <a:t>Object 4   destructor    </a:t>
              </a:r>
            </a:p>
            <a:p>
              <a:pPr eaLnBrk="1" hangingPunct="1">
                <a:defRPr/>
              </a:pPr>
              <a:r>
                <a:rPr lang="en-US" sz="1200" b="1" dirty="0">
                  <a:latin typeface="Courier New" panose="02070309020205020404" pitchFamily="49" charset="0"/>
                </a:rPr>
                <a:t>Object 2   destructor    </a:t>
              </a:r>
            </a:p>
            <a:p>
              <a:pPr eaLnBrk="1" hangingPunct="1">
                <a:defRPr/>
              </a:pPr>
              <a:r>
                <a:rPr lang="en-US" sz="1200" b="1" dirty="0">
                  <a:latin typeface="Courier New" panose="02070309020205020404" pitchFamily="49" charset="0"/>
                </a:rPr>
                <a:t>Object 1   destructor    </a:t>
              </a:r>
            </a:p>
          </p:txBody>
        </p:sp>
        <p:grpSp>
          <p:nvGrpSpPr>
            <p:cNvPr id="5" name="Group 50">
              <a:extLst>
                <a:ext uri="{FF2B5EF4-FFF2-40B4-BE49-F238E27FC236}">
                  <a16:creationId xmlns:a16="http://schemas.microsoft.com/office/drawing/2014/main" id="{4B968930-A705-B05F-2E76-1C0309E19A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81600" y="1752600"/>
              <a:ext cx="3810000" cy="1931988"/>
              <a:chOff x="3120" y="2496"/>
              <a:chExt cx="2400" cy="1217"/>
            </a:xfrm>
          </p:grpSpPr>
          <p:sp>
            <p:nvSpPr>
              <p:cNvPr id="6" name="Text Box 48">
                <a:extLst>
                  <a:ext uri="{FF2B5EF4-FFF2-40B4-BE49-F238E27FC236}">
                    <a16:creationId xmlns:a16="http://schemas.microsoft.com/office/drawing/2014/main" id="{D54590B2-420A-0DB7-4F98-8F60296D2C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52" y="2976"/>
                <a:ext cx="1968" cy="737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PK" sz="1400" b="1">
                    <a:ea typeface="MS PGothic" panose="020B0600070205080204" pitchFamily="34" charset="-128"/>
                  </a:rPr>
                  <a:t>Notice how the order of the constructor and destructor call depends on the types of variables (local and global) they are associated with.</a:t>
                </a:r>
              </a:p>
            </p:txBody>
          </p:sp>
          <p:sp>
            <p:nvSpPr>
              <p:cNvPr id="7" name="Line 49">
                <a:extLst>
                  <a:ext uri="{FF2B5EF4-FFF2-40B4-BE49-F238E27FC236}">
                    <a16:creationId xmlns:a16="http://schemas.microsoft.com/office/drawing/2014/main" id="{29DBBFED-1D14-32E7-9BC5-ADA45046F0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120" y="2496"/>
                <a:ext cx="480" cy="5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PK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568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0EF49-6FE1-59CB-25E2-6658D4190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Object-oriented Programming (OOP)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12841-A288-CEE8-31B7-BE3AE522A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b="1" dirty="0">
                <a:solidFill>
                  <a:srgbClr val="B80000"/>
                </a:solidFill>
                <a:latin typeface="Calibri" pitchFamily="34" charset="0"/>
              </a:rPr>
              <a:t>Object-oriented programming </a:t>
            </a:r>
            <a:r>
              <a:rPr lang="en-US" sz="2400" dirty="0">
                <a:latin typeface="Calibri" pitchFamily="34" charset="0"/>
              </a:rPr>
              <a:t>approach </a:t>
            </a:r>
            <a:r>
              <a:rPr lang="en-US" sz="2400" b="1" dirty="0">
                <a:latin typeface="Calibri" pitchFamily="34" charset="0"/>
              </a:rPr>
              <a:t>organizes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b="1" dirty="0">
                <a:latin typeface="Calibri" pitchFamily="34" charset="0"/>
              </a:rPr>
              <a:t>programs</a:t>
            </a:r>
            <a:r>
              <a:rPr lang="en-US" sz="2400" dirty="0">
                <a:latin typeface="Calibri" pitchFamily="34" charset="0"/>
              </a:rPr>
              <a:t> in a way that </a:t>
            </a:r>
            <a:r>
              <a:rPr lang="en-US" sz="2400" b="1" i="1" dirty="0">
                <a:solidFill>
                  <a:srgbClr val="2C14DE"/>
                </a:solidFill>
                <a:latin typeface="Calibri" pitchFamily="34" charset="0"/>
              </a:rPr>
              <a:t>mirrors the real world</a:t>
            </a:r>
            <a:r>
              <a:rPr lang="en-US" sz="2400" dirty="0">
                <a:latin typeface="Calibri" pitchFamily="34" charset="0"/>
              </a:rPr>
              <a:t>, in which all </a:t>
            </a:r>
            <a:r>
              <a:rPr lang="en-US" sz="2400" b="1" dirty="0">
                <a:solidFill>
                  <a:srgbClr val="2C14DE"/>
                </a:solidFill>
                <a:latin typeface="Calibri" pitchFamily="34" charset="0"/>
              </a:rPr>
              <a:t>objects</a:t>
            </a:r>
            <a:r>
              <a:rPr lang="en-US" sz="2400" dirty="0">
                <a:solidFill>
                  <a:srgbClr val="2C14DE"/>
                </a:solidFill>
                <a:latin typeface="Calibri" pitchFamily="34" charset="0"/>
              </a:rPr>
              <a:t> </a:t>
            </a:r>
            <a:r>
              <a:rPr lang="en-US" sz="2400" dirty="0">
                <a:latin typeface="Calibri" pitchFamily="34" charset="0"/>
              </a:rPr>
              <a:t>are associated with </a:t>
            </a:r>
            <a:r>
              <a:rPr lang="en-US" sz="2400" b="1" dirty="0">
                <a:latin typeface="Calibri" pitchFamily="34" charset="0"/>
              </a:rPr>
              <a:t>both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b="1" u="sng" dirty="0">
                <a:solidFill>
                  <a:srgbClr val="008000"/>
                </a:solidFill>
                <a:latin typeface="Calibri" pitchFamily="34" charset="0"/>
              </a:rPr>
              <a:t>attributes</a:t>
            </a:r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 </a:t>
            </a:r>
            <a:r>
              <a:rPr lang="en-US" sz="2400" dirty="0">
                <a:latin typeface="Calibri" pitchFamily="34" charset="0"/>
              </a:rPr>
              <a:t>and </a:t>
            </a:r>
            <a:r>
              <a:rPr lang="en-US" sz="2400" b="1" u="sng" dirty="0">
                <a:solidFill>
                  <a:srgbClr val="008000"/>
                </a:solidFill>
                <a:latin typeface="Calibri" pitchFamily="34" charset="0"/>
              </a:rPr>
              <a:t>behaviors</a:t>
            </a:r>
            <a:r>
              <a:rPr lang="en-US" sz="2400" u="sng" dirty="0">
                <a:solidFill>
                  <a:srgbClr val="008000"/>
                </a:solidFill>
                <a:latin typeface="Calibri" pitchFamily="34" charset="0"/>
              </a:rPr>
              <a:t> </a:t>
            </a:r>
          </a:p>
          <a:p>
            <a:endParaRPr lang="en-US" sz="2400" dirty="0">
              <a:latin typeface="Calibri" pitchFamily="34" charset="0"/>
            </a:endParaRPr>
          </a:p>
          <a:p>
            <a:pPr algn="just"/>
            <a:r>
              <a:rPr lang="en-US" sz="2400" b="1" u="sng" dirty="0">
                <a:latin typeface="Calibri" pitchFamily="34" charset="0"/>
              </a:rPr>
              <a:t>Object-oriented programming </a:t>
            </a:r>
            <a:r>
              <a:rPr lang="en-US" sz="2400" dirty="0">
                <a:latin typeface="Calibri" pitchFamily="34" charset="0"/>
              </a:rPr>
              <a:t>involves </a:t>
            </a:r>
            <a:r>
              <a:rPr lang="en-US" sz="2400" b="1" dirty="0">
                <a:solidFill>
                  <a:srgbClr val="2C14DE"/>
                </a:solidFill>
                <a:latin typeface="Calibri" pitchFamily="34" charset="0"/>
              </a:rPr>
              <a:t>thinking</a:t>
            </a:r>
            <a:r>
              <a:rPr lang="en-US" sz="2400" b="1" dirty="0">
                <a:latin typeface="Calibri" pitchFamily="34" charset="0"/>
              </a:rPr>
              <a:t> in terms of </a:t>
            </a:r>
            <a:r>
              <a:rPr lang="en-US" sz="2400" b="1" dirty="0">
                <a:solidFill>
                  <a:srgbClr val="2C14DE"/>
                </a:solidFill>
                <a:latin typeface="Calibri" pitchFamily="34" charset="0"/>
              </a:rPr>
              <a:t>objects</a:t>
            </a:r>
          </a:p>
          <a:p>
            <a:endParaRPr lang="en-US" sz="2400" b="1" i="1" dirty="0">
              <a:latin typeface="Calibri" pitchFamily="34" charset="0"/>
            </a:endParaRPr>
          </a:p>
          <a:p>
            <a:pPr algn="just"/>
            <a:r>
              <a:rPr lang="en-US" sz="2400" dirty="0">
                <a:latin typeface="Calibri" pitchFamily="34" charset="0"/>
              </a:rPr>
              <a:t>An </a:t>
            </a:r>
            <a:r>
              <a:rPr lang="en-US" sz="2400" b="1" dirty="0">
                <a:latin typeface="Calibri" pitchFamily="34" charset="0"/>
              </a:rPr>
              <a:t>OOP program </a:t>
            </a:r>
            <a:r>
              <a:rPr lang="en-US" sz="2400" dirty="0">
                <a:latin typeface="Calibri" pitchFamily="34" charset="0"/>
              </a:rPr>
              <a:t>can be </a:t>
            </a:r>
            <a:r>
              <a:rPr lang="en-US" sz="2400" b="1" dirty="0">
                <a:latin typeface="Calibri" pitchFamily="34" charset="0"/>
              </a:rPr>
              <a:t>viewed</a:t>
            </a:r>
            <a:r>
              <a:rPr lang="en-US" sz="2400" dirty="0">
                <a:latin typeface="Calibri" pitchFamily="34" charset="0"/>
              </a:rPr>
              <a:t> as a </a:t>
            </a:r>
            <a:r>
              <a:rPr lang="en-US" sz="2400" b="1" u="sng" dirty="0">
                <a:solidFill>
                  <a:srgbClr val="2C14DE"/>
                </a:solidFill>
                <a:latin typeface="Calibri" pitchFamily="34" charset="0"/>
              </a:rPr>
              <a:t>collection of cooperating objects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46B3F-17F7-D023-D48E-02E331D31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57345-4B98-DE41-D643-864974A53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030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E43F3-971B-2E47-9915-1F4018CC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Destructor Example</a:t>
            </a:r>
            <a:endParaRPr lang="en-P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40CDE-88C9-B23D-FCBC-C3136C277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r>
              <a:rPr lang="en-US" altLang="en-PK" b="1" dirty="0">
                <a:latin typeface="Courier New" panose="02070309020205020404" pitchFamily="49" charset="0"/>
              </a:rPr>
              <a:t>void f1()</a:t>
            </a:r>
          </a:p>
          <a:p>
            <a:pPr eaLnBrk="1" hangingPunct="1">
              <a:buFontTx/>
              <a:buNone/>
            </a:pPr>
            <a:r>
              <a:rPr lang="en-US" altLang="en-PK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buFontTx/>
              <a:buNone/>
            </a:pPr>
            <a:r>
              <a:rPr lang="en-US" altLang="en-PK" b="1" dirty="0">
                <a:latin typeface="Courier New" panose="02070309020205020404" pitchFamily="49" charset="0"/>
              </a:rPr>
              <a:t>  Employee *c = new Employee[3];</a:t>
            </a:r>
          </a:p>
          <a:p>
            <a:pPr eaLnBrk="1" hangingPunct="1">
              <a:buFontTx/>
              <a:buNone/>
            </a:pPr>
            <a:r>
              <a:rPr lang="en-US" altLang="en-PK" b="1" dirty="0">
                <a:latin typeface="Courier New" panose="02070309020205020404" pitchFamily="49" charset="0"/>
              </a:rPr>
              <a:t>  c[0].var1 = 322;</a:t>
            </a:r>
          </a:p>
          <a:p>
            <a:pPr eaLnBrk="1" hangingPunct="1">
              <a:buFontTx/>
              <a:buNone/>
            </a:pPr>
            <a:r>
              <a:rPr lang="en-US" altLang="en-PK" b="1" dirty="0">
                <a:latin typeface="Courier New" panose="02070309020205020404" pitchFamily="49" charset="0"/>
              </a:rPr>
              <a:t>  c[1].var1 = 5</a:t>
            </a:r>
          </a:p>
          <a:p>
            <a:pPr eaLnBrk="1" hangingPunct="1">
              <a:buFontTx/>
              <a:buNone/>
            </a:pPr>
            <a:r>
              <a:rPr lang="en-US" altLang="en-PK" b="1" dirty="0">
                <a:latin typeface="Courier New" panose="02070309020205020404" pitchFamily="49" charset="0"/>
              </a:rPr>
              <a:t>  c[2].var1 = 9;</a:t>
            </a:r>
            <a:r>
              <a:rPr lang="en-US" altLang="en-PK" b="1" dirty="0">
                <a:solidFill>
                  <a:schemeClr val="bg1"/>
                </a:solidFill>
                <a:latin typeface="Courier New" panose="02070309020205020404" pitchFamily="49" charset="0"/>
              </a:rPr>
              <a:t>lete [] c; </a:t>
            </a:r>
            <a:r>
              <a:rPr lang="en-US" altLang="en-PK" b="1" i="1" dirty="0">
                <a:solidFill>
                  <a:schemeClr val="bg1"/>
                </a:solidFill>
                <a:latin typeface="Courier New" panose="02070309020205020404" pitchFamily="49" charset="0"/>
              </a:rPr>
              <a:t>//destructor will call here</a:t>
            </a:r>
            <a:endParaRPr lang="en-US" altLang="en-PK" sz="3200" dirty="0">
              <a:solidFill>
                <a:schemeClr val="bg1"/>
              </a:solidFill>
              <a:latin typeface="Tahoma" panose="020B0604030504040204" pitchFamily="34" charset="0"/>
            </a:endParaRPr>
          </a:p>
          <a:p>
            <a:pPr eaLnBrk="1" hangingPunct="1">
              <a:buFontTx/>
              <a:buNone/>
            </a:pPr>
            <a:r>
              <a:rPr lang="en-US" altLang="en-PK" sz="2400" b="1" dirty="0">
                <a:latin typeface="Tahoma" panose="020B0604030504040204" pitchFamily="34" charset="0"/>
              </a:rPr>
              <a:t>}</a:t>
            </a:r>
            <a:endParaRPr lang="en-US" altLang="en-PK" sz="2000" b="1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0FA88-B341-A218-4E55-C2DA0BD7B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0DAD69-6FEE-B920-FB96-DF9BE9804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559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5A55D2-5A99-46C4-6BE7-76FD5DA52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A9B208-833F-390F-42BF-C3D38EC59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71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BE8EA-1B3E-806F-A0E0-BB63E6B92AC9}"/>
              </a:ext>
            </a:extLst>
          </p:cNvPr>
          <p:cNvSpPr txBox="1"/>
          <p:nvPr/>
        </p:nvSpPr>
        <p:spPr>
          <a:xfrm>
            <a:off x="3161434" y="266368"/>
            <a:ext cx="6094268" cy="5770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spcBef>
                <a:spcPct val="15000"/>
              </a:spcBef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class Item { </a:t>
            </a:r>
          </a:p>
          <a:p>
            <a:pPr marL="0" indent="0">
              <a:lnSpc>
                <a:spcPct val="90000"/>
              </a:lnSpc>
              <a:spcBef>
                <a:spcPct val="15000"/>
              </a:spcBef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private:</a:t>
            </a:r>
          </a:p>
          <a:p>
            <a:pPr marL="0" indent="0">
              <a:lnSpc>
                <a:spcPct val="90000"/>
              </a:lnSpc>
              <a:spcBef>
                <a:spcPct val="15000"/>
              </a:spcBef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	double cost; </a:t>
            </a:r>
          </a:p>
          <a:p>
            <a:pPr marL="0" indent="0">
              <a:lnSpc>
                <a:spcPct val="90000"/>
              </a:lnSpc>
              <a:spcBef>
                <a:spcPct val="15000"/>
              </a:spcBef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	int units; </a:t>
            </a:r>
          </a:p>
          <a:p>
            <a:pPr marL="0" indent="0">
              <a:lnSpc>
                <a:spcPct val="90000"/>
              </a:lnSpc>
              <a:spcBef>
                <a:spcPct val="15000"/>
              </a:spcBef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public: </a:t>
            </a:r>
          </a:p>
          <a:p>
            <a:pPr marL="0" indent="0">
              <a:lnSpc>
                <a:spcPct val="90000"/>
              </a:lnSpc>
              <a:spcBef>
                <a:spcPct val="15000"/>
              </a:spcBef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Item() { 			</a:t>
            </a:r>
            <a:r>
              <a:rPr lang="en-US" altLang="en-PK" sz="2000" dirty="0">
                <a:solidFill>
                  <a:srgbClr val="00B050"/>
                </a:solidFill>
                <a:latin typeface="Consolas" panose="020B0609020204030204" pitchFamily="49" charset="0"/>
              </a:rPr>
              <a:t>//Default Constructor</a:t>
            </a:r>
          </a:p>
          <a:p>
            <a:pPr marL="0" indent="0">
              <a:lnSpc>
                <a:spcPct val="90000"/>
              </a:lnSpc>
              <a:spcBef>
                <a:spcPct val="15000"/>
              </a:spcBef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	cost = 0.0;</a:t>
            </a:r>
          </a:p>
          <a:p>
            <a:pPr marL="0" indent="0">
              <a:lnSpc>
                <a:spcPct val="90000"/>
              </a:lnSpc>
              <a:spcBef>
                <a:spcPct val="15000"/>
              </a:spcBef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	units = 0; } </a:t>
            </a:r>
          </a:p>
          <a:p>
            <a:pPr marL="0" indent="0">
              <a:lnSpc>
                <a:spcPct val="90000"/>
              </a:lnSpc>
              <a:spcBef>
                <a:spcPct val="15000"/>
              </a:spcBef>
              <a:buFontTx/>
              <a:buNone/>
            </a:pPr>
            <a:endParaRPr lang="en-US" altLang="en-PK" sz="2000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ct val="15000"/>
              </a:spcBef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Item(</a:t>
            </a:r>
            <a:r>
              <a:rPr lang="en-US" altLang="en-PK" sz="2000" dirty="0">
                <a:solidFill>
                  <a:srgbClr val="FF0000"/>
                </a:solidFill>
                <a:latin typeface="Consolas" panose="020B0609020204030204" pitchFamily="49" charset="0"/>
              </a:rPr>
              <a:t>int </a:t>
            </a:r>
            <a:r>
              <a:rPr lang="en-US" altLang="en-PK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costVal</a:t>
            </a:r>
            <a:r>
              <a:rPr lang="en-US" altLang="en-PK" sz="2000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en-US" altLang="en-PK" sz="2000" dirty="0">
                <a:latin typeface="Consolas" panose="020B0609020204030204" pitchFamily="49" charset="0"/>
              </a:rPr>
              <a:t>{ 	</a:t>
            </a:r>
            <a:r>
              <a:rPr lang="en-US" altLang="en-PK" sz="2000" dirty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en-US" altLang="en-PK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Constr</a:t>
            </a:r>
            <a:r>
              <a:rPr lang="en-US" altLang="en-PK" sz="2000" dirty="0">
                <a:solidFill>
                  <a:srgbClr val="00B050"/>
                </a:solidFill>
                <a:latin typeface="Consolas" panose="020B0609020204030204" pitchFamily="49" charset="0"/>
              </a:rPr>
              <a:t> 1 parameter</a:t>
            </a:r>
          </a:p>
          <a:p>
            <a:pPr marL="0" indent="0">
              <a:lnSpc>
                <a:spcPct val="90000"/>
              </a:lnSpc>
              <a:spcBef>
                <a:spcPct val="15000"/>
              </a:spcBef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	cost = </a:t>
            </a:r>
            <a:r>
              <a:rPr lang="en-US" altLang="en-PK" sz="2000" dirty="0" err="1">
                <a:latin typeface="Consolas" panose="020B0609020204030204" pitchFamily="49" charset="0"/>
              </a:rPr>
              <a:t>costVal</a:t>
            </a:r>
            <a:r>
              <a:rPr lang="en-US" altLang="en-PK" sz="20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90000"/>
              </a:lnSpc>
              <a:spcBef>
                <a:spcPct val="15000"/>
              </a:spcBef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	units = 0; }</a:t>
            </a:r>
          </a:p>
          <a:p>
            <a:pPr marL="0" indent="0">
              <a:lnSpc>
                <a:spcPct val="90000"/>
              </a:lnSpc>
              <a:spcBef>
                <a:spcPct val="15000"/>
              </a:spcBef>
              <a:buFontTx/>
              <a:buNone/>
            </a:pPr>
            <a:endParaRPr lang="en-US" altLang="en-PK" sz="20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ct val="15000"/>
              </a:spcBef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Item(</a:t>
            </a:r>
            <a:r>
              <a:rPr lang="en-US" altLang="en-PK" sz="2000" dirty="0">
                <a:solidFill>
                  <a:srgbClr val="FF0000"/>
                </a:solidFill>
                <a:latin typeface="Consolas" panose="020B0609020204030204" pitchFamily="49" charset="0"/>
              </a:rPr>
              <a:t>double c</a:t>
            </a:r>
            <a:r>
              <a:rPr lang="en-US" altLang="en-PK" sz="2000" dirty="0">
                <a:latin typeface="Consolas" panose="020B0609020204030204" pitchFamily="49" charset="0"/>
              </a:rPr>
              <a:t>,</a:t>
            </a:r>
            <a:r>
              <a:rPr lang="en-US" altLang="en-PK" sz="2000" dirty="0">
                <a:solidFill>
                  <a:srgbClr val="FF0000"/>
                </a:solidFill>
                <a:latin typeface="Consolas" panose="020B0609020204030204" pitchFamily="49" charset="0"/>
              </a:rPr>
              <a:t> int u</a:t>
            </a:r>
            <a:r>
              <a:rPr lang="en-US" altLang="en-PK" sz="2000" dirty="0">
                <a:latin typeface="Consolas" panose="020B0609020204030204" pitchFamily="49" charset="0"/>
              </a:rPr>
              <a:t>) { </a:t>
            </a:r>
            <a:r>
              <a:rPr lang="en-US" altLang="en-PK" sz="2000" dirty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en-US" altLang="en-PK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Constr</a:t>
            </a:r>
            <a:r>
              <a:rPr lang="en-US" altLang="en-PK" sz="2000" dirty="0">
                <a:solidFill>
                  <a:srgbClr val="00B050"/>
                </a:solidFill>
                <a:latin typeface="Consolas" panose="020B0609020204030204" pitchFamily="49" charset="0"/>
              </a:rPr>
              <a:t> 2 parameters</a:t>
            </a:r>
            <a:endParaRPr lang="en-US" altLang="en-PK" sz="2000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ct val="15000"/>
              </a:spcBef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	cost = c;</a:t>
            </a:r>
          </a:p>
          <a:p>
            <a:pPr marL="0" indent="0">
              <a:lnSpc>
                <a:spcPct val="90000"/>
              </a:lnSpc>
              <a:spcBef>
                <a:spcPct val="15000"/>
              </a:spcBef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</a:rPr>
              <a:t>	units = u; } };</a:t>
            </a:r>
            <a:endParaRPr lang="en-US" alt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6913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FC5B-113A-9090-C08A-8E2CEC839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Arrays of Objects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C0CE9-2A22-5017-9E46-3B5899DEC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ct val="15000"/>
              </a:spcBef>
              <a:buFontTx/>
              <a:buChar char="•"/>
            </a:pPr>
            <a:r>
              <a:rPr lang="en-US" altLang="en-US" dirty="0"/>
              <a:t>Objects can be the elements of an array:</a:t>
            </a:r>
            <a:br>
              <a:rPr lang="en-US" altLang="en-US" dirty="0"/>
            </a:br>
            <a:endParaRPr lang="en-US" altLang="en-US" dirty="0"/>
          </a:p>
          <a:p>
            <a:pPr lvl="1" algn="ctr">
              <a:lnSpc>
                <a:spcPct val="90000"/>
              </a:lnSpc>
              <a:spcBef>
                <a:spcPct val="15000"/>
              </a:spcBef>
              <a:buClr>
                <a:schemeClr val="tx1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Item inventory[40];</a:t>
            </a:r>
            <a:br>
              <a:rPr lang="en-US" altLang="en-US" b="1" dirty="0">
                <a:latin typeface="Courier New" panose="02070309020205020404" pitchFamily="49" charset="0"/>
              </a:rPr>
            </a:br>
            <a:endParaRPr lang="en-US" altLang="en-US" b="1" dirty="0"/>
          </a:p>
          <a:p>
            <a:pPr algn="just">
              <a:lnSpc>
                <a:spcPct val="90000"/>
              </a:lnSpc>
              <a:spcBef>
                <a:spcPct val="15000"/>
              </a:spcBef>
              <a:buFontTx/>
              <a:buChar char="•"/>
            </a:pPr>
            <a:r>
              <a:rPr lang="en-US" altLang="en-US" dirty="0">
                <a:solidFill>
                  <a:srgbClr val="FF0000"/>
                </a:solidFill>
              </a:rPr>
              <a:t>Default constructor </a:t>
            </a:r>
            <a:r>
              <a:rPr lang="en-US" altLang="en-US" dirty="0"/>
              <a:t>for object is used when array is defined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E74713-9BFE-98DE-9853-442659C2A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1DEC8D-B2D1-7CBF-1016-468AB7D30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936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E2D32-D02B-935E-5DCE-01C182AAE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Arrays of Objects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2A8D0-F401-E164-69EE-503821E5E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15000"/>
              </a:spcBef>
              <a:buFontTx/>
              <a:buChar char="•"/>
            </a:pPr>
            <a:r>
              <a:rPr lang="en-US" altLang="en-US" dirty="0"/>
              <a:t>Must use </a:t>
            </a:r>
            <a:r>
              <a:rPr lang="en-US" altLang="en-US" dirty="0">
                <a:solidFill>
                  <a:srgbClr val="0070C0"/>
                </a:solidFill>
              </a:rPr>
              <a:t>initializer list </a:t>
            </a:r>
            <a:r>
              <a:rPr lang="en-US" altLang="en-US" dirty="0"/>
              <a:t>to invoke constructor that takes arguments:</a:t>
            </a:r>
            <a:br>
              <a:rPr lang="en-US" altLang="en-US" dirty="0"/>
            </a:br>
            <a:endParaRPr lang="en-US" altLang="en-US" dirty="0"/>
          </a:p>
          <a:p>
            <a:pPr lvl="1">
              <a:lnSpc>
                <a:spcPct val="90000"/>
              </a:lnSpc>
              <a:spcBef>
                <a:spcPct val="15000"/>
              </a:spcBef>
              <a:buClr>
                <a:schemeClr val="tx1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Item inventory[3] ={ 22.4, 10.30, 99.0 };</a:t>
            </a:r>
            <a:r>
              <a:rPr lang="en-US" altLang="en-US" sz="2000" b="1" dirty="0">
                <a:latin typeface="Courier New" panose="02070309020205020404" pitchFamily="49" charset="0"/>
              </a:rPr>
              <a:t> </a:t>
            </a:r>
            <a:br>
              <a:rPr lang="en-US" altLang="en-US" b="1" dirty="0">
                <a:latin typeface="Courier New" panose="02070309020205020404" pitchFamily="49" charset="0"/>
              </a:rPr>
            </a:br>
            <a:endParaRPr lang="en-US" altLang="en-US" b="1" dirty="0">
              <a:latin typeface="Courier New" panose="02070309020205020404" pitchFamily="49" charset="0"/>
            </a:endParaRPr>
          </a:p>
          <a:p>
            <a:pPr algn="just">
              <a:lnSpc>
                <a:spcPct val="90000"/>
              </a:lnSpc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en-PK" dirty="0"/>
              <a:t>The compiler treats </a:t>
            </a:r>
            <a:r>
              <a:rPr lang="en-US" altLang="en-PK" dirty="0">
                <a:solidFill>
                  <a:srgbClr val="0070C0"/>
                </a:solidFill>
              </a:rPr>
              <a:t>each item in the initializer list </a:t>
            </a:r>
            <a:r>
              <a:rPr lang="en-US" altLang="en-PK" dirty="0"/>
              <a:t>as an </a:t>
            </a:r>
            <a:r>
              <a:rPr lang="en-US" altLang="en-PK" dirty="0">
                <a:solidFill>
                  <a:srgbClr val="0070C0"/>
                </a:solidFill>
              </a:rPr>
              <a:t>argument for an array element’s constructor</a:t>
            </a:r>
            <a:endParaRPr lang="en-US" altLang="en-PK" dirty="0"/>
          </a:p>
          <a:p>
            <a:pPr algn="just">
              <a:lnSpc>
                <a:spcPct val="90000"/>
              </a:lnSpc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endParaRPr lang="en-US" altLang="en-PK" dirty="0"/>
          </a:p>
          <a:p>
            <a:pPr algn="just">
              <a:lnSpc>
                <a:spcPct val="90000"/>
              </a:lnSpc>
              <a:spcBef>
                <a:spcPct val="15000"/>
              </a:spcBef>
              <a:buClr>
                <a:schemeClr val="tx1"/>
              </a:buClr>
              <a:buFontTx/>
              <a:buChar char="•"/>
            </a:pPr>
            <a:r>
              <a:rPr lang="en-US" altLang="en-PK" dirty="0"/>
              <a:t>Second constructor in the Item class</a:t>
            </a:r>
            <a:endParaRPr lang="en-US" alt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FBB3D-1836-65B5-BF24-33B67217B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D0FCEE-94B8-F01D-2057-CA0C1C1C7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100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B6FB-69AB-A330-256F-736214C6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Arrays of Objects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DEC90-39DC-36DF-DF57-6CCAEBC5D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15000"/>
              </a:spcBef>
              <a:buFontTx/>
              <a:buChar char="•"/>
              <a:defRPr/>
            </a:pPr>
            <a:r>
              <a:rPr lang="en-US" altLang="en-US" dirty="0"/>
              <a:t>If the </a:t>
            </a:r>
            <a:r>
              <a:rPr lang="en-US" altLang="en-US" dirty="0">
                <a:solidFill>
                  <a:srgbClr val="0070C0"/>
                </a:solidFill>
              </a:rPr>
              <a:t>constructor requires more than one argument</a:t>
            </a:r>
            <a:r>
              <a:rPr lang="en-US" altLang="en-US" dirty="0"/>
              <a:t>, the initializer must take the </a:t>
            </a:r>
            <a:r>
              <a:rPr lang="en-US" altLang="en-US" dirty="0">
                <a:solidFill>
                  <a:srgbClr val="0070C0"/>
                </a:solidFill>
              </a:rPr>
              <a:t>form of a function call</a:t>
            </a:r>
            <a:r>
              <a:rPr lang="en-US" altLang="en-US" dirty="0"/>
              <a:t>:</a:t>
            </a:r>
          </a:p>
          <a:p>
            <a:pPr>
              <a:spcBef>
                <a:spcPct val="15000"/>
              </a:spcBef>
              <a:buFontTx/>
              <a:buChar char="•"/>
              <a:defRPr/>
            </a:pPr>
            <a:endParaRPr lang="en-US" altLang="en-US" b="1" dirty="0">
              <a:latin typeface="Consolas" panose="020B0609020204030204" pitchFamily="49" charset="0"/>
            </a:endParaRPr>
          </a:p>
          <a:p>
            <a:pPr marL="0" indent="0">
              <a:spcBef>
                <a:spcPct val="15000"/>
              </a:spcBef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inventory[] = {Item(6.95, 12), 							   Item(8.75, 20), 						       Item(3.75, 10) };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78ADA-FFDF-E87C-6FBF-937F66AF4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32949-2299-A3FB-02DB-8FB369074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950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A3D12-B195-0E89-A635-3F6A82BD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Arrays of Objects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60166-7CA7-93CA-5FFC-9AD841A35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  <a:defRPr/>
            </a:pPr>
            <a:r>
              <a:rPr lang="en-US" altLang="en-US" dirty="0"/>
              <a:t>It </a:t>
            </a:r>
            <a:r>
              <a:rPr lang="en-US" altLang="en-US" dirty="0">
                <a:solidFill>
                  <a:srgbClr val="FF0000"/>
                </a:solidFill>
              </a:rPr>
              <a:t>isn't necessary </a:t>
            </a:r>
            <a:r>
              <a:rPr lang="en-US" altLang="en-US" dirty="0"/>
              <a:t>to call the same constructor for each object in an array:</a:t>
            </a:r>
          </a:p>
          <a:p>
            <a:pPr>
              <a:buFontTx/>
              <a:buChar char="•"/>
              <a:defRPr/>
            </a:pPr>
            <a:endParaRPr lang="en-US" altLang="en-US" dirty="0"/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b="1" dirty="0">
                <a:latin typeface="Courier"/>
              </a:rPr>
              <a:t>Item inventory[] = {20.5,			  					Item( 8.75, 20), 45.0};</a:t>
            </a:r>
            <a:endParaRPr lang="en-US" altLang="en-US" b="1" dirty="0">
              <a:latin typeface="Courier"/>
            </a:endParaRP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73AD4-52B7-5B93-A57A-A744BAACD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B6149D-C8F3-ADEB-8A48-4AC0B4417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8530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979E6-0048-04C6-0EF9-30BEC6515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Accessing Objects in an Array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2F291-0B61-56DB-F84A-337303BE8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ct val="25000"/>
              </a:spcBef>
              <a:buFontTx/>
              <a:buChar char="•"/>
            </a:pPr>
            <a:r>
              <a:rPr lang="en-US" altLang="en-US" sz="2800" dirty="0"/>
              <a:t>Objects in an array are </a:t>
            </a:r>
            <a:r>
              <a:rPr lang="en-US" altLang="en-US" sz="2800" dirty="0">
                <a:solidFill>
                  <a:srgbClr val="0070C0"/>
                </a:solidFill>
              </a:rPr>
              <a:t>referenced using subscripts</a:t>
            </a:r>
            <a:br>
              <a:rPr lang="en-US" altLang="en-US" sz="2800" dirty="0"/>
            </a:br>
            <a:endParaRPr lang="en-US" altLang="en-US" sz="2800" dirty="0"/>
          </a:p>
          <a:p>
            <a:pPr algn="just">
              <a:lnSpc>
                <a:spcPct val="90000"/>
              </a:lnSpc>
              <a:spcBef>
                <a:spcPct val="25000"/>
              </a:spcBef>
              <a:buFontTx/>
              <a:buChar char="•"/>
            </a:pPr>
            <a:r>
              <a:rPr lang="en-US" altLang="en-US" sz="2800" dirty="0"/>
              <a:t>Member functions are referenced using dot notation:</a:t>
            </a:r>
            <a:br>
              <a:rPr lang="en-US" altLang="en-US" sz="2800" dirty="0"/>
            </a:br>
            <a:endParaRPr lang="en-US" altLang="en-US" sz="2800" dirty="0"/>
          </a:p>
          <a:p>
            <a:pPr lvl="1" algn="just">
              <a:lnSpc>
                <a:spcPct val="90000"/>
              </a:lnSpc>
              <a:spcBef>
                <a:spcPct val="25000"/>
              </a:spcBef>
              <a:buClr>
                <a:schemeClr val="tx1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inventory[2]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.</a:t>
            </a:r>
            <a:r>
              <a:rPr lang="en-US" altLang="en-US" b="1" dirty="0" err="1">
                <a:latin typeface="Courier New" panose="02070309020205020404" pitchFamily="49" charset="0"/>
              </a:rPr>
              <a:t>setUnits</a:t>
            </a:r>
            <a:r>
              <a:rPr lang="en-US" altLang="en-US" b="1" dirty="0">
                <a:latin typeface="Courier New" panose="02070309020205020404" pitchFamily="49" charset="0"/>
              </a:rPr>
              <a:t>(30);</a:t>
            </a:r>
          </a:p>
          <a:p>
            <a:pPr lvl="1" algn="just">
              <a:lnSpc>
                <a:spcPct val="90000"/>
              </a:lnSpc>
              <a:spcBef>
                <a:spcPct val="25000"/>
              </a:spcBef>
              <a:buClr>
                <a:schemeClr val="tx1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 lvl="1" algn="just">
              <a:lnSpc>
                <a:spcPct val="90000"/>
              </a:lnSpc>
              <a:spcBef>
                <a:spcPct val="25000"/>
              </a:spcBef>
              <a:buClr>
                <a:schemeClr val="tx1"/>
              </a:buClr>
              <a:buFontTx/>
              <a:buNone/>
            </a:pPr>
            <a:r>
              <a:rPr lang="en-US" altLang="en-US" b="1" dirty="0" err="1">
                <a:latin typeface="Courier New" panose="02070309020205020404" pitchFamily="49" charset="0"/>
              </a:rPr>
              <a:t>cout</a:t>
            </a:r>
            <a:r>
              <a:rPr lang="en-US" altLang="en-US" b="1" dirty="0">
                <a:latin typeface="Courier New" panose="02070309020205020404" pitchFamily="49" charset="0"/>
              </a:rPr>
              <a:t> &lt;&lt; inventory[2]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.</a:t>
            </a:r>
            <a:r>
              <a:rPr lang="en-US" altLang="en-US" b="1" dirty="0" err="1">
                <a:latin typeface="Courier New" panose="02070309020205020404" pitchFamily="49" charset="0"/>
              </a:rPr>
              <a:t>getUnits</a:t>
            </a:r>
            <a:r>
              <a:rPr lang="en-US" altLang="en-US" b="1" dirty="0">
                <a:latin typeface="Courier New" panose="02070309020205020404" pitchFamily="49" charset="0"/>
              </a:rPr>
              <a:t>();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0D87E8-29B9-2F8E-2D36-EE378ECBC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34A2A-3E4A-3BCF-E6E3-3C0690222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830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21D18-15F1-66B7-AB5A-8954926AE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Array of pointers to objects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BDF2A-DD7B-918C-2F39-9FC541A25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buFontTx/>
              <a:buChar char="•"/>
            </a:pPr>
            <a:r>
              <a:rPr lang="en-US" altLang="en-PK" dirty="0"/>
              <a:t>Declare an </a:t>
            </a:r>
            <a:r>
              <a:rPr lang="en-US" altLang="en-PK" dirty="0">
                <a:solidFill>
                  <a:srgbClr val="0070C0"/>
                </a:solidFill>
              </a:rPr>
              <a:t>array of pointer to objects</a:t>
            </a:r>
          </a:p>
          <a:p>
            <a:pPr eaLnBrk="1" hangingPunct="1">
              <a:buFontTx/>
              <a:buChar char="•"/>
            </a:pPr>
            <a:r>
              <a:rPr lang="en-US" altLang="en-PK" dirty="0"/>
              <a:t>Allocate and initialize each object in a loop</a:t>
            </a:r>
          </a:p>
          <a:p>
            <a:pPr marL="0" indent="0" eaLnBrk="1" hangingPunct="1">
              <a:buNone/>
            </a:pPr>
            <a:endParaRPr lang="en-US" altLang="en-PK" dirty="0">
              <a:latin typeface="Tahoma" panose="020B0604030504040204" pitchFamily="34" charset="0"/>
            </a:endParaRPr>
          </a:p>
          <a:p>
            <a:pPr eaLnBrk="1" hangingPunct="1">
              <a:buFont typeface="Monotype Sorts"/>
              <a:buNone/>
            </a:pPr>
            <a:r>
              <a:rPr lang="en-US" altLang="en-PK" sz="2800" b="1" dirty="0">
                <a:solidFill>
                  <a:srgbClr val="0070C0"/>
                </a:solidFill>
                <a:latin typeface="Courier New" panose="02070309020205020404" pitchFamily="49" charset="0"/>
              </a:rPr>
              <a:t>Date</a:t>
            </a:r>
            <a:r>
              <a:rPr lang="en-US" altLang="en-PK" sz="2800" b="1" dirty="0">
                <a:latin typeface="Courier New" panose="02070309020205020404" pitchFamily="49" charset="0"/>
              </a:rPr>
              <a:t> </a:t>
            </a:r>
            <a:r>
              <a:rPr lang="en-US" altLang="en-PK" sz="2800" b="1" dirty="0">
                <a:solidFill>
                  <a:srgbClr val="FF0000"/>
                </a:solidFill>
                <a:latin typeface="Courier New" panose="02070309020205020404" pitchFamily="49" charset="0"/>
              </a:rPr>
              <a:t>*</a:t>
            </a:r>
            <a:r>
              <a:rPr lang="en-US" altLang="en-PK" sz="2800" b="1" dirty="0">
                <a:latin typeface="Courier New" panose="02070309020205020404" pitchFamily="49" charset="0"/>
              </a:rPr>
              <a:t>dates[31];</a:t>
            </a:r>
          </a:p>
          <a:p>
            <a:pPr eaLnBrk="1" hangingPunct="1">
              <a:buFont typeface="Monotype Sorts"/>
              <a:buNone/>
            </a:pPr>
            <a:endParaRPr lang="en-US" altLang="en-PK" sz="2800" b="1" dirty="0">
              <a:latin typeface="Courier New" panose="02070309020205020404" pitchFamily="49" charset="0"/>
            </a:endParaRPr>
          </a:p>
          <a:p>
            <a:pPr eaLnBrk="1" hangingPunct="1">
              <a:buFont typeface="Monotype Sorts"/>
              <a:buNone/>
            </a:pPr>
            <a:r>
              <a:rPr lang="en-US" altLang="en-PK" sz="2800" b="1" dirty="0">
                <a:latin typeface="Courier New" panose="02070309020205020404" pitchFamily="49" charset="0"/>
              </a:rPr>
              <a:t>for (int day = 0; day &lt; 31; ++day) </a:t>
            </a:r>
          </a:p>
          <a:p>
            <a:pPr eaLnBrk="1" hangingPunct="1">
              <a:buFont typeface="Monotype Sorts"/>
              <a:buNone/>
            </a:pPr>
            <a:r>
              <a:rPr lang="en-US" altLang="en-PK" sz="28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buFont typeface="Monotype Sorts"/>
              <a:buNone/>
            </a:pPr>
            <a:r>
              <a:rPr lang="en-US" altLang="en-PK" sz="2800" b="1" dirty="0">
                <a:latin typeface="Courier New" panose="02070309020205020404" pitchFamily="49" charset="0"/>
              </a:rPr>
              <a:t>  dates[day] = new </a:t>
            </a:r>
            <a:r>
              <a:rPr lang="en-US" altLang="en-PK" sz="2800" b="1" dirty="0">
                <a:solidFill>
                  <a:srgbClr val="0070C0"/>
                </a:solidFill>
                <a:latin typeface="Courier New" panose="02070309020205020404" pitchFamily="49" charset="0"/>
              </a:rPr>
              <a:t>Date</a:t>
            </a:r>
            <a:r>
              <a:rPr lang="en-US" altLang="en-PK" sz="2800" b="1" dirty="0">
                <a:latin typeface="Courier New" panose="02070309020205020404" pitchFamily="49" charset="0"/>
              </a:rPr>
              <a:t>(3, day, 2020);</a:t>
            </a:r>
          </a:p>
          <a:p>
            <a:pPr eaLnBrk="1" hangingPunct="1">
              <a:buFont typeface="Monotype Sorts"/>
              <a:buNone/>
            </a:pPr>
            <a:r>
              <a:rPr lang="en-US" altLang="en-PK" sz="2800" b="1" dirty="0">
                <a:latin typeface="Courier New" panose="02070309020205020404" pitchFamily="49" charset="0"/>
              </a:rPr>
              <a:t>}</a:t>
            </a:r>
            <a:endParaRPr lang="en-US" altLang="en-PK" sz="3600" b="1" dirty="0">
              <a:latin typeface="Tahoma" panose="020B060403050404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BBEF0-3532-1CFC-36F7-A1A2042E5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281CF-FA83-3746-C4F7-F8BDCE60B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8981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0F594-5411-AEC6-3247-38388B0D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Default Member-wise Assignment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CFA09-A046-EBDF-6B27-0C62669DC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defRPr/>
            </a:pPr>
            <a:r>
              <a:rPr lang="en-US" dirty="0"/>
              <a:t>Assignment operator (</a:t>
            </a:r>
            <a:r>
              <a:rPr lang="en-US" b="1" dirty="0">
                <a:solidFill>
                  <a:srgbClr val="FF0000"/>
                </a:solidFill>
              </a:rPr>
              <a:t>=</a:t>
            </a:r>
            <a:r>
              <a:rPr lang="en-US" dirty="0"/>
              <a:t>) can be used to </a:t>
            </a:r>
            <a:r>
              <a:rPr lang="en-US" dirty="0">
                <a:solidFill>
                  <a:srgbClr val="0070C0"/>
                </a:solidFill>
              </a:rPr>
              <a:t>assign an object to another object</a:t>
            </a:r>
            <a:r>
              <a:rPr lang="en-US" dirty="0"/>
              <a:t> of the </a:t>
            </a:r>
            <a:r>
              <a:rPr lang="en-US" b="1" dirty="0">
                <a:solidFill>
                  <a:srgbClr val="FF0000"/>
                </a:solidFill>
              </a:rPr>
              <a:t>same type</a:t>
            </a:r>
            <a:r>
              <a:rPr lang="en-US" dirty="0"/>
              <a:t>.</a:t>
            </a:r>
          </a:p>
          <a:p>
            <a:pPr algn="just">
              <a:defRPr/>
            </a:pPr>
            <a:endParaRPr lang="en-US" dirty="0"/>
          </a:p>
          <a:p>
            <a:pPr marL="457200" indent="-457200" algn="just">
              <a:defRPr/>
            </a:pPr>
            <a:r>
              <a:rPr lang="en-US" u="sng" dirty="0"/>
              <a:t>Member-wise assignment</a:t>
            </a:r>
            <a:r>
              <a:rPr lang="en-US" dirty="0"/>
              <a:t>: </a:t>
            </a:r>
            <a:r>
              <a:rPr lang="en-US" dirty="0">
                <a:solidFill>
                  <a:srgbClr val="0070C0"/>
                </a:solidFill>
              </a:rPr>
              <a:t>each data member </a:t>
            </a:r>
            <a:r>
              <a:rPr lang="en-US" dirty="0"/>
              <a:t>of the </a:t>
            </a:r>
            <a:r>
              <a:rPr lang="en-US" dirty="0">
                <a:solidFill>
                  <a:srgbClr val="0070C0"/>
                </a:solidFill>
              </a:rPr>
              <a:t>object on the right </a:t>
            </a:r>
            <a:r>
              <a:rPr lang="en-US" dirty="0"/>
              <a:t>of the assignment operator is assigned individually to the </a:t>
            </a:r>
            <a:r>
              <a:rPr lang="en-US" dirty="0">
                <a:solidFill>
                  <a:srgbClr val="0070C0"/>
                </a:solidFill>
              </a:rPr>
              <a:t>same data member </a:t>
            </a:r>
            <a:r>
              <a:rPr lang="en-US" dirty="0"/>
              <a:t>in the </a:t>
            </a:r>
            <a:r>
              <a:rPr lang="en-US" dirty="0">
                <a:solidFill>
                  <a:srgbClr val="FF0000"/>
                </a:solidFill>
              </a:rPr>
              <a:t>object on the left</a:t>
            </a:r>
          </a:p>
          <a:p>
            <a:pPr marL="0" indent="0" algn="just">
              <a:buNone/>
            </a:pP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0A4168-DF60-BA73-7461-C0B36D8E1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8F312-BCC4-C3F7-165B-6B5626E12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670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B0685-1203-06BC-8D6E-3FDF3EC9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Default Member-wise Assignment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46A4D-D356-BEE8-57BB-4BF242C1F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 algn="just">
              <a:buFontTx/>
              <a:buNone/>
            </a:pPr>
            <a:r>
              <a:rPr lang="en-US" altLang="en-PK" dirty="0">
                <a:latin typeface="Consolas" panose="020B0609020204030204" pitchFamily="49" charset="0"/>
              </a:rPr>
              <a:t>class Rectangle{</a:t>
            </a:r>
          </a:p>
          <a:p>
            <a:pPr marL="0" indent="0" algn="just">
              <a:buFontTx/>
              <a:buNone/>
            </a:pPr>
            <a:r>
              <a:rPr lang="en-US" altLang="en-PK" dirty="0">
                <a:latin typeface="Consolas" panose="020B0609020204030204" pitchFamily="49" charset="0"/>
              </a:rPr>
              <a:t>	double length;</a:t>
            </a:r>
          </a:p>
          <a:p>
            <a:pPr marL="0" indent="0" algn="just">
              <a:buFontTx/>
              <a:buNone/>
            </a:pPr>
            <a:r>
              <a:rPr lang="en-US" altLang="en-PK" dirty="0">
                <a:latin typeface="Consolas" panose="020B0609020204030204" pitchFamily="49" charset="0"/>
              </a:rPr>
              <a:t>	double width;</a:t>
            </a:r>
          </a:p>
          <a:p>
            <a:pPr marL="0" indent="0" algn="just">
              <a:buFontTx/>
              <a:buNone/>
            </a:pPr>
            <a:r>
              <a:rPr lang="en-US" altLang="en-PK" dirty="0">
                <a:latin typeface="Consolas" panose="020B0609020204030204" pitchFamily="49" charset="0"/>
              </a:rPr>
              <a:t>public:</a:t>
            </a:r>
          </a:p>
          <a:p>
            <a:pPr marL="0" indent="0" algn="just">
              <a:buFontTx/>
              <a:buNone/>
            </a:pPr>
            <a:r>
              <a:rPr lang="en-US" altLang="en-PK" dirty="0">
                <a:latin typeface="Consolas" panose="020B0609020204030204" pitchFamily="49" charset="0"/>
              </a:rPr>
              <a:t>Rectangle(){ </a:t>
            </a:r>
            <a:r>
              <a:rPr lang="en-US" altLang="en-PK" dirty="0">
                <a:solidFill>
                  <a:srgbClr val="00B050"/>
                </a:solidFill>
                <a:latin typeface="Consolas" panose="020B0609020204030204" pitchFamily="49" charset="0"/>
              </a:rPr>
              <a:t>//default constructor</a:t>
            </a:r>
          </a:p>
          <a:p>
            <a:pPr marL="0" indent="0" algn="just">
              <a:buFontTx/>
              <a:buNone/>
            </a:pPr>
            <a:r>
              <a:rPr lang="en-US" altLang="en-PK" dirty="0">
                <a:latin typeface="Consolas" panose="020B0609020204030204" pitchFamily="49" charset="0"/>
              </a:rPr>
              <a:t>	length = 0; width = 0;   }</a:t>
            </a:r>
          </a:p>
          <a:p>
            <a:pPr marL="0" indent="0" algn="just">
              <a:buFontTx/>
              <a:buNone/>
            </a:pPr>
            <a:r>
              <a:rPr lang="en-US" altLang="en-PK" dirty="0">
                <a:solidFill>
                  <a:srgbClr val="00B050"/>
                </a:solidFill>
                <a:latin typeface="Consolas" panose="020B0609020204030204" pitchFamily="49" charset="0"/>
              </a:rPr>
              <a:t>//parametrized constructor</a:t>
            </a:r>
            <a:endParaRPr lang="en-US" altLang="en-PK" dirty="0">
              <a:latin typeface="Consolas" panose="020B0609020204030204" pitchFamily="49" charset="0"/>
            </a:endParaRPr>
          </a:p>
          <a:p>
            <a:pPr marL="0" indent="0" algn="just">
              <a:buFontTx/>
              <a:buNone/>
            </a:pPr>
            <a:r>
              <a:rPr lang="en-US" altLang="en-PK" dirty="0">
                <a:latin typeface="Consolas" panose="020B0609020204030204" pitchFamily="49" charset="0"/>
              </a:rPr>
              <a:t>Rectangle(double l, double w) { </a:t>
            </a:r>
          </a:p>
          <a:p>
            <a:pPr marL="0" indent="0" algn="just">
              <a:buFontTx/>
              <a:buNone/>
            </a:pPr>
            <a:r>
              <a:rPr lang="en-US" altLang="en-PK" dirty="0">
                <a:latin typeface="Consolas" panose="020B0609020204030204" pitchFamily="49" charset="0"/>
              </a:rPr>
              <a:t>length = l;</a:t>
            </a:r>
          </a:p>
          <a:p>
            <a:pPr marL="0" indent="0" algn="just">
              <a:buFontTx/>
              <a:buNone/>
            </a:pPr>
            <a:r>
              <a:rPr lang="en-US" altLang="en-PK" dirty="0">
                <a:latin typeface="Consolas" panose="020B0609020204030204" pitchFamily="49" charset="0"/>
              </a:rPr>
              <a:t>width = w;  }</a:t>
            </a:r>
          </a:p>
          <a:p>
            <a:pPr marL="0" indent="0" algn="just">
              <a:buFontTx/>
              <a:buNone/>
            </a:pPr>
            <a:r>
              <a:rPr lang="en-US" altLang="en-PK" dirty="0">
                <a:latin typeface="Consolas" panose="020B0609020204030204" pitchFamily="49" charset="0"/>
              </a:rPr>
              <a:t>};</a:t>
            </a:r>
          </a:p>
          <a:p>
            <a:pPr marL="0" indent="0" algn="just">
              <a:buFontTx/>
              <a:buNone/>
            </a:pPr>
            <a:r>
              <a:rPr lang="en-US" altLang="en-PK" dirty="0">
                <a:solidFill>
                  <a:srgbClr val="00B050"/>
                </a:solidFill>
                <a:latin typeface="Consolas" panose="020B0609020204030204" pitchFamily="49" charset="0"/>
              </a:rPr>
              <a:t>//box1 is an object of class Rectangle</a:t>
            </a:r>
          </a:p>
          <a:p>
            <a:pPr marL="0" indent="0" algn="just">
              <a:buFontTx/>
              <a:buNone/>
            </a:pPr>
            <a:r>
              <a:rPr lang="en-US" altLang="en-PK" dirty="0">
                <a:latin typeface="Consolas" panose="020B0609020204030204" pitchFamily="49" charset="0"/>
              </a:rPr>
              <a:t>Rectangle box1(10.0, 20.0);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14E08C-FB27-D634-606E-0A562E2CD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D5824A-C1DE-4EF6-972E-0E0D035E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79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48292B-70E8-B522-1DDD-8BA23036F6FE}"/>
              </a:ext>
            </a:extLst>
          </p:cNvPr>
          <p:cNvSpPr/>
          <p:nvPr/>
        </p:nvSpPr>
        <p:spPr>
          <a:xfrm>
            <a:off x="8343900" y="3634740"/>
            <a:ext cx="190500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length = 10.0</a:t>
            </a:r>
          </a:p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width = 20.0</a:t>
            </a:r>
            <a:endParaRPr lang="en-PK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0B85F-F547-88E7-824A-4F6F843D9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2256" y="3129120"/>
            <a:ext cx="903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PK" sz="2400" b="1">
                <a:solidFill>
                  <a:srgbClr val="FF0000"/>
                </a:solidFill>
              </a:rPr>
              <a:t>box1</a:t>
            </a:r>
            <a:endParaRPr lang="en-PK" altLang="en-PK" sz="2400" b="1">
              <a:solidFill>
                <a:srgbClr val="FF0000"/>
              </a:solidFill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1C0C018-6CF8-0EFF-CB05-9284B96163D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78646" y="5084151"/>
            <a:ext cx="1329102" cy="1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EE791AF3-B74C-3240-65D8-E7C21B8EC36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06929" y="4807528"/>
            <a:ext cx="1329102" cy="553245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11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47EC-BDC3-B14B-2B18-50DE5F700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Some Examples of Objects</a:t>
            </a:r>
            <a:endParaRPr lang="en-PK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A7EA23-C565-B3D3-C3F6-CE73B3697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365" y="1496972"/>
            <a:ext cx="7689270" cy="505309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45712-1704-6F4F-E128-AED125AC7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AB4733-1145-CDE9-E019-2FCA1A675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7888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F0AEC-C3FF-F273-85DC-58197750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Default Member-wise Assignment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32993-17BC-C20B-3768-18429B261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FontTx/>
              <a:buNone/>
            </a:pPr>
            <a:r>
              <a:rPr lang="en-US" altLang="en-PK" dirty="0">
                <a:solidFill>
                  <a:srgbClr val="00B050"/>
                </a:solidFill>
                <a:latin typeface="Consolas" panose="020B0609020204030204" pitchFamily="49" charset="0"/>
              </a:rPr>
              <a:t>//box1 is an object of class Rectangle</a:t>
            </a:r>
          </a:p>
          <a:p>
            <a:pPr marL="0" indent="0" algn="just">
              <a:buFontTx/>
              <a:buNone/>
            </a:pPr>
            <a:r>
              <a:rPr lang="en-US" altLang="en-PK" dirty="0">
                <a:latin typeface="Consolas" panose="020B0609020204030204" pitchFamily="49" charset="0"/>
              </a:rPr>
              <a:t>Rectangle box1(10.0, 20.0); </a:t>
            </a:r>
          </a:p>
          <a:p>
            <a:pPr marL="0" indent="0" algn="just">
              <a:buFontTx/>
              <a:buNone/>
            </a:pPr>
            <a:r>
              <a:rPr lang="en-US" altLang="en-PK" dirty="0">
                <a:latin typeface="Consolas" panose="020B0609020204030204" pitchFamily="49" charset="0"/>
              </a:rPr>
              <a:t>Rectangle box2;</a:t>
            </a:r>
          </a:p>
          <a:p>
            <a:pPr marL="0" indent="0" algn="just">
              <a:buFontTx/>
              <a:buNone/>
            </a:pPr>
            <a:r>
              <a:rPr lang="en-US" altLang="en-PK" dirty="0">
                <a:latin typeface="Consolas" panose="020B0609020204030204" pitchFamily="49" charset="0"/>
              </a:rPr>
              <a:t>box2 </a:t>
            </a:r>
            <a:r>
              <a:rPr lang="en-US" altLang="en-PK" b="1" dirty="0">
                <a:solidFill>
                  <a:srgbClr val="FF0000"/>
                </a:solidFill>
                <a:latin typeface="Consolas" panose="020B0609020204030204" pitchFamily="49" charset="0"/>
              </a:rPr>
              <a:t>=</a:t>
            </a:r>
            <a:r>
              <a:rPr lang="en-US" altLang="en-PK" dirty="0">
                <a:latin typeface="Consolas" panose="020B0609020204030204" pitchFamily="49" charset="0"/>
              </a:rPr>
              <a:t> box1;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63ABA-64D5-1313-258C-6B1E7ED0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15574C-556C-29AD-6B0A-6BF59C0DD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80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9288E5-6FF7-A11E-8350-EF2619CE0909}"/>
              </a:ext>
            </a:extLst>
          </p:cNvPr>
          <p:cNvGrpSpPr/>
          <p:nvPr/>
        </p:nvGrpSpPr>
        <p:grpSpPr>
          <a:xfrm>
            <a:off x="6497637" y="3553403"/>
            <a:ext cx="4225925" cy="1466850"/>
            <a:chOff x="4765675" y="5299075"/>
            <a:chExt cx="4225925" cy="14668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A0E707-EFDD-73E4-A5D3-BB34FC28B4B3}"/>
                </a:ext>
              </a:extLst>
            </p:cNvPr>
            <p:cNvSpPr/>
            <p:nvPr/>
          </p:nvSpPr>
          <p:spPr>
            <a:xfrm>
              <a:off x="7086600" y="5851525"/>
              <a:ext cx="1905000" cy="91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</a:rPr>
                <a:t>length = 10.0</a:t>
              </a:r>
            </a:p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</a:rPr>
                <a:t>width = 20.0</a:t>
              </a:r>
              <a:endParaRPr lang="en-PK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3">
              <a:extLst>
                <a:ext uri="{FF2B5EF4-FFF2-40B4-BE49-F238E27FC236}">
                  <a16:creationId xmlns:a16="http://schemas.microsoft.com/office/drawing/2014/main" id="{904C701F-ACD3-B43B-C46E-A1ADDD29F1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0400" y="5299075"/>
              <a:ext cx="90328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PK" sz="2400" b="1">
                  <a:solidFill>
                    <a:srgbClr val="FF0000"/>
                  </a:solidFill>
                </a:rPr>
                <a:t>box1</a:t>
              </a:r>
              <a:endParaRPr lang="en-PK" altLang="en-PK" sz="2400" b="1">
                <a:solidFill>
                  <a:srgbClr val="FF000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F1662C-29B6-6194-18A8-92D7B2975B66}"/>
                </a:ext>
              </a:extLst>
            </p:cNvPr>
            <p:cNvSpPr/>
            <p:nvPr/>
          </p:nvSpPr>
          <p:spPr>
            <a:xfrm>
              <a:off x="4841875" y="5851525"/>
              <a:ext cx="1905000" cy="91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</a:rPr>
                <a:t>length = 0.0</a:t>
              </a:r>
            </a:p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</a:rPr>
                <a:t>width = 0.0</a:t>
              </a:r>
              <a:endParaRPr lang="en-PK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B2332A-33A1-63F4-ABE5-0F0559E4C9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5675" y="5299075"/>
              <a:ext cx="90328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PK" sz="2400" b="1">
                  <a:solidFill>
                    <a:srgbClr val="FF0000"/>
                  </a:solidFill>
                </a:rPr>
                <a:t>box2</a:t>
              </a:r>
              <a:endParaRPr lang="en-PK" altLang="en-PK" sz="24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0101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DFF4-CF8A-A255-DCC9-92A9E4A69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Default Member-wise Assignment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F015C-FEDE-A211-16DD-08C5B3400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FontTx/>
              <a:buNone/>
            </a:pPr>
            <a:r>
              <a:rPr lang="en-US" altLang="en-PK" dirty="0">
                <a:solidFill>
                  <a:srgbClr val="00B050"/>
                </a:solidFill>
                <a:latin typeface="Consolas" panose="020B0609020204030204" pitchFamily="49" charset="0"/>
              </a:rPr>
              <a:t>//box1 is an object of class Rectangle</a:t>
            </a:r>
          </a:p>
          <a:p>
            <a:pPr marL="0" indent="0" algn="just">
              <a:buFontTx/>
              <a:buNone/>
            </a:pPr>
            <a:r>
              <a:rPr lang="en-US" altLang="en-PK" dirty="0">
                <a:latin typeface="Consolas" panose="020B0609020204030204" pitchFamily="49" charset="0"/>
              </a:rPr>
              <a:t>Rectangle box1(10.0, 20.0); </a:t>
            </a:r>
          </a:p>
          <a:p>
            <a:pPr marL="0" indent="0" algn="just">
              <a:buFontTx/>
              <a:buNone/>
            </a:pPr>
            <a:r>
              <a:rPr lang="en-US" altLang="en-PK" dirty="0">
                <a:latin typeface="Consolas" panose="020B0609020204030204" pitchFamily="49" charset="0"/>
              </a:rPr>
              <a:t>Rectangle box2;</a:t>
            </a:r>
          </a:p>
          <a:p>
            <a:pPr marL="0" indent="0" algn="just">
              <a:buFontTx/>
              <a:buNone/>
            </a:pPr>
            <a:r>
              <a:rPr lang="en-US" altLang="en-PK" dirty="0">
                <a:latin typeface="Consolas" panose="020B0609020204030204" pitchFamily="49" charset="0"/>
              </a:rPr>
              <a:t>box2 </a:t>
            </a:r>
            <a:r>
              <a:rPr lang="en-US" altLang="en-PK" b="1" dirty="0">
                <a:solidFill>
                  <a:srgbClr val="FF0000"/>
                </a:solidFill>
                <a:latin typeface="Consolas" panose="020B0609020204030204" pitchFamily="49" charset="0"/>
              </a:rPr>
              <a:t>=</a:t>
            </a:r>
            <a:r>
              <a:rPr lang="en-US" altLang="en-PK" dirty="0">
                <a:latin typeface="Consolas" panose="020B0609020204030204" pitchFamily="49" charset="0"/>
              </a:rPr>
              <a:t> box1;</a:t>
            </a:r>
          </a:p>
          <a:p>
            <a:pPr marL="0" indent="0" algn="just">
              <a:buFontTx/>
              <a:buNone/>
            </a:pPr>
            <a:r>
              <a:rPr lang="en-US" altLang="en-PK" dirty="0">
                <a:latin typeface="Consolas" panose="020B0609020204030204" pitchFamily="49" charset="0"/>
              </a:rPr>
              <a:t>Rectangle box3 </a:t>
            </a:r>
            <a:r>
              <a:rPr lang="en-US" altLang="en-PK" dirty="0">
                <a:solidFill>
                  <a:srgbClr val="FF0000"/>
                </a:solidFill>
                <a:latin typeface="Consolas" panose="020B0609020204030204" pitchFamily="49" charset="0"/>
              </a:rPr>
              <a:t>=</a:t>
            </a:r>
            <a:r>
              <a:rPr lang="en-US" altLang="en-PK" dirty="0">
                <a:latin typeface="Consolas" panose="020B0609020204030204" pitchFamily="49" charset="0"/>
              </a:rPr>
              <a:t> box2; </a:t>
            </a:r>
            <a:endParaRPr lang="en-US" altLang="en-PK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4EECCF-FD2C-95D9-6F91-3883ED8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96156-94CE-940E-D6C5-E8312836E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81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18FBD3-9BB9-1509-8C14-987937DE62B1}"/>
              </a:ext>
            </a:extLst>
          </p:cNvPr>
          <p:cNvGrpSpPr/>
          <p:nvPr/>
        </p:nvGrpSpPr>
        <p:grpSpPr>
          <a:xfrm>
            <a:off x="5212195" y="4613275"/>
            <a:ext cx="6470650" cy="1466850"/>
            <a:chOff x="2520950" y="5299075"/>
            <a:chExt cx="6470650" cy="14668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BC425A7-07E3-5D79-2041-C11575C732AE}"/>
                </a:ext>
              </a:extLst>
            </p:cNvPr>
            <p:cNvSpPr/>
            <p:nvPr/>
          </p:nvSpPr>
          <p:spPr>
            <a:xfrm>
              <a:off x="7086600" y="5851525"/>
              <a:ext cx="1905000" cy="91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</a:rPr>
                <a:t>length = 10.0</a:t>
              </a:r>
            </a:p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</a:rPr>
                <a:t>width = 20.0</a:t>
              </a:r>
              <a:endParaRPr lang="en-PK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3">
              <a:extLst>
                <a:ext uri="{FF2B5EF4-FFF2-40B4-BE49-F238E27FC236}">
                  <a16:creationId xmlns:a16="http://schemas.microsoft.com/office/drawing/2014/main" id="{D8B5A06A-D54F-98DC-28E5-BF0AEF47E4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0400" y="5299075"/>
              <a:ext cx="90328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PK" sz="2400" b="1">
                  <a:solidFill>
                    <a:srgbClr val="FF0000"/>
                  </a:solidFill>
                </a:rPr>
                <a:t>box1</a:t>
              </a:r>
              <a:endParaRPr lang="en-PK" altLang="en-PK" sz="2400" b="1">
                <a:solidFill>
                  <a:srgbClr val="FF000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E61422-7DD1-A1F2-69C2-D51D469BF990}"/>
                </a:ext>
              </a:extLst>
            </p:cNvPr>
            <p:cNvSpPr/>
            <p:nvPr/>
          </p:nvSpPr>
          <p:spPr>
            <a:xfrm>
              <a:off x="4841875" y="5851525"/>
              <a:ext cx="1905000" cy="91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</a:rPr>
                <a:t>length = 10.0</a:t>
              </a:r>
            </a:p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</a:rPr>
                <a:t>width = 20.0</a:t>
              </a:r>
              <a:endParaRPr lang="en-PK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9FD77CD0-17C6-AC6D-E60D-1350A777A2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5675" y="5299075"/>
              <a:ext cx="90328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PK" sz="2400" b="1">
                  <a:solidFill>
                    <a:srgbClr val="FF0000"/>
                  </a:solidFill>
                </a:rPr>
                <a:t>box2</a:t>
              </a:r>
              <a:endParaRPr lang="en-PK" altLang="en-PK" sz="2400" b="1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730BF3-6F82-39E0-D3B5-2C9E4E062A4C}"/>
                </a:ext>
              </a:extLst>
            </p:cNvPr>
            <p:cNvSpPr/>
            <p:nvPr/>
          </p:nvSpPr>
          <p:spPr>
            <a:xfrm>
              <a:off x="2597150" y="5851525"/>
              <a:ext cx="1905000" cy="91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</a:rPr>
                <a:t>length = 10.0</a:t>
              </a:r>
            </a:p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</a:rPr>
                <a:t>width = 20.0</a:t>
              </a:r>
              <a:endParaRPr lang="en-PK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86E1AF-91F1-DAEA-B86D-394900DD0D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0950" y="5299075"/>
              <a:ext cx="90328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PK" sz="2400" b="1">
                  <a:solidFill>
                    <a:srgbClr val="FF0000"/>
                  </a:solidFill>
                </a:rPr>
                <a:t>box3</a:t>
              </a:r>
              <a:endParaRPr lang="en-PK" altLang="en-PK" sz="24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1877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F388D4-B408-4537-832F-4FDF8706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7E1BA2-6A02-9785-BA19-674C1495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82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771D6-2C35-9422-BB34-EF2351526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457" y="216129"/>
            <a:ext cx="8279086" cy="64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806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59C643-2338-F4D5-2283-F089BB1B6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952D6-42D7-5245-6240-58FBB15B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83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88552-59EB-2219-5ADF-1762FFC52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582" y="280143"/>
            <a:ext cx="8894835" cy="629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441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FA575-09D5-C4FE-0DA6-6FFE8A0AD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Default Copy Constructor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4F6D1-51B2-6EA8-2ACE-4815FE829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>
              <a:defRPr/>
            </a:pPr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copy constructor </a:t>
            </a:r>
            <a:r>
              <a:rPr lang="en-US" dirty="0"/>
              <a:t>creates an object and initializes it with </a:t>
            </a:r>
            <a:r>
              <a:rPr lang="en-US" dirty="0">
                <a:solidFill>
                  <a:srgbClr val="0070C0"/>
                </a:solidFill>
              </a:rPr>
              <a:t>another object’s data</a:t>
            </a:r>
            <a:r>
              <a:rPr lang="en-US" dirty="0"/>
              <a:t>. Objects must be of the </a:t>
            </a:r>
            <a:r>
              <a:rPr lang="en-US" dirty="0">
                <a:solidFill>
                  <a:srgbClr val="0070C0"/>
                </a:solidFill>
              </a:rPr>
              <a:t>same type</a:t>
            </a:r>
          </a:p>
          <a:p>
            <a:pPr algn="just">
              <a:defRPr/>
            </a:pPr>
            <a:endParaRPr lang="en-US" dirty="0">
              <a:solidFill>
                <a:srgbClr val="0070C0"/>
              </a:solidFill>
            </a:endParaRPr>
          </a:p>
          <a:p>
            <a:pPr algn="just">
              <a:defRPr/>
            </a:pPr>
            <a:r>
              <a:rPr lang="en-US" dirty="0"/>
              <a:t>If a class doesn’t have a copy constructor, C++ creates a </a:t>
            </a:r>
            <a:r>
              <a:rPr lang="en-US" dirty="0">
                <a:solidFill>
                  <a:srgbClr val="0070C0"/>
                </a:solidFill>
              </a:rPr>
              <a:t>default copy constructor</a:t>
            </a:r>
            <a:r>
              <a:rPr lang="en-US" dirty="0"/>
              <a:t> for it. </a:t>
            </a:r>
          </a:p>
          <a:p>
            <a:pPr marL="0" indent="0" algn="just">
              <a:buFont typeface="Arial" panose="020B0604020202020204" pitchFamily="34" charset="0"/>
              <a:buNone/>
              <a:defRPr/>
            </a:pPr>
            <a:endParaRPr lang="en-US" dirty="0">
              <a:solidFill>
                <a:srgbClr val="0070C0"/>
              </a:solidFill>
            </a:endParaRPr>
          </a:p>
          <a:p>
            <a:pPr marL="0" indent="0" algn="just"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anose="020B0609020204030204" pitchFamily="49" charset="0"/>
              </a:rPr>
              <a:t>Rectangle box3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box2; OR Rectangle box3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(box2)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0" indent="0" algn="just"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457200" indent="-457200" algn="just">
              <a:defRPr/>
            </a:pPr>
            <a:r>
              <a:rPr lang="en-US" dirty="0"/>
              <a:t>The </a:t>
            </a:r>
            <a:r>
              <a:rPr lang="en-US" b="1" i="1" dirty="0"/>
              <a:t>default copy constructor </a:t>
            </a:r>
            <a:r>
              <a:rPr lang="en-US" dirty="0"/>
              <a:t>performs the </a:t>
            </a:r>
            <a:r>
              <a:rPr lang="en-US" u="sng" dirty="0">
                <a:solidFill>
                  <a:srgbClr val="0070C0"/>
                </a:solidFill>
              </a:rPr>
              <a:t>member-wise assignment</a:t>
            </a:r>
            <a:r>
              <a:rPr lang="en-US" dirty="0"/>
              <a:t> when  an object is initialized using another object.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EBF66D-EAD2-DCC2-1EC4-D88FD70A5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C1B28-4375-5A9B-6529-6794BAF84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878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762CA-B6AE-A539-7A6B-1364EF3B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Copy constructor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0BB7A-EC85-61FE-C054-DBD6D037D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 eaLnBrk="1" hangingPunct="1">
              <a:buClr>
                <a:schemeClr val="tx1"/>
              </a:buClr>
              <a:buSzPct val="75000"/>
              <a:buFontTx/>
              <a:buChar char="•"/>
              <a:defRPr/>
            </a:pPr>
            <a:r>
              <a:rPr lang="en-US" altLang="en-PK" dirty="0"/>
              <a:t>A type of constructor that is used to </a:t>
            </a:r>
            <a:r>
              <a:rPr lang="en-US" altLang="en-PK" dirty="0">
                <a:solidFill>
                  <a:srgbClr val="0070C0"/>
                </a:solidFill>
              </a:rPr>
              <a:t>initialize an object </a:t>
            </a:r>
            <a:r>
              <a:rPr lang="en-US" altLang="en-PK" dirty="0"/>
              <a:t>with </a:t>
            </a:r>
            <a:r>
              <a:rPr lang="en-US" altLang="en-PK" dirty="0">
                <a:solidFill>
                  <a:srgbClr val="0070C0"/>
                </a:solidFill>
              </a:rPr>
              <a:t>another object of the same type</a:t>
            </a:r>
            <a:r>
              <a:rPr lang="en-US" altLang="en-PK" dirty="0"/>
              <a:t> is known as </a:t>
            </a:r>
            <a:r>
              <a:rPr lang="en-US" altLang="en-PK" dirty="0">
                <a:solidFill>
                  <a:srgbClr val="FF0000"/>
                </a:solidFill>
              </a:rPr>
              <a:t>copy constructor. </a:t>
            </a:r>
          </a:p>
          <a:p>
            <a:pPr eaLnBrk="1" hangingPunct="1">
              <a:buClr>
                <a:schemeClr val="tx1"/>
              </a:buClr>
              <a:buSzPct val="75000"/>
              <a:buFontTx/>
              <a:buChar char="•"/>
              <a:defRPr/>
            </a:pPr>
            <a:endParaRPr lang="en-US" altLang="en-PK" dirty="0"/>
          </a:p>
          <a:p>
            <a:pPr eaLnBrk="1" hangingPunct="1">
              <a:buClr>
                <a:schemeClr val="tx1"/>
              </a:buClr>
              <a:buSzPct val="75000"/>
              <a:buFontTx/>
              <a:buChar char="•"/>
              <a:defRPr/>
            </a:pPr>
            <a:r>
              <a:rPr lang="en-US" altLang="en-PK" dirty="0"/>
              <a:t> It is by default available in all classes</a:t>
            </a:r>
          </a:p>
          <a:p>
            <a:pPr eaLnBrk="1" hangingPunct="1">
              <a:buClr>
                <a:schemeClr val="tx1"/>
              </a:buClr>
              <a:buSzPct val="75000"/>
              <a:buFontTx/>
              <a:buChar char="•"/>
              <a:defRPr/>
            </a:pPr>
            <a:endParaRPr lang="en-US" altLang="en-PK" dirty="0"/>
          </a:p>
          <a:p>
            <a:pPr eaLnBrk="1" hangingPunct="1">
              <a:buClr>
                <a:schemeClr val="tx1"/>
              </a:buClr>
              <a:buSzPct val="75000"/>
              <a:buFontTx/>
              <a:buChar char="•"/>
              <a:defRPr/>
            </a:pPr>
            <a:r>
              <a:rPr lang="en-US" dirty="0"/>
              <a:t>It has the same form as other constructors, except it has a </a:t>
            </a:r>
            <a:r>
              <a:rPr lang="en-US" dirty="0">
                <a:solidFill>
                  <a:srgbClr val="0070C0"/>
                </a:solidFill>
              </a:rPr>
              <a:t>reference parameter</a:t>
            </a:r>
            <a:r>
              <a:rPr lang="en-US" dirty="0"/>
              <a:t> of the </a:t>
            </a:r>
            <a:r>
              <a:rPr lang="en-US" dirty="0">
                <a:solidFill>
                  <a:srgbClr val="0070C0"/>
                </a:solidFill>
              </a:rPr>
              <a:t>same class type</a:t>
            </a:r>
            <a:endParaRPr lang="en-US" dirty="0"/>
          </a:p>
          <a:p>
            <a:pPr eaLnBrk="1" hangingPunct="1">
              <a:buClr>
                <a:schemeClr val="tx1"/>
              </a:buClr>
              <a:buSzPct val="75000"/>
              <a:buFontTx/>
              <a:buChar char="•"/>
              <a:defRPr/>
            </a:pPr>
            <a:endParaRPr lang="en-US" altLang="en-PK" dirty="0"/>
          </a:p>
          <a:p>
            <a:pPr eaLnBrk="1" hangingPunct="1">
              <a:buClr>
                <a:schemeClr val="tx1"/>
              </a:buClr>
              <a:buSzPct val="75000"/>
              <a:buFontTx/>
              <a:buChar char="•"/>
              <a:defRPr/>
            </a:pPr>
            <a:r>
              <a:rPr lang="en-US" altLang="en-PK" dirty="0"/>
              <a:t> syntax is  </a:t>
            </a:r>
            <a:r>
              <a:rPr lang="en-US" altLang="en-PK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US" altLang="en-PK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PK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US" altLang="en-PK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PK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altLang="en-PK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Variable)</a:t>
            </a:r>
          </a:p>
          <a:p>
            <a:pPr marL="0" indent="0" eaLnBrk="1" hangingPunct="1"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/>
            </a:pPr>
            <a:r>
              <a:rPr lang="en-US" altLang="en-PK" b="1" dirty="0">
                <a:latin typeface="Courier New" panose="02070309020205020404" pitchFamily="49" charset="0"/>
                <a:cs typeface="Courier New" panose="02070309020205020404" pitchFamily="49" charset="0"/>
              </a:rPr>
              <a:t>		Rectangle(Rectangle </a:t>
            </a:r>
            <a:r>
              <a:rPr lang="en-US" altLang="en-PK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altLang="en-PK" b="1" dirty="0">
                <a:latin typeface="Courier New" panose="02070309020205020404" pitchFamily="49" charset="0"/>
                <a:cs typeface="Courier New" panose="02070309020205020404" pitchFamily="49" charset="0"/>
              </a:rPr>
              <a:t>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158067-F588-8BD2-A392-9B58CFD00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A5CAD-0D48-0BB0-9CCD-6FE1362D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4654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BFBAE-F0E0-B2D7-A97D-EA7BE536C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Copy Constructor for Class Date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7787A-7C3C-C129-14F6-3777554F8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Monotype Sorts"/>
              <a:buNone/>
            </a:pPr>
            <a:r>
              <a:rPr lang="en-US" altLang="en-PK" sz="2800" b="1" dirty="0">
                <a:latin typeface="Courier New" panose="02070309020205020404" pitchFamily="49" charset="0"/>
              </a:rPr>
              <a:t>Date::Date(Date </a:t>
            </a:r>
            <a:r>
              <a:rPr lang="en-US" altLang="en-PK" sz="2800" b="1" dirty="0">
                <a:solidFill>
                  <a:srgbClr val="FF0000"/>
                </a:solidFill>
                <a:latin typeface="Courier New" panose="02070309020205020404" pitchFamily="49" charset="0"/>
              </a:rPr>
              <a:t>&amp;</a:t>
            </a:r>
            <a:r>
              <a:rPr lang="en-US" altLang="en-PK" sz="2800" b="1" dirty="0">
                <a:latin typeface="Courier New" panose="02070309020205020404" pitchFamily="49" charset="0"/>
              </a:rPr>
              <a:t>date) </a:t>
            </a:r>
          </a:p>
          <a:p>
            <a:pPr eaLnBrk="1" hangingPunct="1">
              <a:buFont typeface="Monotype Sorts"/>
              <a:buNone/>
            </a:pPr>
            <a:r>
              <a:rPr lang="en-US" altLang="en-PK" sz="28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buFont typeface="Monotype Sorts"/>
              <a:buNone/>
            </a:pPr>
            <a:r>
              <a:rPr lang="en-US" altLang="en-PK" sz="2800" b="1" dirty="0">
                <a:latin typeface="Courier New" panose="02070309020205020404" pitchFamily="49" charset="0"/>
              </a:rPr>
              <a:t>  month = </a:t>
            </a:r>
            <a:r>
              <a:rPr lang="en-US" altLang="en-PK" sz="2800" b="1" dirty="0" err="1">
                <a:latin typeface="Courier New" panose="02070309020205020404" pitchFamily="49" charset="0"/>
              </a:rPr>
              <a:t>date.month</a:t>
            </a:r>
            <a:r>
              <a:rPr lang="en-US" altLang="en-PK" sz="28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Monotype Sorts"/>
              <a:buNone/>
            </a:pPr>
            <a:r>
              <a:rPr lang="en-US" altLang="en-PK" sz="2800" b="1" dirty="0">
                <a:latin typeface="Courier New" panose="02070309020205020404" pitchFamily="49" charset="0"/>
              </a:rPr>
              <a:t>  day   = </a:t>
            </a:r>
            <a:r>
              <a:rPr lang="en-US" altLang="en-PK" sz="2800" b="1" dirty="0" err="1">
                <a:latin typeface="Courier New" panose="02070309020205020404" pitchFamily="49" charset="0"/>
              </a:rPr>
              <a:t>date.day</a:t>
            </a:r>
            <a:r>
              <a:rPr lang="en-US" altLang="en-PK" sz="28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Monotype Sorts"/>
              <a:buNone/>
            </a:pPr>
            <a:r>
              <a:rPr lang="en-US" altLang="en-PK" sz="2800" b="1" dirty="0">
                <a:latin typeface="Courier New" panose="02070309020205020404" pitchFamily="49" charset="0"/>
              </a:rPr>
              <a:t>  year  = </a:t>
            </a:r>
            <a:r>
              <a:rPr lang="en-US" altLang="en-PK" sz="2800" b="1" dirty="0" err="1">
                <a:latin typeface="Courier New" panose="02070309020205020404" pitchFamily="49" charset="0"/>
              </a:rPr>
              <a:t>date.year</a:t>
            </a:r>
            <a:r>
              <a:rPr lang="en-US" altLang="en-PK" sz="28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Monotype Sorts"/>
              <a:buNone/>
            </a:pPr>
            <a:r>
              <a:rPr lang="en-US" altLang="en-PK" sz="28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buFont typeface="Monotype Sorts"/>
              <a:buNone/>
            </a:pPr>
            <a:endParaRPr lang="en-US" altLang="en-PK" sz="2800" b="1" dirty="0">
              <a:latin typeface="Courier New" panose="02070309020205020404" pitchFamily="49" charset="0"/>
            </a:endParaRP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D2D0B-F52E-7FCD-7AA4-AE7A3E207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0298D-2BDE-ADB8-44B5-C1D889A4A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86</a:t>
            </a:fld>
            <a:endParaRPr lang="en-US" dirty="0"/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7FB0C5D6-15A1-A94E-2FBA-347B02904D52}"/>
              </a:ext>
            </a:extLst>
          </p:cNvPr>
          <p:cNvSpPr/>
          <p:nvPr/>
        </p:nvSpPr>
        <p:spPr>
          <a:xfrm>
            <a:off x="7360227" y="1827528"/>
            <a:ext cx="3829050" cy="2578100"/>
          </a:xfrm>
          <a:prstGeom prst="cloudCallout">
            <a:avLst>
              <a:gd name="adj1" fmla="val -43628"/>
              <a:gd name="adj2" fmla="val 5202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Private members can be accessed with a 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r>
              <a:rPr lang="en-US" b="1" dirty="0">
                <a:solidFill>
                  <a:schemeClr val="tx1"/>
                </a:solidFill>
              </a:rPr>
              <a:t> here because the </a:t>
            </a:r>
            <a:r>
              <a:rPr lang="en-US" b="1" dirty="0">
                <a:solidFill>
                  <a:srgbClr val="FF0000"/>
                </a:solidFill>
              </a:rPr>
              <a:t>copy constructor is a member of the Date class</a:t>
            </a:r>
            <a:endParaRPr lang="en-PK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16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1B875-ABCF-86BA-ED31-557B0549D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Uses of the Copy Constructor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EDB0D-42D5-79BE-D978-129A94C24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Char char="•"/>
            </a:pPr>
            <a:r>
              <a:rPr lang="en-US" altLang="en-PK" dirty="0">
                <a:solidFill>
                  <a:srgbClr val="0070C0"/>
                </a:solidFill>
              </a:rPr>
              <a:t>Implicitly</a:t>
            </a:r>
            <a:r>
              <a:rPr lang="en-US" altLang="en-PK" dirty="0"/>
              <a:t> called in 3 situations:</a:t>
            </a:r>
          </a:p>
          <a:p>
            <a:pPr marL="971550" lvl="1" indent="-514350" eaLnBrk="1" hangingPunct="1">
              <a:buFontTx/>
              <a:buAutoNum type="arabicPeriod"/>
            </a:pPr>
            <a:r>
              <a:rPr lang="en-US" altLang="en-PK" dirty="0"/>
              <a:t>Defining a </a:t>
            </a:r>
            <a:r>
              <a:rPr lang="en-US" altLang="en-PK" dirty="0">
                <a:solidFill>
                  <a:srgbClr val="0070C0"/>
                </a:solidFill>
              </a:rPr>
              <a:t>new object </a:t>
            </a:r>
            <a:r>
              <a:rPr lang="en-US" altLang="en-PK" dirty="0"/>
              <a:t>from an </a:t>
            </a:r>
            <a:r>
              <a:rPr lang="en-US" altLang="en-PK" dirty="0">
                <a:solidFill>
                  <a:srgbClr val="0070C0"/>
                </a:solidFill>
              </a:rPr>
              <a:t>existing object</a:t>
            </a:r>
          </a:p>
          <a:p>
            <a:pPr marL="971550" lvl="1" indent="-514350" eaLnBrk="1" hangingPunct="1">
              <a:buFontTx/>
              <a:buAutoNum type="arabicPeriod"/>
            </a:pPr>
            <a:r>
              <a:rPr lang="en-US" altLang="en-PK" dirty="0">
                <a:solidFill>
                  <a:srgbClr val="0070C0"/>
                </a:solidFill>
              </a:rPr>
              <a:t>passing</a:t>
            </a:r>
            <a:r>
              <a:rPr lang="en-US" altLang="en-PK" dirty="0"/>
              <a:t> an object by value</a:t>
            </a:r>
          </a:p>
          <a:p>
            <a:pPr marL="971550" lvl="1" indent="-514350" eaLnBrk="1" hangingPunct="1">
              <a:buFontTx/>
              <a:buAutoNum type="arabicPeriod"/>
            </a:pPr>
            <a:r>
              <a:rPr lang="en-US" altLang="en-PK" dirty="0">
                <a:solidFill>
                  <a:srgbClr val="0070C0"/>
                </a:solidFill>
              </a:rPr>
              <a:t>returning</a:t>
            </a:r>
            <a:r>
              <a:rPr lang="en-US" altLang="en-PK" dirty="0"/>
              <a:t> an object by value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246C8-908C-D243-CB43-5236CB5A5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DDD57-6914-3318-193B-3A1168EBF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3212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8F36E-5396-66C5-E53D-209ECD30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Copy Constructor:  Defining a New Object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FC9BE-A0D7-CC63-073D-1AC6904A0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buFontTx/>
              <a:buNone/>
            </a:pPr>
            <a:r>
              <a:rPr lang="en-US" altLang="ja-JP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//parametrized constructor called</a:t>
            </a:r>
            <a:endParaRPr lang="en-US" altLang="en-PK" b="1" dirty="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pPr eaLnBrk="1" hangingPunct="1">
              <a:buFont typeface="Monotype Sorts"/>
              <a:buNone/>
            </a:pPr>
            <a:r>
              <a:rPr lang="en-US" altLang="en-PK" b="1" dirty="0">
                <a:latin typeface="Courier New" panose="02070309020205020404" pitchFamily="49" charset="0"/>
              </a:rPr>
              <a:t>Date </a:t>
            </a:r>
            <a:r>
              <a:rPr lang="en-US" altLang="en-PK" b="1" dirty="0">
                <a:solidFill>
                  <a:srgbClr val="0070C0"/>
                </a:solidFill>
                <a:latin typeface="Courier New" panose="02070309020205020404" pitchFamily="49" charset="0"/>
              </a:rPr>
              <a:t>d1</a:t>
            </a:r>
            <a:r>
              <a:rPr lang="en-US" altLang="en-PK" b="1" dirty="0">
                <a:latin typeface="Courier New" panose="02070309020205020404" pitchFamily="49" charset="0"/>
              </a:rPr>
              <a:t>(2</a:t>
            </a:r>
            <a:r>
              <a:rPr lang="en-US" altLang="ja-JP" b="1" dirty="0">
                <a:latin typeface="Courier New" panose="02070309020205020404" pitchFamily="49" charset="0"/>
                <a:ea typeface="MS PGothic" panose="020B0600070205080204" pitchFamily="34" charset="-128"/>
              </a:rPr>
              <a:t>,28,2020); </a:t>
            </a:r>
          </a:p>
          <a:p>
            <a:pPr eaLnBrk="1" hangingPunct="1">
              <a:buFont typeface="Monotype Sorts"/>
              <a:buNone/>
            </a:pPr>
            <a:endParaRPr lang="en-US" altLang="en-PK" b="1" dirty="0">
              <a:latin typeface="Courier New" panose="02070309020205020404" pitchFamily="49" charset="0"/>
            </a:endParaRPr>
          </a:p>
          <a:p>
            <a:pPr eaLnBrk="1" hangingPunct="1">
              <a:buFont typeface="Monotype Sorts"/>
              <a:buNone/>
            </a:pPr>
            <a:r>
              <a:rPr lang="en-US" altLang="en-PK" b="1" dirty="0">
                <a:solidFill>
                  <a:srgbClr val="00B050"/>
                </a:solidFill>
                <a:latin typeface="Courier New" panose="02070309020205020404" pitchFamily="49" charset="0"/>
              </a:rPr>
              <a:t>// initialize 2 local objects from d1</a:t>
            </a:r>
          </a:p>
          <a:p>
            <a:pPr eaLnBrk="1" hangingPunct="1">
              <a:buFont typeface="Monotype Sorts"/>
              <a:buNone/>
            </a:pPr>
            <a:r>
              <a:rPr lang="en-US" altLang="en-PK" b="1" dirty="0">
                <a:latin typeface="Courier New" panose="02070309020205020404" pitchFamily="49" charset="0"/>
              </a:rPr>
              <a:t>Date </a:t>
            </a:r>
            <a:r>
              <a:rPr lang="en-US" altLang="en-PK" b="1" dirty="0">
                <a:solidFill>
                  <a:srgbClr val="008000"/>
                </a:solidFill>
                <a:latin typeface="Courier New" panose="02070309020205020404" pitchFamily="49" charset="0"/>
              </a:rPr>
              <a:t>d2</a:t>
            </a:r>
            <a:r>
              <a:rPr lang="en-US" altLang="en-PK" b="1" dirty="0">
                <a:latin typeface="Courier New" panose="02070309020205020404" pitchFamily="49" charset="0"/>
              </a:rPr>
              <a:t>(</a:t>
            </a:r>
            <a:r>
              <a:rPr lang="en-US" altLang="en-PK" b="1" dirty="0">
                <a:solidFill>
                  <a:srgbClr val="0070C0"/>
                </a:solidFill>
                <a:latin typeface="Courier New" panose="02070309020205020404" pitchFamily="49" charset="0"/>
              </a:rPr>
              <a:t>d1</a:t>
            </a:r>
            <a:r>
              <a:rPr lang="en-US" altLang="en-PK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 typeface="Monotype Sorts"/>
              <a:buNone/>
            </a:pPr>
            <a:r>
              <a:rPr lang="en-US" altLang="en-PK" b="1" dirty="0">
                <a:latin typeface="Courier New" panose="02070309020205020404" pitchFamily="49" charset="0"/>
              </a:rPr>
              <a:t>Date </a:t>
            </a:r>
            <a:r>
              <a:rPr lang="en-US" altLang="en-PK" b="1" dirty="0">
                <a:solidFill>
                  <a:srgbClr val="FF0000"/>
                </a:solidFill>
                <a:latin typeface="Courier New" panose="02070309020205020404" pitchFamily="49" charset="0"/>
              </a:rPr>
              <a:t>d3</a:t>
            </a:r>
            <a:r>
              <a:rPr lang="en-US" altLang="en-PK" b="1" dirty="0">
                <a:latin typeface="Courier New" panose="02070309020205020404" pitchFamily="49" charset="0"/>
              </a:rPr>
              <a:t> = </a:t>
            </a:r>
            <a:r>
              <a:rPr lang="en-US" altLang="en-PK" b="1" dirty="0">
                <a:solidFill>
                  <a:srgbClr val="0070C0"/>
                </a:solidFill>
                <a:latin typeface="Courier New" panose="02070309020205020404" pitchFamily="49" charset="0"/>
              </a:rPr>
              <a:t>d1</a:t>
            </a:r>
            <a:r>
              <a:rPr lang="en-US" altLang="en-PK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Monotype Sorts"/>
              <a:buNone/>
            </a:pPr>
            <a:endParaRPr lang="en-US" altLang="en-PK" b="1" dirty="0">
              <a:latin typeface="Courier New" panose="02070309020205020404" pitchFamily="49" charset="0"/>
            </a:endParaRPr>
          </a:p>
          <a:p>
            <a:pPr eaLnBrk="1" hangingPunct="1">
              <a:buFont typeface="Monotype Sorts"/>
              <a:buNone/>
            </a:pPr>
            <a:r>
              <a:rPr lang="en-US" altLang="en-PK" b="1" dirty="0">
                <a:solidFill>
                  <a:srgbClr val="00B050"/>
                </a:solidFill>
                <a:latin typeface="Courier New" panose="02070309020205020404" pitchFamily="49" charset="0"/>
              </a:rPr>
              <a:t>// </a:t>
            </a:r>
            <a:r>
              <a:rPr lang="en-US" altLang="en-PK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init</a:t>
            </a:r>
            <a:r>
              <a:rPr lang="en-US" altLang="en-PK" b="1" dirty="0">
                <a:solidFill>
                  <a:srgbClr val="00B050"/>
                </a:solidFill>
                <a:latin typeface="Courier New" panose="02070309020205020404" pitchFamily="49" charset="0"/>
              </a:rPr>
              <a:t> a dynamic object from d1</a:t>
            </a:r>
          </a:p>
          <a:p>
            <a:pPr eaLnBrk="1" hangingPunct="1">
              <a:buFont typeface="Monotype Sorts"/>
              <a:buNone/>
            </a:pPr>
            <a:r>
              <a:rPr lang="en-US" altLang="en-PK" b="1" dirty="0">
                <a:latin typeface="Courier New" panose="02070309020205020404" pitchFamily="49" charset="0"/>
              </a:rPr>
              <a:t>Date* </a:t>
            </a:r>
            <a:r>
              <a:rPr lang="en-US" altLang="en-PK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pdate</a:t>
            </a:r>
            <a:r>
              <a:rPr lang="en-US" altLang="en-PK" b="1" dirty="0">
                <a:latin typeface="Courier New" panose="02070309020205020404" pitchFamily="49" charset="0"/>
              </a:rPr>
              <a:t> = new Date(</a:t>
            </a:r>
            <a:r>
              <a:rPr lang="en-US" altLang="en-PK" b="1" dirty="0">
                <a:solidFill>
                  <a:srgbClr val="0070C0"/>
                </a:solidFill>
                <a:latin typeface="Courier New" panose="02070309020205020404" pitchFamily="49" charset="0"/>
              </a:rPr>
              <a:t>d1</a:t>
            </a:r>
            <a:r>
              <a:rPr lang="en-US" altLang="en-PK" b="1" dirty="0">
                <a:latin typeface="Courier New" panose="02070309020205020404" pitchFamily="49" charset="0"/>
              </a:rPr>
              <a:t>);</a:t>
            </a:r>
            <a:endParaRPr lang="en-US" altLang="en-PK" dirty="0">
              <a:latin typeface="Tahoma" panose="020B060403050404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96D143-0C36-4435-1111-1CA7107A6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B8E7B8-C686-63B4-A756-B179B7404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804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ABD2D-30F6-7F39-1578-463052635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Copy Constructor: Passing Objects by Value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5718-9477-A278-6BFD-F911F5CE1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Monotype Sorts"/>
              <a:buNone/>
              <a:defRPr/>
            </a:pPr>
            <a:r>
              <a:rPr lang="en-US" altLang="en-PK" b="1" dirty="0">
                <a:solidFill>
                  <a:srgbClr val="00B050"/>
                </a:solidFill>
                <a:latin typeface="Courier New" panose="02070309020205020404" pitchFamily="49" charset="0"/>
              </a:rPr>
              <a:t>//copy constructor called for each value </a:t>
            </a:r>
            <a:r>
              <a:rPr lang="en-US" altLang="en-PK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arg</a:t>
            </a:r>
            <a:endParaRPr lang="en-US" altLang="en-PK" b="1" dirty="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pPr eaLnBrk="1" hangingPunct="1">
              <a:buFont typeface="Monotype Sorts"/>
              <a:buNone/>
              <a:defRPr/>
            </a:pPr>
            <a:r>
              <a:rPr lang="en-US" altLang="en-PK" b="1" dirty="0">
                <a:latin typeface="Courier New" panose="02070309020205020404" pitchFamily="49" charset="0"/>
              </a:rPr>
              <a:t>int </a:t>
            </a:r>
            <a:r>
              <a:rPr lang="en-US" altLang="en-PK" b="1" dirty="0" err="1">
                <a:latin typeface="Courier New" panose="02070309020205020404" pitchFamily="49" charset="0"/>
              </a:rPr>
              <a:t>dateDiff</a:t>
            </a:r>
            <a:r>
              <a:rPr lang="en-US" altLang="en-PK" b="1" dirty="0">
                <a:latin typeface="Courier New" panose="02070309020205020404" pitchFamily="49" charset="0"/>
              </a:rPr>
              <a:t>(Date </a:t>
            </a:r>
            <a:r>
              <a:rPr lang="en-US" altLang="en-PK" b="1" dirty="0">
                <a:solidFill>
                  <a:srgbClr val="0070C0"/>
                </a:solidFill>
                <a:latin typeface="Courier New" panose="02070309020205020404" pitchFamily="49" charset="0"/>
              </a:rPr>
              <a:t>d1</a:t>
            </a:r>
            <a:r>
              <a:rPr lang="en-US" altLang="en-PK" b="1" dirty="0">
                <a:latin typeface="Courier New" panose="02070309020205020404" pitchFamily="49" charset="0"/>
              </a:rPr>
              <a:t>, Date </a:t>
            </a:r>
            <a:r>
              <a:rPr lang="en-US" altLang="en-PK" b="1" dirty="0">
                <a:solidFill>
                  <a:srgbClr val="0070C0"/>
                </a:solidFill>
                <a:latin typeface="Courier New" panose="02070309020205020404" pitchFamily="49" charset="0"/>
              </a:rPr>
              <a:t>d2</a:t>
            </a:r>
            <a:r>
              <a:rPr lang="en-US" altLang="en-PK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 typeface="Monotype Sorts"/>
              <a:buNone/>
              <a:defRPr/>
            </a:pPr>
            <a:r>
              <a:rPr lang="en-US" altLang="en-PK" b="1" dirty="0">
                <a:latin typeface="Courier New" panose="02070309020205020404" pitchFamily="49" charset="0"/>
              </a:rPr>
              <a:t>...</a:t>
            </a:r>
          </a:p>
          <a:p>
            <a:pPr eaLnBrk="1" hangingPunct="1">
              <a:buFont typeface="Monotype Sorts"/>
              <a:buNone/>
              <a:defRPr/>
            </a:pPr>
            <a:r>
              <a:rPr lang="en-US" altLang="en-PK" b="1" dirty="0">
                <a:latin typeface="Courier New" panose="02070309020205020404" pitchFamily="49" charset="0"/>
              </a:rPr>
              <a:t>Date </a:t>
            </a:r>
            <a:r>
              <a:rPr lang="en-US" altLang="en-PK" b="1" dirty="0">
                <a:solidFill>
                  <a:srgbClr val="7030A0"/>
                </a:solidFill>
                <a:latin typeface="Courier New" panose="02070309020205020404" pitchFamily="49" charset="0"/>
              </a:rPr>
              <a:t>today</a:t>
            </a:r>
            <a:r>
              <a:rPr lang="en-US" altLang="en-PK" b="1" dirty="0">
                <a:latin typeface="Courier New" panose="02070309020205020404" pitchFamily="49" charset="0"/>
              </a:rPr>
              <a:t>; </a:t>
            </a:r>
            <a:r>
              <a:rPr lang="en-US" altLang="en-PK" b="1" dirty="0">
                <a:solidFill>
                  <a:srgbClr val="00B050"/>
                </a:solidFill>
                <a:latin typeface="Courier New" panose="02070309020205020404" pitchFamily="49" charset="0"/>
              </a:rPr>
              <a:t>//default constructor called</a:t>
            </a:r>
          </a:p>
          <a:p>
            <a:pPr eaLnBrk="1" hangingPunct="1">
              <a:buFont typeface="Monotype Sorts"/>
              <a:buNone/>
              <a:defRPr/>
            </a:pPr>
            <a:r>
              <a:rPr lang="en-US" altLang="en-PK" b="1" dirty="0">
                <a:latin typeface="Courier New" panose="02070309020205020404" pitchFamily="49" charset="0"/>
              </a:rPr>
              <a:t>Date </a:t>
            </a:r>
            <a:r>
              <a:rPr lang="en-US" altLang="en-PK" b="1" dirty="0">
                <a:solidFill>
                  <a:srgbClr val="FF0000"/>
                </a:solidFill>
                <a:latin typeface="Courier New" panose="02070309020205020404" pitchFamily="49" charset="0"/>
              </a:rPr>
              <a:t>d3</a:t>
            </a:r>
            <a:r>
              <a:rPr lang="en-US" altLang="en-PK" b="1" dirty="0">
                <a:latin typeface="Courier New" panose="02070309020205020404" pitchFamily="49" charset="0"/>
              </a:rPr>
              <a:t>(02, 21, 2000); </a:t>
            </a:r>
            <a:r>
              <a:rPr lang="en-US" altLang="en-PK" b="1" dirty="0">
                <a:solidFill>
                  <a:srgbClr val="00B050"/>
                </a:solidFill>
                <a:latin typeface="Courier New" panose="02070309020205020404" pitchFamily="49" charset="0"/>
              </a:rPr>
              <a:t>//parametrized constr.</a:t>
            </a:r>
          </a:p>
          <a:p>
            <a:pPr eaLnBrk="1" hangingPunct="1">
              <a:buFont typeface="Monotype Sorts"/>
              <a:buNone/>
              <a:defRPr/>
            </a:pPr>
            <a:endParaRPr lang="en-US" altLang="en-PK" b="1" dirty="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pPr eaLnBrk="1" hangingPunct="1">
              <a:buFont typeface="Monotype Sorts"/>
              <a:buNone/>
              <a:defRPr/>
            </a:pPr>
            <a:r>
              <a:rPr lang="en-US" altLang="en-PK" b="1" dirty="0" err="1">
                <a:latin typeface="Courier New" panose="02070309020205020404" pitchFamily="49" charset="0"/>
              </a:rPr>
              <a:t>cout</a:t>
            </a:r>
            <a:r>
              <a:rPr lang="en-US" altLang="en-PK" b="1" dirty="0">
                <a:latin typeface="Courier New" panose="02070309020205020404" pitchFamily="49" charset="0"/>
              </a:rPr>
              <a:t> &lt;&lt; </a:t>
            </a:r>
            <a:r>
              <a:rPr lang="en-US" altLang="en-PK" b="1" dirty="0" err="1">
                <a:latin typeface="Courier New" panose="02070309020205020404" pitchFamily="49" charset="0"/>
              </a:rPr>
              <a:t>dateDiff</a:t>
            </a:r>
            <a:r>
              <a:rPr lang="en-US" altLang="en-PK" b="1" dirty="0">
                <a:latin typeface="Courier New" panose="02070309020205020404" pitchFamily="49" charset="0"/>
              </a:rPr>
              <a:t>(</a:t>
            </a:r>
            <a:r>
              <a:rPr lang="en-US" altLang="en-PK" b="1" dirty="0">
                <a:solidFill>
                  <a:srgbClr val="FF0000"/>
                </a:solidFill>
                <a:latin typeface="Courier New" panose="02070309020205020404" pitchFamily="49" charset="0"/>
              </a:rPr>
              <a:t>d3</a:t>
            </a:r>
            <a:r>
              <a:rPr lang="en-US" altLang="en-PK" b="1" dirty="0">
                <a:latin typeface="Courier New" panose="02070309020205020404" pitchFamily="49" charset="0"/>
              </a:rPr>
              <a:t>, </a:t>
            </a:r>
            <a:r>
              <a:rPr lang="en-US" altLang="en-PK" b="1" dirty="0">
                <a:solidFill>
                  <a:srgbClr val="7030A0"/>
                </a:solidFill>
                <a:latin typeface="Courier New" panose="02070309020205020404" pitchFamily="49" charset="0"/>
              </a:rPr>
              <a:t>today</a:t>
            </a:r>
            <a:r>
              <a:rPr lang="en-US" altLang="en-PK" b="1" dirty="0"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967FD5-5262-9C53-A1F2-32B240F1B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61C0F-B6DB-ED4C-CE66-4DFD4A53C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89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9AF364-7B1D-52A0-0A89-5950B83BED06}"/>
              </a:ext>
            </a:extLst>
          </p:cNvPr>
          <p:cNvCxnSpPr>
            <a:cxnSpLocks/>
          </p:cNvCxnSpPr>
          <p:nvPr/>
        </p:nvCxnSpPr>
        <p:spPr>
          <a:xfrm flipV="1">
            <a:off x="4859482" y="3027218"/>
            <a:ext cx="0" cy="2292927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1B960-F05F-09D8-AE07-B139914D1760}"/>
              </a:ext>
            </a:extLst>
          </p:cNvPr>
          <p:cNvCxnSpPr>
            <a:cxnSpLocks/>
          </p:cNvCxnSpPr>
          <p:nvPr/>
        </p:nvCxnSpPr>
        <p:spPr>
          <a:xfrm flipV="1">
            <a:off x="6096000" y="3027218"/>
            <a:ext cx="782782" cy="22929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31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4EF74-8DDA-C86D-1980-935E2EDFE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Objects Interact with Each Other</a:t>
            </a:r>
            <a:endParaRPr lang="en-PK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A027B0-E002-EB19-C355-30F15AE66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3246" y="1490271"/>
            <a:ext cx="7145507" cy="486608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CE5407-DAED-27D0-61FE-9145F6899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94378-6453-F2D8-62C6-D0738E027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3202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F3FD4-82E4-5247-F369-001135FE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Some Issues with the Default Copy Constructor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5C90F-BBCC-22D5-A3F6-15C803AE5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PK" dirty="0"/>
              <a:t>There are instances, where the default copy constructor </a:t>
            </a:r>
            <a:r>
              <a:rPr lang="en-US" altLang="en-PK" dirty="0">
                <a:solidFill>
                  <a:srgbClr val="0070C0"/>
                </a:solidFill>
              </a:rPr>
              <a:t>can be problematic</a:t>
            </a:r>
            <a:endParaRPr lang="en-US" altLang="en-PK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2554D-DFEB-F55F-B32A-660427118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F9B0F-13DA-9435-DCD9-2F31069BA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1021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F548C-5407-D560-64EA-66ADBEBFB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621E1A-D96B-56C1-7440-D6BEC322E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91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9331E-BA18-F4B9-8E83-082B241A7ED6}"/>
              </a:ext>
            </a:extLst>
          </p:cNvPr>
          <p:cNvSpPr txBox="1"/>
          <p:nvPr/>
        </p:nvSpPr>
        <p:spPr>
          <a:xfrm>
            <a:off x="426028" y="136523"/>
            <a:ext cx="865562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sz="1800" dirty="0">
                <a:latin typeface="Consolas" panose="020B0609020204030204" pitchFamily="49" charset="0"/>
                <a:cs typeface="Courier New" panose="02070309020205020404" pitchFamily="49" charset="0"/>
              </a:rPr>
              <a:t>class Student{	</a:t>
            </a: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sz="1800" dirty="0">
                <a:latin typeface="Consolas" panose="020B0609020204030204" pitchFamily="49" charset="0"/>
                <a:cs typeface="Courier New" panose="02070309020205020404" pitchFamily="49" charset="0"/>
              </a:rPr>
              <a:t>private:</a:t>
            </a: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sz="1800" dirty="0">
                <a:latin typeface="Consolas" panose="020B0609020204030204" pitchFamily="49" charset="0"/>
                <a:cs typeface="Courier New" panose="02070309020205020404" pitchFamily="49" charset="0"/>
              </a:rPr>
              <a:t>	char </a:t>
            </a:r>
            <a:r>
              <a:rPr lang="en-US" altLang="en-PK" sz="18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</a:t>
            </a:r>
            <a:r>
              <a:rPr lang="en-US" altLang="en-PK" sz="1800" dirty="0">
                <a:latin typeface="Consolas" panose="020B0609020204030204" pitchFamily="49" charset="0"/>
                <a:cs typeface="Courier New" panose="02070309020205020404" pitchFamily="49" charset="0"/>
              </a:rPr>
              <a:t>name;	</a:t>
            </a: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sz="1800" dirty="0">
                <a:latin typeface="Consolas" panose="020B0609020204030204" pitchFamily="49" charset="0"/>
                <a:cs typeface="Courier New" panose="02070309020205020404" pitchFamily="49" charset="0"/>
              </a:rPr>
              <a:t>public: </a:t>
            </a: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sz="1800" dirty="0">
                <a:latin typeface="Consolas" panose="020B0609020204030204" pitchFamily="49" charset="0"/>
                <a:cs typeface="Courier New" panose="02070309020205020404" pitchFamily="49" charset="0"/>
              </a:rPr>
              <a:t>Student(){ </a:t>
            </a:r>
            <a:r>
              <a:rPr lang="en-US" altLang="en-PK" sz="1800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//default constructor</a:t>
            </a: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sz="1800" dirty="0">
                <a:latin typeface="Consolas" panose="020B0609020204030204" pitchFamily="49" charset="0"/>
                <a:cs typeface="Courier New" panose="02070309020205020404" pitchFamily="49" charset="0"/>
              </a:rPr>
              <a:t>	name = new char[12]{0};	</a:t>
            </a: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sz="1800" dirty="0">
                <a:latin typeface="Consolas" panose="020B0609020204030204" pitchFamily="49" charset="0"/>
                <a:cs typeface="Courier New" panose="02070309020205020404" pitchFamily="49" charset="0"/>
              </a:rPr>
              <a:t>} </a:t>
            </a: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endParaRPr lang="en-US" altLang="en-PK" sz="18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sz="1800" dirty="0">
                <a:latin typeface="Consolas" panose="020B0609020204030204" pitchFamily="49" charset="0"/>
                <a:cs typeface="Courier New" panose="02070309020205020404" pitchFamily="49" charset="0"/>
              </a:rPr>
              <a:t>void </a:t>
            </a:r>
            <a:r>
              <a:rPr lang="en-US" altLang="en-PK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setName</a:t>
            </a:r>
            <a:r>
              <a:rPr lang="en-US" altLang="en-PK" sz="1800" dirty="0">
                <a:latin typeface="Consolas" panose="020B0609020204030204" pitchFamily="49" charset="0"/>
                <a:cs typeface="Courier New" panose="02070309020205020404" pitchFamily="49" charset="0"/>
              </a:rPr>
              <a:t>(char* </a:t>
            </a:r>
            <a:r>
              <a:rPr lang="en-US" altLang="en-PK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nameVal</a:t>
            </a:r>
            <a:r>
              <a:rPr lang="en-US" altLang="en-PK" sz="1800" dirty="0">
                <a:latin typeface="Consolas" panose="020B0609020204030204" pitchFamily="49" charset="0"/>
                <a:cs typeface="Courier New" panose="02070309020205020404" pitchFamily="49" charset="0"/>
              </a:rPr>
              <a:t>){  </a:t>
            </a:r>
            <a:r>
              <a:rPr lang="en-US" altLang="en-PK" sz="1800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//setter for name  </a:t>
            </a: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sz="1800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altLang="en-PK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strcpy</a:t>
            </a:r>
            <a:r>
              <a:rPr lang="en-US" altLang="en-PK" sz="1800" dirty="0"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altLang="en-PK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name,nameVal</a:t>
            </a:r>
            <a:r>
              <a:rPr lang="en-US" altLang="en-PK" sz="1800" dirty="0">
                <a:latin typeface="Consolas" panose="020B06090202040302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sz="1800" dirty="0">
                <a:latin typeface="Consolas" panose="020B0609020204030204" pitchFamily="49" charset="0"/>
                <a:cs typeface="Courier New" panose="02070309020205020404" pitchFamily="49" charset="0"/>
              </a:rPr>
              <a:t>	} </a:t>
            </a: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sz="1800" dirty="0">
                <a:latin typeface="Consolas" panose="020B0609020204030204" pitchFamily="49" charset="0"/>
                <a:cs typeface="Courier New" panose="02070309020205020404" pitchFamily="49" charset="0"/>
              </a:rPr>
              <a:t>}    </a:t>
            </a: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sz="1800" dirty="0">
                <a:latin typeface="Consolas" panose="020B0609020204030204" pitchFamily="49" charset="0"/>
                <a:cs typeface="Courier New" panose="02070309020205020404" pitchFamily="49" charset="0"/>
              </a:rPr>
              <a:t>char* </a:t>
            </a:r>
            <a:r>
              <a:rPr lang="en-US" altLang="en-PK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getName</a:t>
            </a:r>
            <a:r>
              <a:rPr lang="en-US" altLang="en-PK" sz="1800" dirty="0">
                <a:latin typeface="Consolas" panose="020B0609020204030204" pitchFamily="49" charset="0"/>
                <a:cs typeface="Courier New" panose="02070309020205020404" pitchFamily="49" charset="0"/>
              </a:rPr>
              <a:t>(){ </a:t>
            </a:r>
            <a:r>
              <a:rPr lang="en-US" altLang="en-PK" sz="1800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//getter for name        </a:t>
            </a: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sz="1800" dirty="0">
                <a:latin typeface="Consolas" panose="020B0609020204030204" pitchFamily="49" charset="0"/>
                <a:cs typeface="Courier New" panose="02070309020205020404" pitchFamily="49" charset="0"/>
              </a:rPr>
              <a:t>	return name; }	 };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B2D41-6F94-D5D8-B7A0-D88C7722187C}"/>
              </a:ext>
            </a:extLst>
          </p:cNvPr>
          <p:cNvSpPr txBox="1"/>
          <p:nvPr/>
        </p:nvSpPr>
        <p:spPr>
          <a:xfrm>
            <a:off x="426028" y="4106841"/>
            <a:ext cx="60942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dirty="0">
                <a:latin typeface="Consolas" panose="020B0609020204030204" pitchFamily="49" charset="0"/>
                <a:cs typeface="Courier New" panose="02070309020205020404" pitchFamily="49" charset="0"/>
              </a:rPr>
              <a:t>int main(){    </a:t>
            </a: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dirty="0">
                <a:latin typeface="Consolas" panose="020B0609020204030204" pitchFamily="49" charset="0"/>
                <a:cs typeface="Courier New" panose="02070309020205020404" pitchFamily="49" charset="0"/>
              </a:rPr>
              <a:t>Student s1;    </a:t>
            </a: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dirty="0">
                <a:latin typeface="Consolas" panose="020B0609020204030204" pitchFamily="49" charset="0"/>
                <a:cs typeface="Courier New" panose="02070309020205020404" pitchFamily="49" charset="0"/>
              </a:rPr>
              <a:t>char name1[]="Bruce Wayne";    </a:t>
            </a: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endParaRPr lang="en-US" altLang="en-PK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dirty="0">
                <a:latin typeface="Consolas" panose="020B0609020204030204" pitchFamily="49" charset="0"/>
                <a:cs typeface="Courier New" panose="02070309020205020404" pitchFamily="49" charset="0"/>
              </a:rPr>
              <a:t>return 0; }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6A5C88-F622-C4E4-A5E5-5297F9E42B94}"/>
              </a:ext>
            </a:extLst>
          </p:cNvPr>
          <p:cNvSpPr/>
          <p:nvPr/>
        </p:nvSpPr>
        <p:spPr>
          <a:xfrm>
            <a:off x="7509164" y="1365250"/>
            <a:ext cx="1295400" cy="1219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name</a:t>
            </a:r>
            <a:endParaRPr lang="en-PK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CB462EA4-C666-2AA1-F551-0E9CA17CF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275305"/>
              </p:ext>
            </p:extLst>
          </p:nvPr>
        </p:nvGraphicFramePr>
        <p:xfrm>
          <a:off x="7051964" y="2959100"/>
          <a:ext cx="3810000" cy="4699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888566555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PK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</a:t>
                      </a:r>
                      <a:endParaRPr lang="en-PK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en-PK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PK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PK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endParaRPr lang="en-PK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W</a:t>
                      </a:r>
                      <a:endParaRPr lang="en-PK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PK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PK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PK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PK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endParaRPr lang="en-PK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609" marB="4560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3">
            <a:extLst>
              <a:ext uri="{FF2B5EF4-FFF2-40B4-BE49-F238E27FC236}">
                <a16:creationId xmlns:a16="http://schemas.microsoft.com/office/drawing/2014/main" id="{9F6698BE-AC0F-824C-4628-6866F2706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3339" y="825500"/>
            <a:ext cx="527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PK" sz="2400" b="1">
                <a:solidFill>
                  <a:srgbClr val="FF0000"/>
                </a:solidFill>
              </a:rPr>
              <a:t>s1</a:t>
            </a:r>
            <a:endParaRPr lang="en-PK" altLang="en-PK" b="1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896A34-CF83-3500-382E-05ADF4903C83}"/>
              </a:ext>
            </a:extLst>
          </p:cNvPr>
          <p:cNvCxnSpPr/>
          <p:nvPr/>
        </p:nvCxnSpPr>
        <p:spPr>
          <a:xfrm flipH="1">
            <a:off x="7280564" y="2235200"/>
            <a:ext cx="876300" cy="72390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F66692E9-E9A0-965D-128D-9ECFE9F86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3164" y="2136775"/>
            <a:ext cx="1866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PK" sz="2000"/>
              <a:t>Dynamically </a:t>
            </a:r>
          </a:p>
          <a:p>
            <a:pPr algn="ctr"/>
            <a:r>
              <a:rPr lang="en-US" altLang="en-PK" sz="2000"/>
              <a:t>allocated array</a:t>
            </a:r>
            <a:endParaRPr lang="en-PK" altLang="en-PK" sz="1600"/>
          </a:p>
        </p:txBody>
      </p:sp>
    </p:spTree>
    <p:extLst>
      <p:ext uri="{BB962C8B-B14F-4D97-AF65-F5344CB8AC3E}">
        <p14:creationId xmlns:p14="http://schemas.microsoft.com/office/powerpoint/2010/main" val="21326254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CE63C-3949-D4A6-D175-13B3E198E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9AC6A3-75EA-40DA-D9CE-2F86C78A2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92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BF853B-D056-F915-5BC2-992B18C1FADE}"/>
              </a:ext>
            </a:extLst>
          </p:cNvPr>
          <p:cNvSpPr txBox="1"/>
          <p:nvPr/>
        </p:nvSpPr>
        <p:spPr>
          <a:xfrm>
            <a:off x="529936" y="342900"/>
            <a:ext cx="861146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400" dirty="0">
                <a:latin typeface="Consolas" panose="020B0609020204030204" pitchFamily="49" charset="0"/>
                <a:cs typeface="Courier New" panose="02070309020205020404" pitchFamily="49" charset="0"/>
              </a:rPr>
              <a:t>int main(){    </a:t>
            </a: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400" dirty="0">
                <a:latin typeface="Consolas" panose="020B0609020204030204" pitchFamily="49" charset="0"/>
                <a:cs typeface="Courier New" panose="02070309020205020404" pitchFamily="49" charset="0"/>
              </a:rPr>
              <a:t>Student s1;    </a:t>
            </a: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400" dirty="0">
                <a:latin typeface="Consolas" panose="020B0609020204030204" pitchFamily="49" charset="0"/>
                <a:cs typeface="Courier New" panose="02070309020205020404" pitchFamily="49" charset="0"/>
              </a:rPr>
              <a:t>char name1[]="Bruce Wayne";    </a:t>
            </a: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400" dirty="0">
                <a:latin typeface="Consolas" panose="020B0609020204030204" pitchFamily="49" charset="0"/>
                <a:cs typeface="Courier New" panose="02070309020205020404" pitchFamily="49" charset="0"/>
              </a:rPr>
              <a:t>s1.setName(name1);    </a:t>
            </a: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altLang="en-PK" sz="2400" dirty="0">
                <a:latin typeface="Consolas" panose="020B0609020204030204" pitchFamily="49" charset="0"/>
                <a:cs typeface="Courier New" panose="02070309020205020404" pitchFamily="49" charset="0"/>
              </a:rPr>
              <a:t>&lt;&lt;s1.getName()&lt;&lt;</a:t>
            </a:r>
            <a:r>
              <a:rPr lang="en-US" altLang="en-PK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endl</a:t>
            </a:r>
            <a:r>
              <a:rPr lang="en-US" altLang="en-PK" sz="2400" dirty="0">
                <a:latin typeface="Consolas" panose="020B0609020204030204" pitchFamily="49" charset="0"/>
                <a:cs typeface="Courier New" panose="02070309020205020404" pitchFamily="49" charset="0"/>
              </a:rPr>
              <a:t>;         </a:t>
            </a: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endParaRPr lang="en-US" altLang="en-PK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400" dirty="0">
                <a:latin typeface="Consolas" panose="020B0609020204030204" pitchFamily="49" charset="0"/>
                <a:cs typeface="Courier New" panose="02070309020205020404" pitchFamily="49" charset="0"/>
              </a:rPr>
              <a:t>Student s2 </a:t>
            </a:r>
            <a:r>
              <a:rPr lang="en-US" altLang="en-PK" sz="24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</a:t>
            </a:r>
            <a:r>
              <a:rPr lang="en-US" altLang="en-PK" sz="2400" dirty="0">
                <a:latin typeface="Consolas" panose="020B0609020204030204" pitchFamily="49" charset="0"/>
                <a:cs typeface="Courier New" panose="02070309020205020404" pitchFamily="49" charset="0"/>
              </a:rPr>
              <a:t>s1;    </a:t>
            </a: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endParaRPr lang="en-US" altLang="en-PK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endParaRPr lang="en-US" altLang="en-PK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endParaRPr lang="en-US" altLang="en-PK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endParaRPr lang="en-US" altLang="en-PK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endParaRPr lang="en-US" altLang="en-PK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endParaRPr lang="en-US" altLang="en-PK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endParaRPr lang="en-US" altLang="en-PK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400" dirty="0">
                <a:latin typeface="Consolas" panose="020B0609020204030204" pitchFamily="49" charset="0"/>
                <a:cs typeface="Courier New" panose="02070309020205020404" pitchFamily="49" charset="0"/>
              </a:rPr>
              <a:t>return 0; }</a:t>
            </a:r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89E108E3-597B-85C1-1E77-5ECDA5FF1358}"/>
              </a:ext>
            </a:extLst>
          </p:cNvPr>
          <p:cNvSpPr/>
          <p:nvPr/>
        </p:nvSpPr>
        <p:spPr>
          <a:xfrm>
            <a:off x="825500" y="3335048"/>
            <a:ext cx="3213100" cy="1754188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</a:rPr>
              <a:t>s2’s </a:t>
            </a:r>
            <a:r>
              <a:rPr lang="en-US" sz="1400" b="1" dirty="0">
                <a:solidFill>
                  <a:srgbClr val="FF0000"/>
                </a:solidFill>
              </a:rPr>
              <a:t>default copy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>
                <a:solidFill>
                  <a:srgbClr val="FF0000"/>
                </a:solidFill>
              </a:rPr>
              <a:t>constructor is called </a:t>
            </a:r>
          </a:p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</a:rPr>
              <a:t>and s1’s member variable values are </a:t>
            </a:r>
            <a:r>
              <a:rPr lang="en-US" sz="1400" b="1" dirty="0">
                <a:solidFill>
                  <a:srgbClr val="FF0000"/>
                </a:solidFill>
              </a:rPr>
              <a:t>copied in s2</a:t>
            </a:r>
            <a:endParaRPr lang="en-PK" sz="1400" b="1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2CEEF0-BB65-CE1B-5D7D-376B0EE14869}"/>
              </a:ext>
            </a:extLst>
          </p:cNvPr>
          <p:cNvSpPr/>
          <p:nvPr/>
        </p:nvSpPr>
        <p:spPr>
          <a:xfrm>
            <a:off x="7903152" y="539750"/>
            <a:ext cx="1295400" cy="1219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name</a:t>
            </a:r>
            <a:endParaRPr lang="en-PK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E382E221-04F4-BBB3-8062-76C6455B9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684191"/>
              </p:ext>
            </p:extLst>
          </p:nvPr>
        </p:nvGraphicFramePr>
        <p:xfrm>
          <a:off x="7445952" y="2133600"/>
          <a:ext cx="3810000" cy="4699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665542589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u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W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n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768E1841-BF3E-E930-D76B-2C16B8AD4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7327" y="0"/>
            <a:ext cx="527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PK" sz="2400" b="1">
                <a:solidFill>
                  <a:srgbClr val="FF0000"/>
                </a:solidFill>
              </a:rPr>
              <a:t>s1</a:t>
            </a:r>
            <a:endParaRPr lang="en-PK" altLang="en-PK" b="1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CD3D33-752B-FDC4-EE50-5450A0A43102}"/>
              </a:ext>
            </a:extLst>
          </p:cNvPr>
          <p:cNvCxnSpPr>
            <a:cxnSpLocks/>
          </p:cNvCxnSpPr>
          <p:nvPr/>
        </p:nvCxnSpPr>
        <p:spPr>
          <a:xfrm flipH="1">
            <a:off x="7674552" y="1249363"/>
            <a:ext cx="876300" cy="88423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8853574-2685-FA4F-BFC2-167791A38F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8852" y="4760913"/>
            <a:ext cx="2209800" cy="17541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PK"/>
              <a:t>Output</a:t>
            </a:r>
          </a:p>
          <a:p>
            <a:endParaRPr lang="en-US" altLang="en-PK"/>
          </a:p>
          <a:p>
            <a:r>
              <a:rPr lang="en-US" altLang="en-PK"/>
              <a:t>Bruce Wayne</a:t>
            </a:r>
          </a:p>
          <a:p>
            <a:endParaRPr lang="en-US" altLang="en-PK"/>
          </a:p>
          <a:p>
            <a:endParaRPr lang="en-US" altLang="en-PK"/>
          </a:p>
          <a:p>
            <a:endParaRPr lang="en-PK" altLang="en-P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160073-47B0-7DD2-29D2-446B45C2FBDB}"/>
              </a:ext>
            </a:extLst>
          </p:cNvPr>
          <p:cNvSpPr/>
          <p:nvPr/>
        </p:nvSpPr>
        <p:spPr>
          <a:xfrm>
            <a:off x="7903152" y="2955925"/>
            <a:ext cx="1295400" cy="121761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name</a:t>
            </a:r>
            <a:endParaRPr lang="en-PK" b="1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501E1E-B536-D7D9-BE5B-27625419E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7327" y="4249738"/>
            <a:ext cx="527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PK" sz="2400" b="1">
                <a:solidFill>
                  <a:srgbClr val="FF0000"/>
                </a:solidFill>
              </a:rPr>
              <a:t>s2</a:t>
            </a:r>
            <a:endParaRPr lang="en-PK" altLang="en-PK" b="1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A11DCA-3E26-00FC-3D13-B40F74F0043D}"/>
              </a:ext>
            </a:extLst>
          </p:cNvPr>
          <p:cNvCxnSpPr>
            <a:cxnSpLocks/>
          </p:cNvCxnSpPr>
          <p:nvPr/>
        </p:nvCxnSpPr>
        <p:spPr>
          <a:xfrm flipH="1" flipV="1">
            <a:off x="7598352" y="2603500"/>
            <a:ext cx="892175" cy="88423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5">
            <a:extLst>
              <a:ext uri="{FF2B5EF4-FFF2-40B4-BE49-F238E27FC236}">
                <a16:creationId xmlns:a16="http://schemas.microsoft.com/office/drawing/2014/main" id="{19D48922-120B-8C3C-F2BA-29765EB40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7152" y="1311275"/>
            <a:ext cx="1866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PK" sz="2000"/>
              <a:t>Dynamically </a:t>
            </a:r>
          </a:p>
          <a:p>
            <a:pPr algn="ctr"/>
            <a:r>
              <a:rPr lang="en-US" altLang="en-PK" sz="2000"/>
              <a:t>allocated array</a:t>
            </a:r>
            <a:endParaRPr lang="en-PK" altLang="en-PK" sz="1600"/>
          </a:p>
        </p:txBody>
      </p:sp>
    </p:spTree>
    <p:extLst>
      <p:ext uri="{BB962C8B-B14F-4D97-AF65-F5344CB8AC3E}">
        <p14:creationId xmlns:p14="http://schemas.microsoft.com/office/powerpoint/2010/main" val="369633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16D7F3-C248-6320-C965-8E759AE56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C6D0ED-EB42-9DA7-0720-D3DAB6EA0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93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6F3C68-B3B5-6FD8-2CCB-C636EE52CDF9}"/>
              </a:ext>
            </a:extLst>
          </p:cNvPr>
          <p:cNvSpPr txBox="1"/>
          <p:nvPr/>
        </p:nvSpPr>
        <p:spPr>
          <a:xfrm>
            <a:off x="813089" y="224687"/>
            <a:ext cx="609426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tx1"/>
              </a:buClr>
              <a:buSzPct val="75000"/>
            </a:pP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int main(){    </a:t>
            </a:r>
          </a:p>
          <a:p>
            <a:pPr algn="just">
              <a:buClr>
                <a:schemeClr val="tx1"/>
              </a:buClr>
              <a:buSzPct val="75000"/>
            </a:pP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Student s1;    </a:t>
            </a:r>
          </a:p>
          <a:p>
            <a:pPr algn="just">
              <a:buClr>
                <a:schemeClr val="tx1"/>
              </a:buClr>
              <a:buSzPct val="75000"/>
            </a:pP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char name1[]="Bruce Wayne";    </a:t>
            </a:r>
          </a:p>
          <a:p>
            <a:pPr algn="just">
              <a:buClr>
                <a:schemeClr val="tx1"/>
              </a:buClr>
              <a:buSzPct val="75000"/>
            </a:pP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s1.setName(name1);    </a:t>
            </a:r>
          </a:p>
          <a:p>
            <a:pPr algn="just">
              <a:buClr>
                <a:schemeClr val="tx1"/>
              </a:buClr>
              <a:buSzPct val="75000"/>
            </a:pP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&lt;&lt;s1.getName()&lt;&lt;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endl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;         </a:t>
            </a:r>
          </a:p>
          <a:p>
            <a:pPr algn="just">
              <a:buClr>
                <a:schemeClr val="tx1"/>
              </a:buClr>
              <a:buSzPct val="75000"/>
            </a:pPr>
            <a:endParaRPr lang="en-US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algn="just">
              <a:buClr>
                <a:schemeClr val="tx1"/>
              </a:buClr>
              <a:buSzPct val="75000"/>
            </a:pP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Student s2 = s1;    </a:t>
            </a:r>
          </a:p>
          <a:p>
            <a:pPr algn="just">
              <a:buClr>
                <a:schemeClr val="tx1"/>
              </a:buClr>
              <a:buSzPct val="75000"/>
            </a:pP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&lt;&lt;s2.getName()&lt;&lt;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endl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;        </a:t>
            </a:r>
          </a:p>
          <a:p>
            <a:pPr algn="just">
              <a:buClr>
                <a:schemeClr val="tx1"/>
              </a:buClr>
              <a:buSzPct val="75000"/>
            </a:pPr>
            <a:endParaRPr lang="en-US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algn="just">
              <a:buClr>
                <a:schemeClr val="tx1"/>
              </a:buClr>
              <a:buSzPct val="75000"/>
            </a:pPr>
            <a:endParaRPr lang="en-US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algn="just">
              <a:buClr>
                <a:schemeClr val="tx1"/>
              </a:buClr>
              <a:buSzPct val="75000"/>
            </a:pPr>
            <a:endParaRPr lang="en-US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algn="just">
              <a:buClr>
                <a:schemeClr val="tx1"/>
              </a:buClr>
              <a:buSzPct val="75000"/>
            </a:pPr>
            <a:endParaRPr lang="en-US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algn="just">
              <a:buClr>
                <a:schemeClr val="tx1"/>
              </a:buClr>
              <a:buSzPct val="75000"/>
            </a:pPr>
            <a:endParaRPr lang="en-US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algn="just">
              <a:buClr>
                <a:schemeClr val="tx1"/>
              </a:buClr>
              <a:buSzPct val="75000"/>
            </a:pPr>
            <a:endParaRPr lang="en-US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algn="just">
              <a:buClr>
                <a:schemeClr val="tx1"/>
              </a:buClr>
              <a:buSzPct val="75000"/>
            </a:pP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return 0; }</a:t>
            </a:r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66D5A747-40C3-2C20-D96F-914E19FA1D73}"/>
              </a:ext>
            </a:extLst>
          </p:cNvPr>
          <p:cNvSpPr/>
          <p:nvPr/>
        </p:nvSpPr>
        <p:spPr>
          <a:xfrm>
            <a:off x="1012393" y="3273135"/>
            <a:ext cx="3026207" cy="1707573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chemeClr val="tx1"/>
                </a:solidFill>
              </a:rPr>
              <a:t>Pointers in both objects will point to the </a:t>
            </a:r>
            <a:r>
              <a:rPr lang="en-US" sz="1600" b="1" dirty="0">
                <a:solidFill>
                  <a:srgbClr val="FF0000"/>
                </a:solidFill>
              </a:rPr>
              <a:t>same address </a:t>
            </a:r>
            <a:r>
              <a:rPr lang="en-US" sz="1600" b="1" dirty="0" err="1">
                <a:solidFill>
                  <a:srgbClr val="FF0000"/>
                </a:solidFill>
              </a:rPr>
              <a:t>a.k.a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i="1" dirty="0">
                <a:solidFill>
                  <a:srgbClr val="0070C0"/>
                </a:solidFill>
              </a:rPr>
              <a:t>shallow copy</a:t>
            </a:r>
            <a:endParaRPr lang="en-PK" sz="1600" b="1" i="1" dirty="0">
              <a:solidFill>
                <a:srgbClr val="0070C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18DD382-0F75-28D3-808E-8B1B62AD650E}"/>
              </a:ext>
            </a:extLst>
          </p:cNvPr>
          <p:cNvSpPr/>
          <p:nvPr/>
        </p:nvSpPr>
        <p:spPr>
          <a:xfrm>
            <a:off x="8026111" y="676273"/>
            <a:ext cx="1295400" cy="1219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name</a:t>
            </a:r>
            <a:endParaRPr lang="en-PK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893773EF-0AEC-0A91-1B28-586FC012F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542637"/>
              </p:ext>
            </p:extLst>
          </p:nvPr>
        </p:nvGraphicFramePr>
        <p:xfrm>
          <a:off x="7568911" y="2270123"/>
          <a:ext cx="3810000" cy="4699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130530586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u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W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n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F84777E1-30F9-99F2-6F68-9BEFB1C2D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0286" y="136523"/>
            <a:ext cx="527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PK" sz="2400" b="1">
                <a:solidFill>
                  <a:srgbClr val="FF0000"/>
                </a:solidFill>
              </a:rPr>
              <a:t>s1</a:t>
            </a:r>
            <a:endParaRPr lang="en-PK" altLang="en-PK" b="1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480922-F6FE-6623-EABB-9F06A1841273}"/>
              </a:ext>
            </a:extLst>
          </p:cNvPr>
          <p:cNvCxnSpPr>
            <a:cxnSpLocks/>
          </p:cNvCxnSpPr>
          <p:nvPr/>
        </p:nvCxnSpPr>
        <p:spPr>
          <a:xfrm flipH="1">
            <a:off x="7797511" y="1385886"/>
            <a:ext cx="876300" cy="88423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4">
            <a:extLst>
              <a:ext uri="{FF2B5EF4-FFF2-40B4-BE49-F238E27FC236}">
                <a16:creationId xmlns:a16="http://schemas.microsoft.com/office/drawing/2014/main" id="{1DC27740-4B19-277C-B729-CF11C26F4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1811" y="4897436"/>
            <a:ext cx="2209800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PK" dirty="0"/>
              <a:t>Output</a:t>
            </a:r>
          </a:p>
          <a:p>
            <a:endParaRPr lang="en-US" altLang="en-PK" dirty="0"/>
          </a:p>
          <a:p>
            <a:r>
              <a:rPr lang="en-US" altLang="en-PK" dirty="0"/>
              <a:t>Bruce Wayne</a:t>
            </a:r>
          </a:p>
          <a:p>
            <a:r>
              <a:rPr lang="en-US" altLang="en-PK" dirty="0"/>
              <a:t>Bruce Wayne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5ADDC3-7357-17A6-F8B7-5EA28E86B6D3}"/>
              </a:ext>
            </a:extLst>
          </p:cNvPr>
          <p:cNvSpPr/>
          <p:nvPr/>
        </p:nvSpPr>
        <p:spPr>
          <a:xfrm>
            <a:off x="8026111" y="3092448"/>
            <a:ext cx="1295400" cy="121761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name</a:t>
            </a:r>
            <a:endParaRPr lang="en-PK" b="1" dirty="0">
              <a:solidFill>
                <a:schemeClr val="tx1"/>
              </a:solidFill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1F9360A9-AC9B-DDEE-9AC4-06707A4C1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0286" y="4386261"/>
            <a:ext cx="527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PK" sz="2400" b="1">
                <a:solidFill>
                  <a:srgbClr val="FF0000"/>
                </a:solidFill>
              </a:rPr>
              <a:t>s2</a:t>
            </a:r>
            <a:endParaRPr lang="en-PK" altLang="en-PK" b="1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B9DDA5-F0A2-C2E8-6E83-26CCA81C8923}"/>
              </a:ext>
            </a:extLst>
          </p:cNvPr>
          <p:cNvCxnSpPr>
            <a:cxnSpLocks/>
          </p:cNvCxnSpPr>
          <p:nvPr/>
        </p:nvCxnSpPr>
        <p:spPr>
          <a:xfrm flipH="1" flipV="1">
            <a:off x="7721311" y="2740023"/>
            <a:ext cx="892175" cy="88423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1">
            <a:extLst>
              <a:ext uri="{FF2B5EF4-FFF2-40B4-BE49-F238E27FC236}">
                <a16:creationId xmlns:a16="http://schemas.microsoft.com/office/drawing/2014/main" id="{07968857-D3EB-1233-7DA8-27642CFBE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0111" y="1447798"/>
            <a:ext cx="1866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PK" sz="2000"/>
              <a:t>Dynamically </a:t>
            </a:r>
          </a:p>
          <a:p>
            <a:pPr algn="ctr"/>
            <a:r>
              <a:rPr lang="en-US" altLang="en-PK" sz="2000"/>
              <a:t>allocated array</a:t>
            </a:r>
            <a:endParaRPr lang="en-PK" altLang="en-PK" sz="1600"/>
          </a:p>
        </p:txBody>
      </p:sp>
    </p:spTree>
    <p:extLst>
      <p:ext uri="{BB962C8B-B14F-4D97-AF65-F5344CB8AC3E}">
        <p14:creationId xmlns:p14="http://schemas.microsoft.com/office/powerpoint/2010/main" val="35642842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CC7BDF-BFD2-59BB-E721-91D5D4136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9D5633-39E4-F399-9796-B8FF5D71A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94</a:t>
            </a:fld>
            <a:endParaRPr lang="en-US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20056981-E676-7C58-92EB-0327ABB3264E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28600"/>
            <a:ext cx="8229600" cy="5897563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int main(){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Student s1;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char name1[]="Bruce Wayne";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s1.setName(name1);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&lt;&lt;s1.getName()&lt;&lt;</a:t>
            </a:r>
            <a:r>
              <a:rPr lang="en-US" altLang="en-PK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endl</a:t>
            </a: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;     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endParaRPr lang="en-US" altLang="en-PK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Student s2 </a:t>
            </a:r>
            <a:r>
              <a:rPr lang="en-US" altLang="en-PK" sz="20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</a:t>
            </a: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s1;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&lt;&lt;s2.getName()&lt;&lt;</a:t>
            </a:r>
            <a:r>
              <a:rPr lang="en-US" altLang="en-PK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endl</a:t>
            </a: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;    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endParaRPr lang="en-US" altLang="en-PK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char name2[]="Clark </a:t>
            </a:r>
            <a:r>
              <a:rPr lang="en-US" altLang="en-PK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Kennt</a:t>
            </a: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";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s2.setName(name2);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return 0; }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4A06A6-89D8-FF51-19EA-F1ADF619D7F3}"/>
              </a:ext>
            </a:extLst>
          </p:cNvPr>
          <p:cNvSpPr/>
          <p:nvPr/>
        </p:nvSpPr>
        <p:spPr>
          <a:xfrm>
            <a:off x="8001000" y="676273"/>
            <a:ext cx="1295400" cy="1219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name</a:t>
            </a:r>
            <a:endParaRPr lang="en-PK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BF4DC932-8D78-25C8-9D3C-2AAA4C426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333902"/>
              </p:ext>
            </p:extLst>
          </p:nvPr>
        </p:nvGraphicFramePr>
        <p:xfrm>
          <a:off x="7543800" y="2270123"/>
          <a:ext cx="3810000" cy="4699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653107883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u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W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n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3">
            <a:extLst>
              <a:ext uri="{FF2B5EF4-FFF2-40B4-BE49-F238E27FC236}">
                <a16:creationId xmlns:a16="http://schemas.microsoft.com/office/drawing/2014/main" id="{7ACF3B21-0E74-2095-1745-750157A99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5175" y="136523"/>
            <a:ext cx="527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PK" sz="2400" b="1">
                <a:solidFill>
                  <a:srgbClr val="FF0000"/>
                </a:solidFill>
              </a:rPr>
              <a:t>s1</a:t>
            </a:r>
            <a:endParaRPr lang="en-PK" altLang="en-PK" b="1">
              <a:solidFill>
                <a:srgbClr val="FF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0D2E7C-1DDC-BEA9-39DF-530E9F4203AE}"/>
              </a:ext>
            </a:extLst>
          </p:cNvPr>
          <p:cNvCxnSpPr>
            <a:cxnSpLocks/>
          </p:cNvCxnSpPr>
          <p:nvPr/>
        </p:nvCxnSpPr>
        <p:spPr>
          <a:xfrm flipH="1">
            <a:off x="7772400" y="1385886"/>
            <a:ext cx="876300" cy="88423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4">
            <a:extLst>
              <a:ext uri="{FF2B5EF4-FFF2-40B4-BE49-F238E27FC236}">
                <a16:creationId xmlns:a16="http://schemas.microsoft.com/office/drawing/2014/main" id="{2AFE6A8C-E7A4-FE1E-A3C6-7509ABEA8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6700" y="5007086"/>
            <a:ext cx="2209800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PK" dirty="0"/>
              <a:t>Output</a:t>
            </a:r>
          </a:p>
          <a:p>
            <a:endParaRPr lang="en-US" altLang="en-PK" dirty="0"/>
          </a:p>
          <a:p>
            <a:r>
              <a:rPr lang="en-US" altLang="en-PK" dirty="0"/>
              <a:t>Bruce Wayne</a:t>
            </a:r>
          </a:p>
          <a:p>
            <a:r>
              <a:rPr lang="en-US" altLang="en-PK" dirty="0"/>
              <a:t>Bruce Wayne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EE7E12-6D67-6A37-4F35-98DFD532362D}"/>
              </a:ext>
            </a:extLst>
          </p:cNvPr>
          <p:cNvSpPr/>
          <p:nvPr/>
        </p:nvSpPr>
        <p:spPr>
          <a:xfrm>
            <a:off x="8001000" y="3092448"/>
            <a:ext cx="1295400" cy="121761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name</a:t>
            </a:r>
            <a:endParaRPr lang="en-PK" b="1" dirty="0">
              <a:solidFill>
                <a:schemeClr val="tx1"/>
              </a:solidFill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623C8362-BCE6-9DC3-C646-75859ED6D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5175" y="4386261"/>
            <a:ext cx="527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PK" sz="2400" b="1">
                <a:solidFill>
                  <a:srgbClr val="FF0000"/>
                </a:solidFill>
              </a:rPr>
              <a:t>s2</a:t>
            </a:r>
            <a:endParaRPr lang="en-PK" altLang="en-PK" b="1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F9487F-7C5D-8154-6563-AA7ACF2D74D7}"/>
              </a:ext>
            </a:extLst>
          </p:cNvPr>
          <p:cNvCxnSpPr>
            <a:cxnSpLocks/>
          </p:cNvCxnSpPr>
          <p:nvPr/>
        </p:nvCxnSpPr>
        <p:spPr>
          <a:xfrm flipH="1" flipV="1">
            <a:off x="7696200" y="2740023"/>
            <a:ext cx="892175" cy="88423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1">
            <a:extLst>
              <a:ext uri="{FF2B5EF4-FFF2-40B4-BE49-F238E27FC236}">
                <a16:creationId xmlns:a16="http://schemas.microsoft.com/office/drawing/2014/main" id="{555C9FD7-F468-AA5D-FF8F-05BD11061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0" y="1447798"/>
            <a:ext cx="1866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PK" sz="2000"/>
              <a:t>Dynamically </a:t>
            </a:r>
          </a:p>
          <a:p>
            <a:pPr algn="ctr"/>
            <a:r>
              <a:rPr lang="en-US" altLang="en-PK" sz="2000"/>
              <a:t>allocated array</a:t>
            </a:r>
            <a:endParaRPr lang="en-PK" altLang="en-PK" sz="1600"/>
          </a:p>
        </p:txBody>
      </p:sp>
    </p:spTree>
    <p:extLst>
      <p:ext uri="{BB962C8B-B14F-4D97-AF65-F5344CB8AC3E}">
        <p14:creationId xmlns:p14="http://schemas.microsoft.com/office/powerpoint/2010/main" val="28237108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57C5BD-659A-5FB7-AF48-FCFF7BA09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F307F9-0BF3-1973-CAE7-4C4697E48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95</a:t>
            </a:fld>
            <a:endParaRPr lang="en-US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06214B64-105C-5761-629E-65430EA08788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28600"/>
            <a:ext cx="8229600" cy="5897563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int main(){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Student s1;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char name1[]="Bruce Wayne";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s1.setName(name1);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&lt;&lt;s1.getName()&lt;&lt;</a:t>
            </a:r>
            <a:r>
              <a:rPr lang="en-US" altLang="en-PK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endl</a:t>
            </a: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;     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endParaRPr lang="en-US" altLang="en-PK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Student s2 </a:t>
            </a:r>
            <a:r>
              <a:rPr lang="en-US" altLang="en-PK" sz="20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</a:t>
            </a: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s1;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&lt;&lt;s2.getName()&lt;&lt;</a:t>
            </a:r>
            <a:r>
              <a:rPr lang="en-US" altLang="en-PK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endl</a:t>
            </a: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;    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endParaRPr lang="en-US" altLang="en-PK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char name2[]="Clark </a:t>
            </a:r>
            <a:r>
              <a:rPr lang="en-US" altLang="en-PK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Kennt</a:t>
            </a: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";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s2.setName(name2);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&lt;&lt;s2.getName()&lt;&lt;</a:t>
            </a:r>
            <a:r>
              <a:rPr lang="en-US" altLang="en-PK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endl</a:t>
            </a: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&lt;&lt;s1.getName()&lt;&lt;</a:t>
            </a:r>
            <a:r>
              <a:rPr lang="en-US" altLang="en-PK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endl</a:t>
            </a: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;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return 0; }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62568424-C935-4E8C-1753-7A1E7EE32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PK" altLang="en-PK" sz="1800">
              <a:ea typeface="SimSun" panose="02010600030101010101" pitchFamily="2" charset="-122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202B71-696C-F0F3-F99C-759D09D2CFF3}"/>
              </a:ext>
            </a:extLst>
          </p:cNvPr>
          <p:cNvSpPr/>
          <p:nvPr/>
        </p:nvSpPr>
        <p:spPr>
          <a:xfrm>
            <a:off x="8136082" y="753883"/>
            <a:ext cx="1295400" cy="1219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name</a:t>
            </a:r>
            <a:endParaRPr lang="en-PK" b="1" dirty="0">
              <a:solidFill>
                <a:schemeClr val="tx1"/>
              </a:solidFill>
            </a:endParaRPr>
          </a:p>
        </p:txBody>
      </p:sp>
      <p:graphicFrame>
        <p:nvGraphicFramePr>
          <p:cNvPr id="18" name="Table 3">
            <a:extLst>
              <a:ext uri="{FF2B5EF4-FFF2-40B4-BE49-F238E27FC236}">
                <a16:creationId xmlns:a16="http://schemas.microsoft.com/office/drawing/2014/main" id="{C3E6EA48-916A-39E5-EB17-F3B1EB30C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641010"/>
              </p:ext>
            </p:extLst>
          </p:nvPr>
        </p:nvGraphicFramePr>
        <p:xfrm>
          <a:off x="7678882" y="2347733"/>
          <a:ext cx="3810000" cy="4699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1206154803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l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k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K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n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n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t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TextBox 3">
            <a:extLst>
              <a:ext uri="{FF2B5EF4-FFF2-40B4-BE49-F238E27FC236}">
                <a16:creationId xmlns:a16="http://schemas.microsoft.com/office/drawing/2014/main" id="{CEAFDC09-689F-EC3D-0780-81ACC6B5C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0257" y="214133"/>
            <a:ext cx="527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PK" sz="2400" b="1">
                <a:solidFill>
                  <a:srgbClr val="FF0000"/>
                </a:solidFill>
              </a:rPr>
              <a:t>s1</a:t>
            </a:r>
            <a:endParaRPr lang="en-PK" altLang="en-PK" b="1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4A85F40-930E-0638-DBBA-C2CBF8B7D869}"/>
              </a:ext>
            </a:extLst>
          </p:cNvPr>
          <p:cNvCxnSpPr>
            <a:cxnSpLocks/>
          </p:cNvCxnSpPr>
          <p:nvPr/>
        </p:nvCxnSpPr>
        <p:spPr>
          <a:xfrm flipH="1">
            <a:off x="7907482" y="1463496"/>
            <a:ext cx="876300" cy="88423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4">
            <a:extLst>
              <a:ext uri="{FF2B5EF4-FFF2-40B4-BE49-F238E27FC236}">
                <a16:creationId xmlns:a16="http://schemas.microsoft.com/office/drawing/2014/main" id="{9A29321C-DEF1-357A-30EE-C219C2923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7182" y="4571823"/>
            <a:ext cx="2209800" cy="17543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PK" dirty="0"/>
              <a:t>Output</a:t>
            </a:r>
          </a:p>
          <a:p>
            <a:endParaRPr lang="en-US" altLang="en-PK" dirty="0"/>
          </a:p>
          <a:p>
            <a:r>
              <a:rPr lang="en-US" altLang="en-PK" dirty="0"/>
              <a:t>Bruce Wayne</a:t>
            </a:r>
          </a:p>
          <a:p>
            <a:r>
              <a:rPr lang="en-US" altLang="en-PK" dirty="0"/>
              <a:t>Bruce Wayne</a:t>
            </a:r>
          </a:p>
          <a:p>
            <a:r>
              <a:rPr lang="en-US" altLang="en-PK" dirty="0"/>
              <a:t>Clark </a:t>
            </a:r>
            <a:r>
              <a:rPr lang="en-US" altLang="en-PK" dirty="0" err="1"/>
              <a:t>Kennt</a:t>
            </a:r>
            <a:endParaRPr lang="en-US" altLang="en-PK" dirty="0"/>
          </a:p>
          <a:p>
            <a:r>
              <a:rPr lang="en-US" altLang="en-PK" dirty="0"/>
              <a:t>Clark </a:t>
            </a:r>
            <a:r>
              <a:rPr lang="en-US" altLang="en-PK" dirty="0" err="1"/>
              <a:t>Kennt</a:t>
            </a:r>
            <a:endParaRPr lang="en-US" altLang="en-PK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71DA71-BC39-FE68-8130-7E744CC030DA}"/>
              </a:ext>
            </a:extLst>
          </p:cNvPr>
          <p:cNvSpPr/>
          <p:nvPr/>
        </p:nvSpPr>
        <p:spPr>
          <a:xfrm>
            <a:off x="8136082" y="3170058"/>
            <a:ext cx="1295400" cy="121761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name</a:t>
            </a:r>
            <a:endParaRPr lang="en-PK" b="1" dirty="0">
              <a:solidFill>
                <a:schemeClr val="tx1"/>
              </a:solidFill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A6AC6A96-4E31-3084-48D6-1F04EA9E3E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0257" y="4463871"/>
            <a:ext cx="527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PK" sz="2400" b="1">
                <a:solidFill>
                  <a:srgbClr val="FF0000"/>
                </a:solidFill>
              </a:rPr>
              <a:t>s2</a:t>
            </a:r>
            <a:endParaRPr lang="en-PK" altLang="en-PK" b="1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BD043A6-454A-2C70-F040-68B148B55804}"/>
              </a:ext>
            </a:extLst>
          </p:cNvPr>
          <p:cNvCxnSpPr>
            <a:cxnSpLocks/>
          </p:cNvCxnSpPr>
          <p:nvPr/>
        </p:nvCxnSpPr>
        <p:spPr>
          <a:xfrm flipH="1" flipV="1">
            <a:off x="7831282" y="2817633"/>
            <a:ext cx="892175" cy="88423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11">
            <a:extLst>
              <a:ext uri="{FF2B5EF4-FFF2-40B4-BE49-F238E27FC236}">
                <a16:creationId xmlns:a16="http://schemas.microsoft.com/office/drawing/2014/main" id="{ED9088D1-3DFB-EAA2-0C20-186F3F705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0082" y="1525408"/>
            <a:ext cx="1866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PK" sz="2000"/>
              <a:t>Dynamically </a:t>
            </a:r>
          </a:p>
          <a:p>
            <a:pPr algn="ctr"/>
            <a:r>
              <a:rPr lang="en-US" altLang="en-PK" sz="2000"/>
              <a:t>allocated array</a:t>
            </a:r>
            <a:endParaRPr lang="en-PK" altLang="en-PK" sz="1600"/>
          </a:p>
        </p:txBody>
      </p:sp>
    </p:spTree>
    <p:extLst>
      <p:ext uri="{BB962C8B-B14F-4D97-AF65-F5344CB8AC3E}">
        <p14:creationId xmlns:p14="http://schemas.microsoft.com/office/powerpoint/2010/main" val="6647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E2ED2-64BC-4AC2-0C4B-730537C4A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Some Issues with Default Copy Constructor – </a:t>
            </a:r>
            <a:r>
              <a:rPr lang="en-US" altLang="en-PK" i="1" dirty="0">
                <a:solidFill>
                  <a:srgbClr val="FF0000"/>
                </a:solidFill>
              </a:rPr>
              <a:t>Shallow Copy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82AC3-5074-4E19-3DE3-3EEC6C970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>
              <a:buFontTx/>
              <a:buChar char="•"/>
            </a:pPr>
            <a:r>
              <a:rPr lang="en-US" altLang="en-PK" dirty="0"/>
              <a:t>Either object can </a:t>
            </a:r>
            <a:r>
              <a:rPr lang="en-US" altLang="en-PK" dirty="0">
                <a:solidFill>
                  <a:srgbClr val="0070C0"/>
                </a:solidFill>
              </a:rPr>
              <a:t>manipulate the values stored in the array</a:t>
            </a:r>
            <a:r>
              <a:rPr lang="en-US" altLang="en-PK" dirty="0"/>
              <a:t>, causing the changes to show up in the other object. </a:t>
            </a:r>
          </a:p>
          <a:p>
            <a:pPr algn="just">
              <a:buFontTx/>
              <a:buChar char="•"/>
            </a:pPr>
            <a:endParaRPr lang="en-US" altLang="en-PK" dirty="0"/>
          </a:p>
          <a:p>
            <a:pPr algn="just">
              <a:buFontTx/>
              <a:buChar char="•"/>
            </a:pPr>
            <a:r>
              <a:rPr lang="en-US" altLang="en-PK" dirty="0"/>
              <a:t>One object can be destroyed, causing its destructor to be called, which </a:t>
            </a:r>
            <a:r>
              <a:rPr lang="en-US" altLang="en-PK" dirty="0">
                <a:solidFill>
                  <a:srgbClr val="0070C0"/>
                </a:solidFill>
              </a:rPr>
              <a:t>frees the allocated memory</a:t>
            </a:r>
            <a:endParaRPr lang="en-US" altLang="en-PK" dirty="0"/>
          </a:p>
          <a:p>
            <a:pPr algn="just">
              <a:buFontTx/>
              <a:buChar char="•"/>
            </a:pPr>
            <a:endParaRPr lang="en-US" altLang="en-PK" dirty="0"/>
          </a:p>
          <a:p>
            <a:pPr algn="just">
              <a:buFontTx/>
              <a:buChar char="•"/>
            </a:pPr>
            <a:r>
              <a:rPr lang="en-US" altLang="en-PK" dirty="0"/>
              <a:t>The remaining object’s </a:t>
            </a:r>
            <a:r>
              <a:rPr lang="en-US" altLang="en-PK" i="1" dirty="0"/>
              <a:t>name</a:t>
            </a:r>
            <a:r>
              <a:rPr lang="en-US" altLang="en-PK" dirty="0"/>
              <a:t> pointer would </a:t>
            </a:r>
            <a:r>
              <a:rPr lang="en-US" altLang="en-PK" dirty="0">
                <a:solidFill>
                  <a:srgbClr val="0070C0"/>
                </a:solidFill>
              </a:rPr>
              <a:t>still reference this section of memory</a:t>
            </a:r>
            <a:r>
              <a:rPr lang="en-US" altLang="en-PK" dirty="0"/>
              <a:t>, although it should no longer be used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217BE4-9B4B-B3EA-C102-DE8293555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87F5A-DA46-5C41-40EB-75A3A17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2110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8116-3336-242E-6C7F-FFAB82C96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User-defined Copy Constructor, required?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3FC22-EF05-80CB-6D49-B9F10E96F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PK" dirty="0"/>
              <a:t>Default-copy Constructor do only “</a:t>
            </a:r>
            <a:r>
              <a:rPr lang="en-US" altLang="en-PK" dirty="0">
                <a:solidFill>
                  <a:srgbClr val="0070C0"/>
                </a:solidFill>
              </a:rPr>
              <a:t>Shallow Copy</a:t>
            </a:r>
            <a:r>
              <a:rPr lang="en-US" altLang="en-PK" dirty="0"/>
              <a:t>”</a:t>
            </a:r>
          </a:p>
          <a:p>
            <a:pPr>
              <a:buFontTx/>
              <a:buChar char="•"/>
            </a:pPr>
            <a:r>
              <a:rPr lang="en-US" altLang="en-PK" dirty="0"/>
              <a:t>We need user-defined copy-constructor, </a:t>
            </a:r>
          </a:p>
          <a:p>
            <a:pPr lvl="1"/>
            <a:r>
              <a:rPr lang="en-US" altLang="en-PK" dirty="0"/>
              <a:t>When we need “</a:t>
            </a:r>
            <a:r>
              <a:rPr lang="en-US" altLang="en-PK" dirty="0">
                <a:solidFill>
                  <a:srgbClr val="0070C0"/>
                </a:solidFill>
              </a:rPr>
              <a:t>Deep Copy</a:t>
            </a:r>
            <a:r>
              <a:rPr lang="en-US" altLang="en-PK" dirty="0"/>
              <a:t>” (for Dynamic Memory)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F55099-ED08-D844-7A53-135613B79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FB828-40FE-441D-8D9B-5CBCAFC7F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97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C432AD0-FE2A-3455-50C9-87D8CC106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857" y="3673381"/>
            <a:ext cx="6774285" cy="2819492"/>
          </a:xfrm>
          <a:prstGeom prst="rect">
            <a:avLst/>
          </a:prstGeom>
        </p:spPr>
      </p:pic>
      <p:sp>
        <p:nvSpPr>
          <p:cNvPr id="23" name="Freeform 3">
            <a:extLst>
              <a:ext uri="{FF2B5EF4-FFF2-40B4-BE49-F238E27FC236}">
                <a16:creationId xmlns:a16="http://schemas.microsoft.com/office/drawing/2014/main" id="{2AAFF1A7-E7EF-34AD-757A-501D05EE2BC0}"/>
              </a:ext>
            </a:extLst>
          </p:cNvPr>
          <p:cNvSpPr/>
          <p:nvPr/>
        </p:nvSpPr>
        <p:spPr>
          <a:xfrm>
            <a:off x="3751118" y="2519747"/>
            <a:ext cx="3798166" cy="1532708"/>
          </a:xfrm>
          <a:custGeom>
            <a:avLst/>
            <a:gdLst>
              <a:gd name="connsiteX0" fmla="*/ 5032219 w 5032219"/>
              <a:gd name="connsiteY0" fmla="*/ 0 h 2188028"/>
              <a:gd name="connsiteX1" fmla="*/ 329590 w 5032219"/>
              <a:gd name="connsiteY1" fmla="*/ 185057 h 2188028"/>
              <a:gd name="connsiteX2" fmla="*/ 394904 w 5032219"/>
              <a:gd name="connsiteY2" fmla="*/ 2188028 h 218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32219" h="2188028">
                <a:moveTo>
                  <a:pt x="5032219" y="0"/>
                </a:moveTo>
                <a:lnTo>
                  <a:pt x="329590" y="185057"/>
                </a:lnTo>
                <a:cubicBezTo>
                  <a:pt x="-443296" y="549728"/>
                  <a:pt x="384018" y="1854200"/>
                  <a:pt x="394904" y="2188028"/>
                </a:cubicBezTo>
              </a:path>
            </a:pathLst>
          </a:custGeom>
          <a:ln>
            <a:solidFill>
              <a:srgbClr val="FF0000"/>
            </a:solidFill>
            <a:tailEnd type="stealth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12EE1D72-05D6-D1EF-E2F7-EF48C435D001}"/>
              </a:ext>
            </a:extLst>
          </p:cNvPr>
          <p:cNvSpPr/>
          <p:nvPr/>
        </p:nvSpPr>
        <p:spPr>
          <a:xfrm>
            <a:off x="5465762" y="3020124"/>
            <a:ext cx="2687638" cy="1032331"/>
          </a:xfrm>
          <a:custGeom>
            <a:avLst/>
            <a:gdLst>
              <a:gd name="connsiteX0" fmla="*/ 0 w 1991104"/>
              <a:gd name="connsiteY0" fmla="*/ 179192 h 1311307"/>
              <a:gd name="connsiteX1" fmla="*/ 1959428 w 1991104"/>
              <a:gd name="connsiteY1" fmla="*/ 92107 h 1311307"/>
              <a:gd name="connsiteX2" fmla="*/ 1262743 w 1991104"/>
              <a:gd name="connsiteY2" fmla="*/ 1311307 h 1311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1104" h="1311307">
                <a:moveTo>
                  <a:pt x="0" y="179192"/>
                </a:moveTo>
                <a:cubicBezTo>
                  <a:pt x="874485" y="41306"/>
                  <a:pt x="1748971" y="-96579"/>
                  <a:pt x="1959428" y="92107"/>
                </a:cubicBezTo>
                <a:cubicBezTo>
                  <a:pt x="2169885" y="280793"/>
                  <a:pt x="1262743" y="1311307"/>
                  <a:pt x="1262743" y="1311307"/>
                </a:cubicBezTo>
              </a:path>
            </a:pathLst>
          </a:custGeom>
          <a:ln>
            <a:solidFill>
              <a:schemeClr val="tx1"/>
            </a:solidFill>
            <a:tailEnd type="stealth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40BAE-0E2B-5F3F-E653-829FE154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 dirty="0"/>
              <a:t>User defined Copy Constructor – </a:t>
            </a:r>
            <a:r>
              <a:rPr lang="en-US" altLang="en-PK" i="1" dirty="0">
                <a:solidFill>
                  <a:srgbClr val="FF0000"/>
                </a:solidFill>
              </a:rPr>
              <a:t>Deep Copy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D9A2D-31AD-7B32-4C42-A267576D6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800" dirty="0">
                <a:latin typeface="Consolas" panose="020B0609020204030204" pitchFamily="49" charset="0"/>
                <a:cs typeface="Courier New" panose="02070309020205020404" pitchFamily="49" charset="0"/>
              </a:rPr>
              <a:t>class Student{	</a:t>
            </a: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800" dirty="0">
                <a:latin typeface="Consolas" panose="020B0609020204030204" pitchFamily="49" charset="0"/>
                <a:cs typeface="Courier New" panose="02070309020205020404" pitchFamily="49" charset="0"/>
              </a:rPr>
              <a:t>private:</a:t>
            </a: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800" dirty="0">
                <a:latin typeface="Consolas" panose="020B0609020204030204" pitchFamily="49" charset="0"/>
                <a:cs typeface="Courier New" panose="02070309020205020404" pitchFamily="49" charset="0"/>
              </a:rPr>
              <a:t>	char </a:t>
            </a:r>
            <a:r>
              <a:rPr lang="en-US" altLang="en-PK" sz="28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</a:t>
            </a:r>
            <a:r>
              <a:rPr lang="en-US" altLang="en-PK" sz="2800" dirty="0">
                <a:latin typeface="Consolas" panose="020B0609020204030204" pitchFamily="49" charset="0"/>
                <a:cs typeface="Courier New" panose="02070309020205020404" pitchFamily="49" charset="0"/>
              </a:rPr>
              <a:t>name;	</a:t>
            </a: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800" dirty="0">
                <a:latin typeface="Consolas" panose="020B0609020204030204" pitchFamily="49" charset="0"/>
                <a:cs typeface="Courier New" panose="02070309020205020404" pitchFamily="49" charset="0"/>
              </a:rPr>
              <a:t>public: </a:t>
            </a: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800" dirty="0">
                <a:latin typeface="Consolas" panose="020B0609020204030204" pitchFamily="49" charset="0"/>
                <a:cs typeface="Courier New" panose="02070309020205020404" pitchFamily="49" charset="0"/>
              </a:rPr>
              <a:t>Student(){ </a:t>
            </a:r>
            <a:r>
              <a:rPr lang="en-US" altLang="en-PK" sz="2800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//default constructor</a:t>
            </a: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800" dirty="0">
                <a:latin typeface="Consolas" panose="020B0609020204030204" pitchFamily="49" charset="0"/>
                <a:cs typeface="Courier New" panose="02070309020205020404" pitchFamily="49" charset="0"/>
              </a:rPr>
              <a:t>	name = new char[12]{0};	</a:t>
            </a: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800" dirty="0">
                <a:latin typeface="Consolas" panose="020B0609020204030204" pitchFamily="49" charset="0"/>
                <a:cs typeface="Courier New" panose="02070309020205020404" pitchFamily="49" charset="0"/>
              </a:rPr>
              <a:t>	} </a:t>
            </a: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800" dirty="0">
                <a:latin typeface="Consolas" panose="020B0609020204030204" pitchFamily="49" charset="0"/>
                <a:cs typeface="Courier New" panose="02070309020205020404" pitchFamily="49" charset="0"/>
              </a:rPr>
              <a:t>Student(</a:t>
            </a:r>
            <a:r>
              <a:rPr lang="en-US" altLang="en-PK" sz="28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const</a:t>
            </a:r>
            <a:r>
              <a:rPr lang="en-US" altLang="en-PK" sz="2800" dirty="0">
                <a:latin typeface="Consolas" panose="020B0609020204030204" pitchFamily="49" charset="0"/>
                <a:cs typeface="Courier New" panose="02070309020205020404" pitchFamily="49" charset="0"/>
              </a:rPr>
              <a:t> Student </a:t>
            </a:r>
            <a:r>
              <a:rPr lang="en-US" altLang="en-PK" sz="2800" b="1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&amp;</a:t>
            </a:r>
            <a:r>
              <a:rPr lang="en-US" altLang="en-PK" sz="2800" dirty="0">
                <a:latin typeface="Consolas" panose="020B0609020204030204" pitchFamily="49" charset="0"/>
                <a:cs typeface="Courier New" panose="02070309020205020404" pitchFamily="49" charset="0"/>
              </a:rPr>
              <a:t>s){ //copy constructor</a:t>
            </a: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800" dirty="0">
                <a:latin typeface="Consolas" panose="020B0609020204030204" pitchFamily="49" charset="0"/>
                <a:cs typeface="Courier New" panose="02070309020205020404" pitchFamily="49" charset="0"/>
              </a:rPr>
              <a:t>	name = </a:t>
            </a:r>
            <a:r>
              <a:rPr lang="en-US" altLang="en-PK" sz="28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new</a:t>
            </a:r>
            <a:r>
              <a:rPr lang="en-US" altLang="en-PK" sz="2800" dirty="0">
                <a:latin typeface="Consolas" panose="020B0609020204030204" pitchFamily="49" charset="0"/>
                <a:cs typeface="Courier New" panose="02070309020205020404" pitchFamily="49" charset="0"/>
              </a:rPr>
              <a:t> char[12]; </a:t>
            </a:r>
            <a:r>
              <a:rPr lang="en-US" altLang="en-PK" sz="2800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//for deep copy</a:t>
            </a:r>
          </a:p>
          <a:p>
            <a:pPr marL="0" indent="0">
              <a:buFontTx/>
              <a:buNone/>
            </a:pPr>
            <a:r>
              <a:rPr lang="en-US" altLang="en-PK" sz="2800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nn-NO" altLang="en-PK" dirty="0">
                <a:latin typeface="Consolas" panose="020B0609020204030204" pitchFamily="49" charset="0"/>
              </a:rPr>
              <a:t>	</a:t>
            </a:r>
            <a:r>
              <a:rPr lang="en-US" altLang="en-PK" dirty="0" err="1">
                <a:latin typeface="Consolas" panose="020B0609020204030204" pitchFamily="49" charset="0"/>
              </a:rPr>
              <a:t>strcpy</a:t>
            </a:r>
            <a:r>
              <a:rPr lang="en-US" altLang="en-PK" dirty="0">
                <a:latin typeface="Consolas" panose="020B0609020204030204" pitchFamily="49" charset="0"/>
              </a:rPr>
              <a:t>(name, s.name);    </a:t>
            </a:r>
            <a:r>
              <a:rPr lang="en-PK" altLang="en-PK" dirty="0">
                <a:latin typeface="Consolas" panose="020B0609020204030204" pitchFamily="49" charset="0"/>
              </a:rPr>
              <a:t>}</a:t>
            </a:r>
            <a:r>
              <a:rPr lang="en-US" altLang="en-PK" sz="2800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800" dirty="0">
                <a:latin typeface="Consolas" panose="020B0609020204030204" pitchFamily="49" charset="0"/>
                <a:cs typeface="Courier New" panose="02070309020205020404" pitchFamily="49" charset="0"/>
              </a:rPr>
              <a:t>	} </a:t>
            </a:r>
          </a:p>
          <a:p>
            <a:pPr marL="0" indent="0" algn="just" eaLnBrk="1" hangingPunct="1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800" dirty="0">
                <a:latin typeface="Consolas" panose="020B06090202040302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7DF92-CAFD-941B-A34F-73DA50509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7F5FF-338B-F1A9-A4C8-36852FDD8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0902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C30-13B0-1D3F-B401-7E0B931F4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Object Oriented Programming-Spring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5DE9BD-5770-3163-62F2-41D40C4C1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99</a:t>
            </a:fld>
            <a:endParaRPr lang="en-US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0483BC51-0CB0-4554-6D6F-0BF9FA720F5C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28600"/>
            <a:ext cx="8229600" cy="5897563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int main(){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Student s1;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char name1[]="Bruce Wayne";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s1.setName(name1);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&lt;&lt;s1.getName()&lt;&lt;</a:t>
            </a:r>
            <a:r>
              <a:rPr lang="en-US" altLang="en-PK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endl</a:t>
            </a: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;     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endParaRPr lang="en-US" altLang="en-PK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Student s2 </a:t>
            </a:r>
            <a:r>
              <a:rPr lang="en-US" altLang="en-PK" sz="2000" b="1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</a:t>
            </a:r>
            <a:r>
              <a:rPr lang="en-US" altLang="en-PK" sz="20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s1;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&lt;&lt;s2.getName()&lt;&lt;</a:t>
            </a:r>
            <a:r>
              <a:rPr lang="en-US" altLang="en-PK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endl</a:t>
            </a: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;    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endParaRPr lang="en-US" altLang="en-PK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char name2[]="Clark </a:t>
            </a:r>
            <a:r>
              <a:rPr lang="en-US" altLang="en-PK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Kennt</a:t>
            </a: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";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s2.setName(name2);    </a:t>
            </a: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endParaRPr lang="en-US" altLang="en-PK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 algn="just">
              <a:buClr>
                <a:schemeClr val="tx1"/>
              </a:buClr>
              <a:buSzPct val="75000"/>
              <a:buFontTx/>
              <a:buNone/>
            </a:pPr>
            <a:r>
              <a:rPr lang="en-US" altLang="en-PK" sz="2000" dirty="0">
                <a:latin typeface="Consolas" panose="020B0609020204030204" pitchFamily="49" charset="0"/>
                <a:cs typeface="Courier New" panose="02070309020205020404" pitchFamily="49" charset="0"/>
              </a:rPr>
              <a:t>return 0; }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A6A1EEA-7E71-9A22-65C0-189E06DD67DE}"/>
              </a:ext>
            </a:extLst>
          </p:cNvPr>
          <p:cNvSpPr/>
          <p:nvPr/>
        </p:nvSpPr>
        <p:spPr>
          <a:xfrm>
            <a:off x="7885112" y="539750"/>
            <a:ext cx="1295400" cy="1219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name</a:t>
            </a:r>
            <a:endParaRPr lang="en-PK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A9BEA5FC-7566-E27F-78EF-FC707040C0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867071"/>
              </p:ext>
            </p:extLst>
          </p:nvPr>
        </p:nvGraphicFramePr>
        <p:xfrm>
          <a:off x="7427912" y="2133600"/>
          <a:ext cx="3810000" cy="4699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19493951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u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W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n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tc>
                  <a:txBody>
                    <a:bodyPr/>
                    <a:lstStyle/>
                    <a:p>
                      <a:pPr algn="ctr"/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609" marB="4560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3">
            <a:extLst>
              <a:ext uri="{FF2B5EF4-FFF2-40B4-BE49-F238E27FC236}">
                <a16:creationId xmlns:a16="http://schemas.microsoft.com/office/drawing/2014/main" id="{52A6B8B3-A0CC-123A-F38C-D4B72AE6A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9287" y="0"/>
            <a:ext cx="527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PK" sz="2400" b="1">
                <a:solidFill>
                  <a:srgbClr val="FF0000"/>
                </a:solidFill>
              </a:rPr>
              <a:t>s1</a:t>
            </a:r>
            <a:endParaRPr lang="en-PK" altLang="en-PK" b="1">
              <a:solidFill>
                <a:srgbClr val="FF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B1F2C5-7137-2A78-ACA8-CED7772AD46E}"/>
              </a:ext>
            </a:extLst>
          </p:cNvPr>
          <p:cNvCxnSpPr>
            <a:cxnSpLocks/>
          </p:cNvCxnSpPr>
          <p:nvPr/>
        </p:nvCxnSpPr>
        <p:spPr>
          <a:xfrm flipH="1">
            <a:off x="7656512" y="1249363"/>
            <a:ext cx="876300" cy="88423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CE626B8-1049-9E3E-F22B-F9C67BCE39D7}"/>
              </a:ext>
            </a:extLst>
          </p:cNvPr>
          <p:cNvSpPr/>
          <p:nvPr/>
        </p:nvSpPr>
        <p:spPr>
          <a:xfrm>
            <a:off x="7885112" y="3892550"/>
            <a:ext cx="1295400" cy="1219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name</a:t>
            </a:r>
            <a:endParaRPr lang="en-PK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CCA1E6-E354-93C7-DC43-D8E2C4480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9287" y="5187950"/>
            <a:ext cx="527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PK" sz="2400" b="1">
                <a:solidFill>
                  <a:srgbClr val="FF0000"/>
                </a:solidFill>
              </a:rPr>
              <a:t>s2</a:t>
            </a:r>
            <a:endParaRPr lang="en-PK" altLang="en-PK" b="1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558267-EA86-F6C9-7CF4-EDB16C2DEB6C}"/>
              </a:ext>
            </a:extLst>
          </p:cNvPr>
          <p:cNvCxnSpPr>
            <a:cxnSpLocks/>
          </p:cNvCxnSpPr>
          <p:nvPr/>
        </p:nvCxnSpPr>
        <p:spPr>
          <a:xfrm flipH="1" flipV="1">
            <a:off x="7580312" y="3541713"/>
            <a:ext cx="892175" cy="88423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E8E2845-1895-E5CE-2B22-E9BB258DB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9112" y="1311275"/>
            <a:ext cx="1866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PK" sz="2000"/>
              <a:t>Dynamically </a:t>
            </a:r>
          </a:p>
          <a:p>
            <a:pPr algn="ctr"/>
            <a:r>
              <a:rPr lang="en-US" altLang="en-PK" sz="2000"/>
              <a:t>allocated array</a:t>
            </a:r>
            <a:endParaRPr lang="en-PK" altLang="en-PK" sz="1600"/>
          </a:p>
        </p:txBody>
      </p: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1B5447F6-2BE8-8BC5-DDD7-6EC90A356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138338"/>
              </p:ext>
            </p:extLst>
          </p:nvPr>
        </p:nvGraphicFramePr>
        <p:xfrm>
          <a:off x="7427912" y="3033713"/>
          <a:ext cx="3810000" cy="4714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1213345044"/>
                    </a:ext>
                  </a:extLst>
                </a:gridCol>
              </a:tblGrid>
              <a:tr h="47148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63" marB="457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63" marB="457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u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63" marB="457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63" marB="457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63" marB="45763"/>
                </a:tc>
                <a:tc>
                  <a:txBody>
                    <a:bodyPr/>
                    <a:lstStyle/>
                    <a:p>
                      <a:pPr algn="ctr"/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63" marB="457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W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63" marB="457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63" marB="457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63" marB="457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n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63" marB="457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63" marB="45763"/>
                </a:tc>
                <a:tc>
                  <a:txBody>
                    <a:bodyPr/>
                    <a:lstStyle/>
                    <a:p>
                      <a:pPr algn="ctr"/>
                      <a:endParaRPr lang="en-PK" sz="1800" dirty="0">
                        <a:solidFill>
                          <a:schemeClr val="bg1"/>
                        </a:solidFill>
                      </a:endParaRPr>
                    </a:p>
                  </a:txBody>
                  <a:tcPr marT="45763" marB="4576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C218D1F-DBDB-BABD-3B1C-7A537958A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0" y="5111750"/>
            <a:ext cx="2209800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PK" dirty="0"/>
              <a:t>Output</a:t>
            </a:r>
          </a:p>
          <a:p>
            <a:endParaRPr lang="en-US" altLang="en-PK" dirty="0"/>
          </a:p>
          <a:p>
            <a:r>
              <a:rPr lang="en-US" altLang="en-PK" dirty="0"/>
              <a:t>Bruce Wayne</a:t>
            </a:r>
          </a:p>
          <a:p>
            <a:r>
              <a:rPr lang="en-US" altLang="en-PK" dirty="0"/>
              <a:t>Bruce Wayne</a:t>
            </a:r>
          </a:p>
        </p:txBody>
      </p:sp>
    </p:spTree>
    <p:extLst>
      <p:ext uri="{BB962C8B-B14F-4D97-AF65-F5344CB8AC3E}">
        <p14:creationId xmlns:p14="http://schemas.microsoft.com/office/powerpoint/2010/main" val="151720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theme/theme1.xml><?xml version="1.0" encoding="utf-8"?>
<a:theme xmlns:a="http://schemas.openxmlformats.org/drawingml/2006/main" name="Brush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2418</TotalTime>
  <Words>12333</Words>
  <Application>Microsoft Office PowerPoint</Application>
  <PresentationFormat>Widescreen</PresentationFormat>
  <Paragraphs>2149</Paragraphs>
  <Slides>158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71" baseType="lpstr">
      <vt:lpstr>Arial</vt:lpstr>
      <vt:lpstr>Calibri</vt:lpstr>
      <vt:lpstr>Century Gothic</vt:lpstr>
      <vt:lpstr>Consolas</vt:lpstr>
      <vt:lpstr>Courier</vt:lpstr>
      <vt:lpstr>Courier New</vt:lpstr>
      <vt:lpstr>Elephant</vt:lpstr>
      <vt:lpstr>JCOHK L+ Gill Sans</vt:lpstr>
      <vt:lpstr>Monotype Sorts</vt:lpstr>
      <vt:lpstr>Tahoma</vt:lpstr>
      <vt:lpstr>verdana</vt:lpstr>
      <vt:lpstr>Wingdings</vt:lpstr>
      <vt:lpstr>BrushVTI</vt:lpstr>
      <vt:lpstr>Object Oriented Programming</vt:lpstr>
      <vt:lpstr>PowerPoint Presentation</vt:lpstr>
      <vt:lpstr>PowerPoint Presentation</vt:lpstr>
      <vt:lpstr>Procedural Programming</vt:lpstr>
      <vt:lpstr>Limitations of Procedural Programming</vt:lpstr>
      <vt:lpstr>Procedural VS. Object-Oriented Programming</vt:lpstr>
      <vt:lpstr>Object-oriented Programming (OOP)</vt:lpstr>
      <vt:lpstr>Some Examples of Objects</vt:lpstr>
      <vt:lpstr>Objects Interact with Each Other</vt:lpstr>
      <vt:lpstr>Object-Oriented Programming Terminology</vt:lpstr>
      <vt:lpstr>Classes and Objects</vt:lpstr>
      <vt:lpstr>Classes in OOP</vt:lpstr>
      <vt:lpstr>Objects in OOP</vt:lpstr>
      <vt:lpstr>Class is a Type</vt:lpstr>
      <vt:lpstr>Introduction to Classes</vt:lpstr>
      <vt:lpstr>Class Example</vt:lpstr>
      <vt:lpstr>Defining an Instance of a Class</vt:lpstr>
      <vt:lpstr>Access Specifiers</vt:lpstr>
      <vt:lpstr>Class Example</vt:lpstr>
      <vt:lpstr>More on Access Specifiers</vt:lpstr>
      <vt:lpstr>Access Specifiers</vt:lpstr>
      <vt:lpstr>Access Specifiers</vt:lpstr>
      <vt:lpstr>Access Specifiers</vt:lpstr>
      <vt:lpstr>Defining a Member Functions</vt:lpstr>
      <vt:lpstr>Defining a Member Functions</vt:lpstr>
      <vt:lpstr>Defining a Member Functions</vt:lpstr>
      <vt:lpstr>Defining a Member Functions</vt:lpstr>
      <vt:lpstr>Private Member Functions</vt:lpstr>
      <vt:lpstr>Private Member Functions</vt:lpstr>
      <vt:lpstr>Using Private Member Functions</vt:lpstr>
      <vt:lpstr>Private Member Functions</vt:lpstr>
      <vt:lpstr>Setters and Getters</vt:lpstr>
      <vt:lpstr>PowerPoint Presentation</vt:lpstr>
      <vt:lpstr>PowerPoint Presentation</vt:lpstr>
      <vt:lpstr>Using const With Member Functions</vt:lpstr>
      <vt:lpstr>Getters do not change an object's data, so they should be marked const.</vt:lpstr>
      <vt:lpstr>Avoiding Stale Data</vt:lpstr>
      <vt:lpstr>Pointer to an Object</vt:lpstr>
      <vt:lpstr>Pointer to an Object</vt:lpstr>
      <vt:lpstr>Pointer to an Object</vt:lpstr>
      <vt:lpstr>Pointer to an Object</vt:lpstr>
      <vt:lpstr>Reference to Objects</vt:lpstr>
      <vt:lpstr>PowerPoint Presentation</vt:lpstr>
      <vt:lpstr>Reference and Pointers to Objects</vt:lpstr>
      <vt:lpstr>Separating Specification from Implementation</vt:lpstr>
      <vt:lpstr>PowerPoint Presentation</vt:lpstr>
      <vt:lpstr>PowerPoint Presentation</vt:lpstr>
      <vt:lpstr>Constructors</vt:lpstr>
      <vt:lpstr>Constructors</vt:lpstr>
      <vt:lpstr>Constructors</vt:lpstr>
      <vt:lpstr>Constructors</vt:lpstr>
      <vt:lpstr>Constructors</vt:lpstr>
      <vt:lpstr>What Constructors Do</vt:lpstr>
      <vt:lpstr>Default Constructors</vt:lpstr>
      <vt:lpstr>Parametrized Constructors</vt:lpstr>
      <vt:lpstr>Parametrized Constructors</vt:lpstr>
      <vt:lpstr>More About Default Constructors</vt:lpstr>
      <vt:lpstr>More About Default Constructors</vt:lpstr>
      <vt:lpstr>Classes with No Default Constructor</vt:lpstr>
      <vt:lpstr>Destructors</vt:lpstr>
      <vt:lpstr>Example InventoryItem.h </vt:lpstr>
      <vt:lpstr>Example InventoryItem.h </vt:lpstr>
      <vt:lpstr>Constructors, Destructors, and Dynamically Allocated Objects</vt:lpstr>
      <vt:lpstr>Only One Default Constructor                     and One Destructor</vt:lpstr>
      <vt:lpstr>Member Function Overloading</vt:lpstr>
      <vt:lpstr>When Constructors and Destructors Are Called </vt:lpstr>
      <vt:lpstr>PowerPoint Presentation</vt:lpstr>
      <vt:lpstr>PowerPoint Presentation</vt:lpstr>
      <vt:lpstr>PowerPoint Presentation</vt:lpstr>
      <vt:lpstr>Destructor Example</vt:lpstr>
      <vt:lpstr>PowerPoint Presentation</vt:lpstr>
      <vt:lpstr>Arrays of Objects</vt:lpstr>
      <vt:lpstr>Arrays of Objects</vt:lpstr>
      <vt:lpstr>Arrays of Objects</vt:lpstr>
      <vt:lpstr>Arrays of Objects</vt:lpstr>
      <vt:lpstr>Accessing Objects in an Array</vt:lpstr>
      <vt:lpstr>Array of pointers to objects</vt:lpstr>
      <vt:lpstr>Default Member-wise Assignment</vt:lpstr>
      <vt:lpstr>Default Member-wise Assignment</vt:lpstr>
      <vt:lpstr>Default Member-wise Assignment</vt:lpstr>
      <vt:lpstr>Default Member-wise Assignment</vt:lpstr>
      <vt:lpstr>PowerPoint Presentation</vt:lpstr>
      <vt:lpstr>PowerPoint Presentation</vt:lpstr>
      <vt:lpstr>Default Copy Constructor</vt:lpstr>
      <vt:lpstr>Copy constructor</vt:lpstr>
      <vt:lpstr>Copy Constructor for Class Date</vt:lpstr>
      <vt:lpstr>Uses of the Copy Constructor</vt:lpstr>
      <vt:lpstr>Copy Constructor:  Defining a New Object</vt:lpstr>
      <vt:lpstr>Copy Constructor: Passing Objects by Value</vt:lpstr>
      <vt:lpstr>Some Issues with the Default Copy Constructor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Issues with Default Copy Constructor – Shallow Copy</vt:lpstr>
      <vt:lpstr>User-defined Copy Constructor, required?</vt:lpstr>
      <vt:lpstr>User defined Copy Constructor – Deep Copy</vt:lpstr>
      <vt:lpstr>PowerPoint Presentation</vt:lpstr>
      <vt:lpstr>PowerPoint Presentation</vt:lpstr>
      <vt:lpstr>Shallow Copy</vt:lpstr>
      <vt:lpstr>Deep Copy</vt:lpstr>
      <vt:lpstr>Deep Copy</vt:lpstr>
      <vt:lpstr>Copy Constructor for Class Date</vt:lpstr>
      <vt:lpstr>Class Instance Variables (Attributes)</vt:lpstr>
      <vt:lpstr>Class Instance Variables (Attributes)</vt:lpstr>
      <vt:lpstr>static Class Members</vt:lpstr>
      <vt:lpstr>static Member Variables</vt:lpstr>
      <vt:lpstr>PowerPoint Presentation</vt:lpstr>
      <vt:lpstr>PowerPoint Presentation</vt:lpstr>
      <vt:lpstr>static Member Variables</vt:lpstr>
      <vt:lpstr>static Member Variables</vt:lpstr>
      <vt:lpstr>Public static Member Variables</vt:lpstr>
      <vt:lpstr>Private static Member Variables</vt:lpstr>
      <vt:lpstr>static Member Variables</vt:lpstr>
      <vt:lpstr>static Member Functions</vt:lpstr>
      <vt:lpstr>static Member Functions</vt:lpstr>
      <vt:lpstr>static Member Functions</vt:lpstr>
      <vt:lpstr>Public static Member Functions</vt:lpstr>
      <vt:lpstr>Private static Member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static Class Members </vt:lpstr>
      <vt:lpstr>this Pointer</vt:lpstr>
      <vt:lpstr>this Pointer</vt:lpstr>
      <vt:lpstr>Using the this Pointer</vt:lpstr>
      <vt:lpstr>Using the this Pointer</vt:lpstr>
      <vt:lpstr>Using the this Pointer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the this Pointer</vt:lpstr>
      <vt:lpstr>PowerPoint Presentation</vt:lpstr>
      <vt:lpstr>PowerPoint Presentation</vt:lpstr>
      <vt:lpstr>Member Initializer List</vt:lpstr>
      <vt:lpstr>Member Initializer List</vt:lpstr>
      <vt:lpstr>Member Initializer List</vt:lpstr>
      <vt:lpstr>Member Initializer List (Non-const Members)</vt:lpstr>
      <vt:lpstr>When to use Member Initializer List</vt:lpstr>
      <vt:lpstr>const Class Members</vt:lpstr>
      <vt:lpstr>Member Initializer List (non-static const)</vt:lpstr>
      <vt:lpstr>Member Initializer List (References)</vt:lpstr>
      <vt:lpstr>Member Initializer List  (parameter name same as data member)</vt:lpstr>
      <vt:lpstr>const Objects</vt:lpstr>
      <vt:lpstr>const Objects</vt:lpstr>
      <vt:lpstr>friend Functions</vt:lpstr>
      <vt:lpstr>friend Functions</vt:lpstr>
      <vt:lpstr>friend Functions</vt:lpstr>
      <vt:lpstr>PowerPoint Presentation</vt:lpstr>
      <vt:lpstr>PowerPoint Presentation</vt:lpstr>
      <vt:lpstr>PowerPoint Presentation</vt:lpstr>
      <vt:lpstr>PowerPoint Presentation</vt:lpstr>
      <vt:lpstr>friend Functions and friend Classes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MARIUM HIDA</dc:creator>
  <cp:lastModifiedBy>MARIUM HIDA</cp:lastModifiedBy>
  <cp:revision>565</cp:revision>
  <cp:lastPrinted>2023-01-23T10:34:20Z</cp:lastPrinted>
  <dcterms:created xsi:type="dcterms:W3CDTF">2023-01-20T09:57:02Z</dcterms:created>
  <dcterms:modified xsi:type="dcterms:W3CDTF">2023-03-01T16:55:15Z</dcterms:modified>
</cp:coreProperties>
</file>